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12.xml" ContentType="application/vnd.openxmlformats-officedocument.presentationml.tag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tags/tag9.xml" ContentType="application/vnd.openxmlformats-officedocument.presentationml.tags+xml"/>
  <Override PartName="/ppt/notesSlides/notesSlide5.xml" ContentType="application/vnd.openxmlformats-officedocument.presentationml.notesSl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tags/tag7.xml" ContentType="application/vnd.openxmlformats-officedocument.presentationml.tags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tags/tag3.xml" ContentType="application/vnd.openxmlformats-officedocument.presentationml.tags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79" r:id="rId2"/>
    <p:sldId id="256" r:id="rId3"/>
    <p:sldId id="272" r:id="rId4"/>
    <p:sldId id="273" r:id="rId5"/>
    <p:sldId id="257" r:id="rId6"/>
    <p:sldId id="261" r:id="rId7"/>
    <p:sldId id="274" r:id="rId8"/>
    <p:sldId id="262" r:id="rId9"/>
    <p:sldId id="275" r:id="rId10"/>
    <p:sldId id="263" r:id="rId11"/>
    <p:sldId id="265" r:id="rId12"/>
    <p:sldId id="264" r:id="rId13"/>
    <p:sldId id="266" r:id="rId14"/>
    <p:sldId id="276" r:id="rId15"/>
    <p:sldId id="267" r:id="rId16"/>
    <p:sldId id="268" r:id="rId17"/>
    <p:sldId id="269" r:id="rId18"/>
    <p:sldId id="277" r:id="rId19"/>
    <p:sldId id="270" r:id="rId20"/>
    <p:sldId id="271" r:id="rId21"/>
    <p:sldId id="278" r:id="rId22"/>
    <p:sldId id="260" r:id="rId23"/>
    <p:sldId id="280" r:id="rId24"/>
  </p:sldIdLst>
  <p:sldSz cx="9144000" cy="6858000" type="screen4x3"/>
  <p:notesSz cx="6858000" cy="9144000"/>
  <p:custDataLst>
    <p:tags r:id="rId27"/>
  </p:custDataLst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5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1D8135-4DB5-4DD0-AADE-5E70AB0C074A}" type="datetimeFigureOut">
              <a:rPr lang="cs-CZ" smtClean="0"/>
              <a:t>29.5.2012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C5CB26-65AB-4559-921B-95FC04A4D33F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DC5BBE7-3EFF-4988-B93D-9DF0178931B9}" type="datetimeFigureOut">
              <a:rPr lang="cs-CZ"/>
              <a:pPr>
                <a:defRPr/>
              </a:pPr>
              <a:t>29.5.2012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 smtClean="0"/>
              <a:t>Kliknutím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3F61F6A-D6BB-4DC1-9B3F-2FA37BBC003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1BEB2DC-7F4F-4E8C-841D-843AE126F5F8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D7C7471-DD5A-480B-961A-1BF9573A60A5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F4BDB13-8E22-4618-97E0-C1A2CBAFB713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0897670-1EF2-4AE1-B60C-B80F6A71BD7C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0886ED8-AB21-4FAC-AA42-9C96234AE3F9}" type="slidenum">
              <a:rPr lang="cs-CZ" smtClean="0"/>
              <a:pPr>
                <a:defRPr/>
              </a:pPr>
              <a:t>16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58A2A4F-5064-4409-B636-9A2F46057681}" type="slidenum">
              <a:rPr lang="cs-CZ" smtClean="0"/>
              <a:pPr>
                <a:defRPr/>
              </a:pPr>
              <a:t>17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599E430-0C76-4512-A4DB-F1EC5BE6BA7E}" type="slidenum">
              <a:rPr lang="cs-CZ" smtClean="0"/>
              <a:pPr>
                <a:defRPr/>
              </a:pPr>
              <a:t>19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7BAE848-C136-4B3A-B57A-37C54378A17D}" type="slidenum">
              <a:rPr lang="cs-CZ" smtClean="0"/>
              <a:pPr>
                <a:defRPr/>
              </a:pPr>
              <a:t>20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98808" y="764704"/>
            <a:ext cx="7772400" cy="1470025"/>
          </a:xfrm>
        </p:spPr>
        <p:txBody>
          <a:bodyPr>
            <a:normAutofit/>
          </a:bodyPr>
          <a:lstStyle>
            <a:lvl1pPr algn="l">
              <a:defRPr sz="4000"/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98808" y="4581128"/>
            <a:ext cx="6400800" cy="1368152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 dirty="0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0"/>
          </p:nvPr>
        </p:nvSpPr>
        <p:spPr>
          <a:xfrm>
            <a:off x="684213" y="630872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E247B1-3030-487C-B8C5-D61824662C6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7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98808" y="2247007"/>
            <a:ext cx="7772400" cy="1470025"/>
          </a:xfrm>
        </p:spPr>
        <p:txBody>
          <a:bodyPr>
            <a:normAutofit/>
          </a:bodyPr>
          <a:lstStyle>
            <a:lvl1pPr algn="l">
              <a:defRPr sz="4000"/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CE073D-DC5B-4CF9-B232-2E65CC51209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69875" indent="-269875">
              <a:buClr>
                <a:schemeClr val="tx2"/>
              </a:buClr>
              <a:buFont typeface="Wingdings" pitchFamily="2" charset="2"/>
              <a:buChar char="§"/>
              <a:defRPr b="0"/>
            </a:lvl1pPr>
            <a:lvl2pPr marL="541338" indent="-271463">
              <a:defRPr sz="1800"/>
            </a:lvl2pPr>
            <a:lvl3pPr marL="801688" indent="-273050">
              <a:tabLst/>
              <a:defRPr/>
            </a:lvl3pPr>
            <a:lvl4pPr marL="989013" indent="-180975">
              <a:defRPr/>
            </a:lvl4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0CDC94-D7E5-4F5A-BAC1-083999DA0F2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A1B4FE-9E76-4E78-B5CB-A4A730D21AD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9BAF04-6AB2-42A0-ACA5-D9DA1BB17CE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číslo snímku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6E8A4-9B1F-4B38-9D18-B41036549AE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EFE952-DA47-4779-92E1-76860548C57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Obrázek 6"/>
          <p:cNvPicPr>
            <a:picLocks noChangeAspect="1"/>
          </p:cNvPicPr>
          <p:nvPr/>
        </p:nvPicPr>
        <p:blipFill>
          <a:blip r:embed="rId10" cstate="print"/>
          <a:srcRect l="208" r="240" b="1279"/>
          <a:stretch>
            <a:fillRect/>
          </a:stretch>
        </p:blipFill>
        <p:spPr bwMode="auto">
          <a:xfrm>
            <a:off x="0" y="5033963"/>
            <a:ext cx="9144000" cy="183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1028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468313" y="6308725"/>
            <a:ext cx="21336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08548F03-0B0C-4B5B-A4A1-9F832B870C7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000" b="1" kern="1200">
          <a:solidFill>
            <a:schemeClr val="tx2"/>
          </a:solidFill>
          <a:latin typeface="Arial" pitchFamily="34" charset="0"/>
          <a:ea typeface="+mj-ea"/>
          <a:cs typeface="Arial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charset="0"/>
        <a:defRPr sz="2000" b="1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265113" indent="-265113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538163" indent="-27305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719138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6.xml"/><Relationship Id="rId4" Type="http://schemas.openxmlformats.org/officeDocument/2006/relationships/image" Target="../media/image17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18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8.xml"/><Relationship Id="rId5" Type="http://schemas.openxmlformats.org/officeDocument/2006/relationships/image" Target="../media/image20.emf"/><Relationship Id="rId4" Type="http://schemas.openxmlformats.org/officeDocument/2006/relationships/image" Target="../media/image19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9.xml"/><Relationship Id="rId5" Type="http://schemas.openxmlformats.org/officeDocument/2006/relationships/image" Target="../media/image22.emf"/><Relationship Id="rId4" Type="http://schemas.openxmlformats.org/officeDocument/2006/relationships/image" Target="../media/image21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0.xml"/><Relationship Id="rId5" Type="http://schemas.openxmlformats.org/officeDocument/2006/relationships/image" Target="../media/image24.emf"/><Relationship Id="rId4" Type="http://schemas.openxmlformats.org/officeDocument/2006/relationships/image" Target="../media/image23.e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1.xml"/><Relationship Id="rId4" Type="http://schemas.openxmlformats.org/officeDocument/2006/relationships/image" Target="../media/image25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2.xml"/><Relationship Id="rId5" Type="http://schemas.openxmlformats.org/officeDocument/2006/relationships/image" Target="../media/image27.emf"/><Relationship Id="rId4" Type="http://schemas.openxmlformats.org/officeDocument/2006/relationships/image" Target="../media/image26.e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actum.cz/" TargetMode="External"/><Relationship Id="rId2" Type="http://schemas.openxmlformats.org/officeDocument/2006/relationships/hyperlink" Target="mailto:herzmann@ppmfactum.cz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Relationship Id="rId5" Type="http://schemas.openxmlformats.org/officeDocument/2006/relationships/image" Target="../media/image14.emf"/><Relationship Id="rId4" Type="http://schemas.openxmlformats.org/officeDocument/2006/relationships/image" Target="../media/image13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700" smtClean="0">
                <a:latin typeface="Arial" charset="0"/>
                <a:cs typeface="Arial" charset="0"/>
              </a:rPr>
              <a:t>REGIONÁLNÍ ENERGETICKÉ FÓRUM - ÚSTÍ 2012</a:t>
            </a:r>
          </a:p>
        </p:txBody>
      </p:sp>
      <p:pic>
        <p:nvPicPr>
          <p:cNvPr id="6147" name="Picture 2" descr="K:\LA_PR\07_Aktualni_projekty\REF_2012\REF_pozvanka_podklady\logo_HOKO_Zastita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938" y="4643438"/>
            <a:ext cx="1512887" cy="116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3" descr="K:\LA_PR\07_Aktualni_projekty\REF_2012\REF_pozvanka_podklady\02_hlavicka_tema_hosp_kom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0063" y="3835400"/>
            <a:ext cx="1800225" cy="636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4" descr="K:\LA_PR\07_Aktualni_projekty\REF_2012\REF_pozvanka_podklady\HSRM LOGO březen 201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19250" y="4378325"/>
            <a:ext cx="136842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5" descr="K:\LA_PR\07_Aktualni_projekty\REF_2012\REF_pozvanka_podklady\logo HKCR_OHK Most 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6913" y="3933825"/>
            <a:ext cx="779462" cy="896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1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95963" y="4483100"/>
            <a:ext cx="13684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2" name="obrázek 1"/>
          <p:cNvPicPr>
            <a:picLocks noChangeAspect="1" noChangeArrowheads="1"/>
          </p:cNvPicPr>
          <p:nvPr/>
        </p:nvPicPr>
        <p:blipFill>
          <a:blip r:embed="rId7" cstate="print"/>
          <a:srcRect l="826" t="12396" r="64462" b="73759"/>
          <a:stretch>
            <a:fillRect/>
          </a:stretch>
        </p:blipFill>
        <p:spPr bwMode="auto">
          <a:xfrm>
            <a:off x="1547813" y="2286000"/>
            <a:ext cx="200025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3" name="Picture 8" descr="logo_uk - text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39750" y="1844675"/>
            <a:ext cx="863600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4" name="Picture 2" descr="K:\LA_PR\02_Logo\_N4G\NET4GAS_logo_26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940425" y="1917700"/>
            <a:ext cx="935038" cy="935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5" name="TextovéPole 23"/>
          <p:cNvSpPr txBox="1">
            <a:spLocks noChangeArrowheads="1"/>
          </p:cNvSpPr>
          <p:nvPr/>
        </p:nvSpPr>
        <p:spPr bwMode="auto">
          <a:xfrm>
            <a:off x="1006475" y="1412875"/>
            <a:ext cx="16938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000" b="1">
                <a:solidFill>
                  <a:schemeClr val="tx2"/>
                </a:solidFill>
                <a:latin typeface="Arial" charset="0"/>
              </a:rPr>
              <a:t>Organizátoři</a:t>
            </a:r>
          </a:p>
        </p:txBody>
      </p:sp>
      <p:sp>
        <p:nvSpPr>
          <p:cNvPr id="6156" name="TextovéPole 24"/>
          <p:cNvSpPr txBox="1">
            <a:spLocks noChangeArrowheads="1"/>
          </p:cNvSpPr>
          <p:nvPr/>
        </p:nvSpPr>
        <p:spPr bwMode="auto">
          <a:xfrm>
            <a:off x="5292725" y="1412875"/>
            <a:ext cx="23193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000" b="1">
                <a:solidFill>
                  <a:schemeClr val="tx2"/>
                </a:solidFill>
                <a:latin typeface="Arial" charset="0"/>
              </a:rPr>
              <a:t>Generální partner</a:t>
            </a:r>
          </a:p>
        </p:txBody>
      </p:sp>
      <p:sp>
        <p:nvSpPr>
          <p:cNvPr id="6157" name="TextovéPole 25"/>
          <p:cNvSpPr txBox="1">
            <a:spLocks noChangeArrowheads="1"/>
          </p:cNvSpPr>
          <p:nvPr/>
        </p:nvSpPr>
        <p:spPr bwMode="auto">
          <a:xfrm>
            <a:off x="827088" y="3429000"/>
            <a:ext cx="21066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000" b="1">
                <a:solidFill>
                  <a:schemeClr val="tx2"/>
                </a:solidFill>
                <a:latin typeface="Arial" charset="0"/>
              </a:rPr>
              <a:t>Odborní garanti</a:t>
            </a:r>
          </a:p>
        </p:txBody>
      </p:sp>
      <p:sp>
        <p:nvSpPr>
          <p:cNvPr id="6158" name="TextovéPole 26"/>
          <p:cNvSpPr txBox="1">
            <a:spLocks noChangeArrowheads="1"/>
          </p:cNvSpPr>
          <p:nvPr/>
        </p:nvSpPr>
        <p:spPr bwMode="auto">
          <a:xfrm>
            <a:off x="5364163" y="3475038"/>
            <a:ext cx="22336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000" b="1">
                <a:solidFill>
                  <a:schemeClr val="tx2"/>
                </a:solidFill>
                <a:latin typeface="Arial" charset="0"/>
              </a:rPr>
              <a:t>Mediální partneři</a:t>
            </a:r>
          </a:p>
        </p:txBody>
      </p:sp>
      <p:sp>
        <p:nvSpPr>
          <p:cNvPr id="6159" name="TextovéPole 27"/>
          <p:cNvSpPr txBox="1">
            <a:spLocks noChangeArrowheads="1"/>
          </p:cNvSpPr>
          <p:nvPr/>
        </p:nvSpPr>
        <p:spPr bwMode="auto">
          <a:xfrm>
            <a:off x="0" y="5805488"/>
            <a:ext cx="892968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1600" b="1">
                <a:solidFill>
                  <a:schemeClr val="tx2"/>
                </a:solidFill>
                <a:latin typeface="Arial" charset="0"/>
              </a:rPr>
              <a:t>REF ÚSTÍ 2012 se koná pod odbornou záštitou Hospodářské komory ČR.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600" dirty="0" smtClean="0">
                <a:latin typeface="Arial" charset="0"/>
                <a:cs typeface="Arial" charset="0"/>
              </a:rPr>
              <a:t>Znalost OZE je vysoká</a:t>
            </a:r>
          </a:p>
        </p:txBody>
      </p:sp>
      <p:sp>
        <p:nvSpPr>
          <p:cNvPr id="8195" name="Zástupný symbol pro číslo snímku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9FFAECB-F6ED-4F72-A1CD-F20C85735536}" type="slidenum">
              <a:rPr lang="cs-CZ" smtClean="0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cs-CZ" smtClean="0">
              <a:latin typeface="Arial" charset="0"/>
              <a:cs typeface="Arial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395288" y="1268413"/>
            <a:ext cx="3960812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indent="3175" algn="ctr">
              <a:defRPr/>
            </a:pPr>
            <a:r>
              <a:rPr lang="cs-CZ" sz="1400" b="1" dirty="0">
                <a:latin typeface="Arial" pitchFamily="34" charset="0"/>
                <a:cs typeface="Arial" pitchFamily="34" charset="0"/>
              </a:rPr>
              <a:t>Spontánní znalost </a:t>
            </a:r>
            <a:r>
              <a:rPr lang="cs-CZ" sz="14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cs-CZ" sz="1400" b="1" dirty="0" smtClean="0">
                <a:latin typeface="Arial" pitchFamily="34" charset="0"/>
                <a:cs typeface="Arial" pitchFamily="34" charset="0"/>
              </a:rPr>
            </a:br>
            <a:r>
              <a:rPr lang="cs-CZ" sz="1400" b="1" dirty="0" smtClean="0">
                <a:latin typeface="Arial" pitchFamily="34" charset="0"/>
                <a:cs typeface="Arial" pitchFamily="34" charset="0"/>
              </a:rPr>
              <a:t>obnovitelných </a:t>
            </a:r>
            <a:r>
              <a:rPr lang="cs-CZ" sz="1400" b="1" dirty="0">
                <a:latin typeface="Arial" pitchFamily="34" charset="0"/>
                <a:cs typeface="Arial" pitchFamily="34" charset="0"/>
              </a:rPr>
              <a:t>zdrojů energie</a:t>
            </a:r>
          </a:p>
          <a:p>
            <a:pPr indent="3175" algn="ctr">
              <a:defRPr/>
            </a:pPr>
            <a:r>
              <a:rPr lang="cs-CZ" sz="1000" i="1" dirty="0">
                <a:latin typeface="Arial" pitchFamily="34" charset="0"/>
                <a:cs typeface="Arial" pitchFamily="34" charset="0"/>
              </a:rPr>
              <a:t>ČR, 2012, N=1.007, data v %</a:t>
            </a:r>
          </a:p>
          <a:p>
            <a:pPr marL="180975" indent="-177800" algn="ctr">
              <a:buFont typeface="Wingdings" pitchFamily="2" charset="2"/>
              <a:buChar char="§"/>
              <a:defRPr/>
            </a:pPr>
            <a:endParaRPr lang="cs-CZ" sz="1400" dirty="0"/>
          </a:p>
        </p:txBody>
      </p:sp>
      <p:pic>
        <p:nvPicPr>
          <p:cNvPr id="819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1985963"/>
            <a:ext cx="4667250" cy="288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8" name="Zástupný symbol pro obsah 7"/>
          <p:cNvSpPr>
            <a:spLocks noGrp="1"/>
          </p:cNvSpPr>
          <p:nvPr>
            <p:ph sz="half" idx="4294967295"/>
          </p:nvPr>
        </p:nvSpPr>
        <p:spPr>
          <a:xfrm>
            <a:off x="4787800" y="2492896"/>
            <a:ext cx="3816648" cy="864517"/>
          </a:xfrm>
        </p:spPr>
        <p:txBody>
          <a:bodyPr/>
          <a:lstStyle/>
          <a:p>
            <a:pPr marL="177800" indent="-1778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cs-CZ" sz="1400" dirty="0" smtClean="0">
                <a:latin typeface="Arial" charset="0"/>
                <a:cs typeface="Arial" charset="0"/>
              </a:rPr>
              <a:t>Obnovitelné zdroje jsou spojovány zejména s energií solární a větrnou.</a:t>
            </a:r>
          </a:p>
          <a:p>
            <a:pPr marL="177800" indent="-1778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cs-CZ" sz="1400" dirty="0" smtClean="0">
                <a:latin typeface="Arial" charset="0"/>
                <a:cs typeface="Arial" charset="0"/>
              </a:rPr>
              <a:t>Lepší povědomí o obnovitelných zdrojích energie mají tzv. „</a:t>
            </a:r>
            <a:r>
              <a:rPr lang="cs-CZ" sz="1400" dirty="0" err="1" smtClean="0">
                <a:latin typeface="Arial" charset="0"/>
                <a:cs typeface="Arial" charset="0"/>
              </a:rPr>
              <a:t>rozhodovači</a:t>
            </a:r>
            <a:r>
              <a:rPr lang="cs-CZ" sz="1400" dirty="0" smtClean="0">
                <a:latin typeface="Arial" charset="0"/>
                <a:cs typeface="Arial" charset="0"/>
              </a:rPr>
              <a:t>“ – lidé, kteří v domácnostech rozhodují o dodavateli energií..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600" dirty="0" smtClean="0">
                <a:latin typeface="Arial" charset="0"/>
                <a:cs typeface="Arial" charset="0"/>
              </a:rPr>
              <a:t>OZE jsou nejbezpečnější …</a:t>
            </a:r>
          </a:p>
        </p:txBody>
      </p:sp>
      <p:sp>
        <p:nvSpPr>
          <p:cNvPr id="9219" name="Zástupný symbol pro číslo snímku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EE61539-310A-455A-B3C4-90D53B514CA7}" type="slidenum">
              <a:rPr lang="cs-CZ" smtClean="0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cs-CZ" smtClean="0">
              <a:latin typeface="Arial" charset="0"/>
              <a:cs typeface="Arial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395288" y="1268413"/>
            <a:ext cx="3960812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indent="3175" algn="ctr">
              <a:defRPr/>
            </a:pPr>
            <a:r>
              <a:rPr lang="cs-CZ" sz="1400" b="1" dirty="0">
                <a:latin typeface="Arial" pitchFamily="34" charset="0"/>
                <a:cs typeface="Arial" pitchFamily="34" charset="0"/>
              </a:rPr>
              <a:t>Jak bezpečné jsou </a:t>
            </a:r>
            <a:r>
              <a:rPr lang="cs-CZ" sz="14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cs-CZ" sz="1400" b="1" dirty="0" smtClean="0">
                <a:latin typeface="Arial" pitchFamily="34" charset="0"/>
                <a:cs typeface="Arial" pitchFamily="34" charset="0"/>
              </a:rPr>
            </a:br>
            <a:r>
              <a:rPr lang="cs-CZ" sz="1400" b="1" dirty="0" smtClean="0">
                <a:latin typeface="Arial" pitchFamily="34" charset="0"/>
                <a:cs typeface="Arial" pitchFamily="34" charset="0"/>
              </a:rPr>
              <a:t>uvedené </a:t>
            </a:r>
            <a:r>
              <a:rPr lang="cs-CZ" sz="1400" b="1" dirty="0">
                <a:latin typeface="Arial" pitchFamily="34" charset="0"/>
                <a:cs typeface="Arial" pitchFamily="34" charset="0"/>
              </a:rPr>
              <a:t>typy energie?</a:t>
            </a:r>
          </a:p>
          <a:p>
            <a:pPr indent="3175" algn="ctr">
              <a:defRPr/>
            </a:pPr>
            <a:r>
              <a:rPr lang="cs-CZ" sz="1000" i="1" dirty="0">
                <a:latin typeface="Arial" pitchFamily="34" charset="0"/>
                <a:cs typeface="Arial" pitchFamily="34" charset="0"/>
              </a:rPr>
              <a:t>ČR, 2011, N=1.031, data v %</a:t>
            </a:r>
          </a:p>
          <a:p>
            <a:pPr marL="180975" indent="-177800" algn="ctr">
              <a:buFont typeface="Wingdings" pitchFamily="2" charset="2"/>
              <a:buChar char="§"/>
              <a:defRPr/>
            </a:pPr>
            <a:endParaRPr lang="cs-CZ" sz="1400" dirty="0"/>
          </a:p>
        </p:txBody>
      </p:sp>
      <p:pic>
        <p:nvPicPr>
          <p:cNvPr id="922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1957388"/>
            <a:ext cx="4495800" cy="294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2" name="Obdélník 12"/>
          <p:cNvSpPr>
            <a:spLocks noChangeArrowheads="1"/>
          </p:cNvSpPr>
          <p:nvPr/>
        </p:nvSpPr>
        <p:spPr bwMode="auto">
          <a:xfrm>
            <a:off x="395536" y="2036763"/>
            <a:ext cx="4176464" cy="1122362"/>
          </a:xfrm>
          <a:prstGeom prst="rect">
            <a:avLst/>
          </a:prstGeom>
          <a:noFill/>
          <a:ln w="19050" algn="ctr">
            <a:solidFill>
              <a:srgbClr val="FE660D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9223" name="TextovéPole 13"/>
          <p:cNvSpPr txBox="1">
            <a:spLocks noChangeArrowheads="1"/>
          </p:cNvSpPr>
          <p:nvPr/>
        </p:nvSpPr>
        <p:spPr bwMode="auto">
          <a:xfrm>
            <a:off x="4716016" y="2708920"/>
            <a:ext cx="14398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cs-CZ" sz="1000" b="1" i="1" dirty="0">
                <a:solidFill>
                  <a:srgbClr val="FE660D"/>
                </a:solidFill>
                <a:latin typeface="Arial" charset="0"/>
              </a:rPr>
              <a:t>OBNOVITELNÉ ZDROJE ENERGIE</a:t>
            </a:r>
          </a:p>
        </p:txBody>
      </p:sp>
      <p:sp>
        <p:nvSpPr>
          <p:cNvPr id="9224" name="Text Box 2"/>
          <p:cNvSpPr txBox="1">
            <a:spLocks noChangeArrowheads="1"/>
          </p:cNvSpPr>
          <p:nvPr/>
        </p:nvSpPr>
        <p:spPr bwMode="auto">
          <a:xfrm>
            <a:off x="323528" y="5013177"/>
            <a:ext cx="8750622" cy="936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80975" indent="-177800">
              <a:buFont typeface="Wingdings" pitchFamily="2" charset="2"/>
              <a:buChar char="§"/>
            </a:pPr>
            <a:r>
              <a:rPr lang="cs-CZ" sz="1400" b="1" dirty="0">
                <a:latin typeface="Arial" charset="0"/>
              </a:rPr>
              <a:t>Provoz OZE je považován za výrazně </a:t>
            </a:r>
            <a:r>
              <a:rPr lang="cs-CZ" sz="1400" b="1" dirty="0" smtClean="0">
                <a:latin typeface="Arial" charset="0"/>
              </a:rPr>
              <a:t>bezpečnější.</a:t>
            </a:r>
          </a:p>
          <a:p>
            <a:pPr marL="180975" indent="-177800">
              <a:buFont typeface="Wingdings" pitchFamily="2" charset="2"/>
              <a:buChar char="§"/>
            </a:pPr>
            <a:endParaRPr lang="cs-CZ" sz="1400" b="1" dirty="0" smtClean="0">
              <a:latin typeface="Arial" charset="0"/>
            </a:endParaRPr>
          </a:p>
          <a:p>
            <a:pPr marL="180975" indent="-177800">
              <a:buFont typeface="Wingdings" pitchFamily="2" charset="2"/>
              <a:buChar char="§"/>
            </a:pPr>
            <a:r>
              <a:rPr lang="cs-CZ" sz="1400" b="1" dirty="0" smtClean="0">
                <a:latin typeface="Arial" charset="0"/>
              </a:rPr>
              <a:t>Nejhůře </a:t>
            </a:r>
            <a:r>
              <a:rPr lang="cs-CZ" sz="1400" b="1" dirty="0">
                <a:latin typeface="Arial" charset="0"/>
              </a:rPr>
              <a:t>hodnoceným zdrojem </a:t>
            </a:r>
            <a:r>
              <a:rPr lang="cs-CZ" sz="1400" b="1" dirty="0" smtClean="0">
                <a:latin typeface="Arial" charset="0"/>
              </a:rPr>
              <a:t>je </a:t>
            </a:r>
            <a:r>
              <a:rPr lang="cs-CZ" sz="1400" b="1" dirty="0">
                <a:latin typeface="Arial" charset="0"/>
              </a:rPr>
              <a:t>energie jaderná, kterou polovina populace </a:t>
            </a:r>
            <a:r>
              <a:rPr lang="cs-CZ" sz="1400" b="1" dirty="0" smtClean="0">
                <a:latin typeface="Arial" charset="0"/>
              </a:rPr>
              <a:t/>
            </a:r>
            <a:br>
              <a:rPr lang="cs-CZ" sz="1400" b="1" dirty="0" smtClean="0">
                <a:latin typeface="Arial" charset="0"/>
              </a:rPr>
            </a:br>
            <a:r>
              <a:rPr lang="cs-CZ" sz="1400" b="1" dirty="0" smtClean="0">
                <a:latin typeface="Arial" charset="0"/>
              </a:rPr>
              <a:t>považuje </a:t>
            </a:r>
            <a:r>
              <a:rPr lang="cs-CZ" sz="1400" b="1" dirty="0">
                <a:latin typeface="Arial" charset="0"/>
              </a:rPr>
              <a:t>za rozhodně nebezpečnou.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7449" y="2119313"/>
            <a:ext cx="4600575" cy="256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600" dirty="0" smtClean="0">
                <a:latin typeface="Arial" charset="0"/>
                <a:cs typeface="Arial" charset="0"/>
              </a:rPr>
              <a:t>… a z hlediska provozu nejméně nákladné</a:t>
            </a:r>
          </a:p>
        </p:txBody>
      </p:sp>
      <p:sp>
        <p:nvSpPr>
          <p:cNvPr id="10244" name="Zástupný symbol pro číslo snímku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A3B1A1C-06AA-48F4-9B26-89FFE5F6C46C}" type="slidenum">
              <a:rPr lang="cs-CZ" smtClean="0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cs-CZ" smtClean="0">
              <a:latin typeface="Arial" charset="0"/>
              <a:cs typeface="Arial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395288" y="1268413"/>
            <a:ext cx="3960812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indent="3175" algn="ctr">
              <a:defRPr/>
            </a:pPr>
            <a:r>
              <a:rPr lang="cs-CZ" sz="1400" b="1" dirty="0">
                <a:latin typeface="Arial" pitchFamily="34" charset="0"/>
                <a:cs typeface="Arial" pitchFamily="34" charset="0"/>
              </a:rPr>
              <a:t>Jak finančně </a:t>
            </a:r>
            <a:r>
              <a:rPr lang="cs-CZ" sz="1400" b="1" dirty="0" smtClean="0">
                <a:latin typeface="Arial" pitchFamily="34" charset="0"/>
                <a:cs typeface="Arial" pitchFamily="34" charset="0"/>
              </a:rPr>
              <a:t>náročné </a:t>
            </a:r>
            <a:r>
              <a:rPr lang="cs-CZ" sz="1400" b="1" dirty="0">
                <a:latin typeface="Arial" pitchFamily="34" charset="0"/>
                <a:cs typeface="Arial" pitchFamily="34" charset="0"/>
              </a:rPr>
              <a:t>jsou </a:t>
            </a:r>
            <a:r>
              <a:rPr lang="cs-CZ" sz="14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cs-CZ" sz="1400" b="1" dirty="0" smtClean="0">
                <a:latin typeface="Arial" pitchFamily="34" charset="0"/>
                <a:cs typeface="Arial" pitchFamily="34" charset="0"/>
              </a:rPr>
            </a:br>
            <a:r>
              <a:rPr lang="cs-CZ" sz="1400" b="1" dirty="0" smtClean="0">
                <a:latin typeface="Arial" pitchFamily="34" charset="0"/>
                <a:cs typeface="Arial" pitchFamily="34" charset="0"/>
              </a:rPr>
              <a:t>uvedené </a:t>
            </a:r>
            <a:r>
              <a:rPr lang="cs-CZ" sz="1400" b="1" dirty="0">
                <a:latin typeface="Arial" pitchFamily="34" charset="0"/>
                <a:cs typeface="Arial" pitchFamily="34" charset="0"/>
              </a:rPr>
              <a:t>typy energie?</a:t>
            </a:r>
          </a:p>
          <a:p>
            <a:pPr indent="3175" algn="ctr">
              <a:defRPr/>
            </a:pPr>
            <a:r>
              <a:rPr lang="cs-CZ" sz="1000" i="1" dirty="0">
                <a:latin typeface="Arial" pitchFamily="34" charset="0"/>
                <a:cs typeface="Arial" pitchFamily="34" charset="0"/>
              </a:rPr>
              <a:t>ČR, 2011, N=1.031, data v %</a:t>
            </a:r>
          </a:p>
          <a:p>
            <a:pPr marL="180975" indent="-177800" algn="ctr">
              <a:buFont typeface="Wingdings" pitchFamily="2" charset="2"/>
              <a:buChar char="§"/>
              <a:defRPr/>
            </a:pPr>
            <a:endParaRPr lang="cs-CZ" sz="1400" dirty="0"/>
          </a:p>
        </p:txBody>
      </p:sp>
      <p:sp>
        <p:nvSpPr>
          <p:cNvPr id="10248" name="Text Box 2"/>
          <p:cNvSpPr txBox="1">
            <a:spLocks noChangeArrowheads="1"/>
          </p:cNvSpPr>
          <p:nvPr/>
        </p:nvSpPr>
        <p:spPr bwMode="auto">
          <a:xfrm>
            <a:off x="251520" y="4725988"/>
            <a:ext cx="8822630" cy="165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80975" indent="-177800">
              <a:buFont typeface="Wingdings" pitchFamily="2" charset="2"/>
              <a:buChar char="§"/>
            </a:pPr>
            <a:r>
              <a:rPr lang="cs-CZ" sz="1400" b="1" dirty="0">
                <a:latin typeface="Arial" charset="0"/>
              </a:rPr>
              <a:t>Obnovitelné zdroje energie jsou považovány za nejúspornější. </a:t>
            </a:r>
          </a:p>
          <a:p>
            <a:pPr marL="180975" indent="-177800">
              <a:buFont typeface="Wingdings" pitchFamily="2" charset="2"/>
              <a:buChar char="§"/>
            </a:pPr>
            <a:endParaRPr lang="cs-CZ" sz="1400" b="1" dirty="0">
              <a:latin typeface="Arial" charset="0"/>
            </a:endParaRPr>
          </a:p>
          <a:p>
            <a:pPr marL="180975" indent="-177800">
              <a:buFont typeface="Wingdings" pitchFamily="2" charset="2"/>
              <a:buChar char="§"/>
            </a:pPr>
            <a:r>
              <a:rPr lang="cs-CZ" sz="1400" b="1" dirty="0">
                <a:latin typeface="Arial" charset="0"/>
              </a:rPr>
              <a:t>Větrné elektrárny jsou v současné době považovány za nejekonomičtější zdroj elektrické energie.      O této skutečnosti je přesvědčeno 70 % populace (součet kategorií velmi a spíše levný </a:t>
            </a:r>
            <a:r>
              <a:rPr lang="cs-CZ" sz="1400" b="1" dirty="0" smtClean="0">
                <a:latin typeface="Arial" charset="0"/>
              </a:rPr>
              <a:t>zdroj).</a:t>
            </a:r>
            <a:endParaRPr lang="cs-CZ" sz="1400" b="1" dirty="0">
              <a:latin typeface="Arial" charset="0"/>
            </a:endParaRPr>
          </a:p>
          <a:p>
            <a:pPr marL="180975" indent="-177800">
              <a:buFont typeface="Wingdings" pitchFamily="2" charset="2"/>
              <a:buChar char="§"/>
            </a:pPr>
            <a:endParaRPr lang="cs-CZ" sz="1400" b="1" dirty="0">
              <a:latin typeface="Arial" charset="0"/>
            </a:endParaRPr>
          </a:p>
          <a:p>
            <a:pPr marL="180975" indent="-177800">
              <a:buFont typeface="Wingdings" pitchFamily="2" charset="2"/>
              <a:buChar char="§"/>
            </a:pPr>
            <a:r>
              <a:rPr lang="cs-CZ" sz="1400" b="1" dirty="0">
                <a:latin typeface="Arial" charset="0"/>
              </a:rPr>
              <a:t>Jaderné elektrárny jsou vnímány jako nejdražší. </a:t>
            </a:r>
          </a:p>
        </p:txBody>
      </p:sp>
      <p:sp>
        <p:nvSpPr>
          <p:cNvPr id="9" name="Obdélník 12"/>
          <p:cNvSpPr>
            <a:spLocks noChangeArrowheads="1"/>
          </p:cNvSpPr>
          <p:nvPr/>
        </p:nvSpPr>
        <p:spPr bwMode="auto">
          <a:xfrm>
            <a:off x="395536" y="2036763"/>
            <a:ext cx="4176464" cy="1122362"/>
          </a:xfrm>
          <a:prstGeom prst="rect">
            <a:avLst/>
          </a:prstGeom>
          <a:noFill/>
          <a:ln w="19050" algn="ctr">
            <a:solidFill>
              <a:srgbClr val="FE660D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0" name="TextovéPole 13"/>
          <p:cNvSpPr txBox="1">
            <a:spLocks noChangeArrowheads="1"/>
          </p:cNvSpPr>
          <p:nvPr/>
        </p:nvSpPr>
        <p:spPr bwMode="auto">
          <a:xfrm>
            <a:off x="4716016" y="2708920"/>
            <a:ext cx="14398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cs-CZ" sz="1000" b="1" i="1" dirty="0">
                <a:solidFill>
                  <a:srgbClr val="FE660D"/>
                </a:solidFill>
                <a:latin typeface="Arial" charset="0"/>
              </a:rPr>
              <a:t>OBNOVITELNÉ ZDROJE ENERGIE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600" smtClean="0">
                <a:latin typeface="Arial" charset="0"/>
                <a:cs typeface="Arial" charset="0"/>
              </a:rPr>
              <a:t>Lidé podceňují celkovou výši podpory OZE</a:t>
            </a:r>
          </a:p>
        </p:txBody>
      </p:sp>
      <p:sp>
        <p:nvSpPr>
          <p:cNvPr id="11267" name="Zástupný symbol pro číslo snímku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8304F4F-6FC7-4BF2-861F-152EB389CC9A}" type="slidenum">
              <a:rPr lang="cs-CZ" smtClean="0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cs-CZ" smtClean="0">
              <a:latin typeface="Arial" charset="0"/>
              <a:cs typeface="Arial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395288" y="1268413"/>
            <a:ext cx="3960812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indent="3175" algn="ctr">
              <a:defRPr/>
            </a:pPr>
            <a:r>
              <a:rPr lang="cs-CZ" sz="1400" b="1" dirty="0">
                <a:latin typeface="Arial" pitchFamily="34" charset="0"/>
                <a:cs typeface="Arial" pitchFamily="34" charset="0"/>
              </a:rPr>
              <a:t>Předpokládaná podpora obnovitelných zdrojů v ČR</a:t>
            </a:r>
          </a:p>
          <a:p>
            <a:pPr indent="3175" algn="ctr">
              <a:defRPr/>
            </a:pPr>
            <a:r>
              <a:rPr lang="cs-CZ" sz="1000" i="1" dirty="0">
                <a:latin typeface="Arial" pitchFamily="34" charset="0"/>
                <a:cs typeface="Arial" pitchFamily="34" charset="0"/>
              </a:rPr>
              <a:t>ČR, 2012, N=1.007, data v %</a:t>
            </a:r>
          </a:p>
          <a:p>
            <a:pPr marL="180975" indent="-177800" algn="ctr">
              <a:buFont typeface="Wingdings" pitchFamily="2" charset="2"/>
              <a:buChar char="§"/>
              <a:defRPr/>
            </a:pPr>
            <a:endParaRPr lang="cs-CZ" sz="1400" dirty="0"/>
          </a:p>
        </p:txBody>
      </p:sp>
      <p:pic>
        <p:nvPicPr>
          <p:cNvPr id="11269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950" y="1773238"/>
            <a:ext cx="520065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1" name="Přímá spojovací šipka 10"/>
          <p:cNvCxnSpPr/>
          <p:nvPr/>
        </p:nvCxnSpPr>
        <p:spPr>
          <a:xfrm flipH="1">
            <a:off x="1979614" y="5157192"/>
            <a:ext cx="2088330" cy="6946"/>
          </a:xfrm>
          <a:prstGeom prst="straightConnector1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ovéPole 11"/>
          <p:cNvSpPr txBox="1"/>
          <p:nvPr/>
        </p:nvSpPr>
        <p:spPr>
          <a:xfrm>
            <a:off x="4067944" y="5065713"/>
            <a:ext cx="1828800" cy="523875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Skutečnost 2012: </a:t>
            </a:r>
            <a:br>
              <a:rPr lang="cs-CZ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cs-CZ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38,4 </a:t>
            </a:r>
            <a:r>
              <a:rPr lang="cs-CZ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mil. Kč</a:t>
            </a:r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" name="Přímá spojovací šipka 13"/>
          <p:cNvCxnSpPr/>
          <p:nvPr/>
        </p:nvCxnSpPr>
        <p:spPr>
          <a:xfrm flipH="1">
            <a:off x="1995488" y="3535363"/>
            <a:ext cx="2063750" cy="14287"/>
          </a:xfrm>
          <a:prstGeom prst="straightConnector1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ovéPole 15"/>
          <p:cNvSpPr txBox="1"/>
          <p:nvPr/>
        </p:nvSpPr>
        <p:spPr>
          <a:xfrm>
            <a:off x="4059238" y="3535363"/>
            <a:ext cx="1922462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Průměr odhadů: 4,077 mld. </a:t>
            </a:r>
            <a:r>
              <a:rPr lang="cs-CZ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Kč</a:t>
            </a:r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ctrTitle"/>
          </p:nvPr>
        </p:nvSpPr>
        <p:spPr>
          <a:xfrm>
            <a:off x="698500" y="2246313"/>
            <a:ext cx="7772400" cy="1470025"/>
          </a:xfrm>
        </p:spPr>
        <p:txBody>
          <a:bodyPr/>
          <a:lstStyle/>
          <a:p>
            <a:r>
              <a:rPr lang="cs-CZ" dirty="0" smtClean="0">
                <a:latin typeface="Arial" charset="0"/>
                <a:cs typeface="Arial" charset="0"/>
              </a:rPr>
              <a:t>OZE a domácnost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600" dirty="0" smtClean="0">
                <a:latin typeface="Arial" charset="0"/>
                <a:cs typeface="Arial" charset="0"/>
              </a:rPr>
              <a:t>Přestože sledují roční vyúčtování elektřiny …</a:t>
            </a:r>
          </a:p>
        </p:txBody>
      </p:sp>
      <p:sp>
        <p:nvSpPr>
          <p:cNvPr id="12291" name="Zástupný symbol pro číslo snímku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6CDEA6D-0881-423A-A2A1-5A325D80C89A}" type="slidenum">
              <a:rPr lang="cs-CZ" smtClean="0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cs-CZ" smtClean="0">
              <a:latin typeface="Arial" charset="0"/>
              <a:cs typeface="Arial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395288" y="1268413"/>
            <a:ext cx="3960812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indent="3175" algn="ctr">
              <a:defRPr/>
            </a:pPr>
            <a:r>
              <a:rPr lang="cs-CZ" sz="1400" b="1" dirty="0">
                <a:latin typeface="Arial" pitchFamily="34" charset="0"/>
                <a:cs typeface="Arial" pitchFamily="34" charset="0"/>
              </a:rPr>
              <a:t>Sledování ročního vyúčtování elektřiny</a:t>
            </a:r>
          </a:p>
          <a:p>
            <a:pPr indent="3175" algn="ctr">
              <a:defRPr/>
            </a:pPr>
            <a:r>
              <a:rPr lang="cs-CZ" sz="1000" i="1" dirty="0">
                <a:latin typeface="Arial" pitchFamily="34" charset="0"/>
                <a:cs typeface="Arial" pitchFamily="34" charset="0"/>
              </a:rPr>
              <a:t>ČR, 2012, N=1.007, data v %</a:t>
            </a:r>
          </a:p>
          <a:p>
            <a:pPr indent="3175" algn="ctr">
              <a:defRPr/>
            </a:pPr>
            <a:r>
              <a:rPr lang="cs-CZ" sz="1000" i="1" dirty="0">
                <a:latin typeface="Arial" pitchFamily="34" charset="0"/>
                <a:cs typeface="Arial" pitchFamily="34" charset="0"/>
              </a:rPr>
              <a:t>veřejnost</a:t>
            </a:r>
          </a:p>
          <a:p>
            <a:pPr marL="180975" indent="-177800" algn="ctr">
              <a:buFont typeface="Wingdings" pitchFamily="2" charset="2"/>
              <a:buChar char="§"/>
              <a:defRPr/>
            </a:pPr>
            <a:endParaRPr lang="cs-CZ" sz="1400" dirty="0"/>
          </a:p>
        </p:txBody>
      </p:sp>
      <p:pic>
        <p:nvPicPr>
          <p:cNvPr id="1229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958" y="2343150"/>
            <a:ext cx="459105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4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45446" y="2492375"/>
            <a:ext cx="4591050" cy="218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 Box 2"/>
          <p:cNvSpPr txBox="1">
            <a:spLocks noChangeArrowheads="1"/>
          </p:cNvSpPr>
          <p:nvPr/>
        </p:nvSpPr>
        <p:spPr bwMode="auto">
          <a:xfrm>
            <a:off x="4427538" y="1268413"/>
            <a:ext cx="3960812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indent="3175" algn="ctr">
              <a:defRPr/>
            </a:pPr>
            <a:r>
              <a:rPr lang="cs-CZ" sz="1400" b="1" dirty="0">
                <a:latin typeface="Arial" pitchFamily="34" charset="0"/>
                <a:cs typeface="Arial" pitchFamily="34" charset="0"/>
              </a:rPr>
              <a:t>Sledování ročního vyúčtování elektřiny</a:t>
            </a:r>
          </a:p>
          <a:p>
            <a:pPr indent="3175" algn="ctr">
              <a:defRPr/>
            </a:pPr>
            <a:r>
              <a:rPr lang="cs-CZ" sz="1000" i="1" dirty="0">
                <a:latin typeface="Arial" pitchFamily="34" charset="0"/>
                <a:cs typeface="Arial" pitchFamily="34" charset="0"/>
              </a:rPr>
              <a:t>ČR, 2012, N=244, data v %</a:t>
            </a:r>
          </a:p>
          <a:p>
            <a:pPr indent="3175" algn="ctr">
              <a:defRPr/>
            </a:pPr>
            <a:r>
              <a:rPr lang="cs-CZ" sz="1000" i="1" dirty="0">
                <a:latin typeface="Arial" pitchFamily="34" charset="0"/>
                <a:cs typeface="Arial" pitchFamily="34" charset="0"/>
              </a:rPr>
              <a:t>„rozhodovači“</a:t>
            </a:r>
          </a:p>
          <a:p>
            <a:pPr marL="180975" indent="-177800" algn="ctr">
              <a:buFont typeface="Wingdings" pitchFamily="2" charset="2"/>
              <a:buChar char="§"/>
              <a:defRPr/>
            </a:pPr>
            <a:endParaRPr lang="cs-CZ" sz="1400" dirty="0"/>
          </a:p>
        </p:txBody>
      </p:sp>
      <p:sp>
        <p:nvSpPr>
          <p:cNvPr id="12296" name="Zástupný symbol pro obsah 7"/>
          <p:cNvSpPr>
            <a:spLocks noGrp="1"/>
          </p:cNvSpPr>
          <p:nvPr>
            <p:ph sz="half" idx="4294967295"/>
          </p:nvPr>
        </p:nvSpPr>
        <p:spPr>
          <a:xfrm>
            <a:off x="323528" y="4868863"/>
            <a:ext cx="8641085" cy="1081087"/>
          </a:xfrm>
        </p:spPr>
        <p:txBody>
          <a:bodyPr/>
          <a:lstStyle/>
          <a:p>
            <a:pPr marL="177800" indent="-177800">
              <a:spcBef>
                <a:spcPts val="600"/>
              </a:spcBef>
              <a:buFont typeface="Wingdings" pitchFamily="2" charset="2"/>
              <a:buChar char="§"/>
            </a:pPr>
            <a:r>
              <a:rPr lang="cs-CZ" sz="1400" dirty="0" smtClean="0">
                <a:latin typeface="Arial" charset="0"/>
                <a:cs typeface="Arial" charset="0"/>
              </a:rPr>
              <a:t>Dvě třetiny občanů si myslí, že jejich domácnost věnuje pozornost ročnímu vyúčtování elektřiny.</a:t>
            </a:r>
          </a:p>
          <a:p>
            <a:pPr marL="177800" indent="-177800">
              <a:spcBef>
                <a:spcPts val="600"/>
              </a:spcBef>
              <a:buFont typeface="Wingdings" pitchFamily="2" charset="2"/>
              <a:buChar char="§"/>
            </a:pPr>
            <a:r>
              <a:rPr lang="cs-CZ" sz="1400" dirty="0" smtClean="0">
                <a:latin typeface="Arial" charset="0"/>
                <a:cs typeface="Arial" charset="0"/>
              </a:rPr>
              <a:t>Ve skutečnosti je pozornost věnovaná ročnímu vyúčtování zřejmě daleko vyšší. </a:t>
            </a:r>
            <a:br>
              <a:rPr lang="cs-CZ" sz="1400" dirty="0" smtClean="0">
                <a:latin typeface="Arial" charset="0"/>
                <a:cs typeface="Arial" charset="0"/>
              </a:rPr>
            </a:br>
            <a:r>
              <a:rPr lang="cs-CZ" sz="1400" dirty="0" smtClean="0">
                <a:latin typeface="Arial" charset="0"/>
                <a:cs typeface="Arial" charset="0"/>
              </a:rPr>
              <a:t>Podle „</a:t>
            </a:r>
            <a:r>
              <a:rPr lang="cs-CZ" sz="1400" dirty="0" err="1" smtClean="0">
                <a:latin typeface="Arial" charset="0"/>
                <a:cs typeface="Arial" charset="0"/>
              </a:rPr>
              <a:t>rozhodovačů</a:t>
            </a:r>
            <a:r>
              <a:rPr lang="cs-CZ" sz="1400" dirty="0" smtClean="0">
                <a:latin typeface="Arial" charset="0"/>
                <a:cs typeface="Arial" charset="0"/>
              </a:rPr>
              <a:t>“ sleduje roční vyúčtování dokonce 93 % domácností.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600" dirty="0" smtClean="0">
                <a:latin typeface="Arial" charset="0"/>
                <a:cs typeface="Arial" charset="0"/>
              </a:rPr>
              <a:t>… nemají reálnou představu o svém příspěvku</a:t>
            </a:r>
          </a:p>
        </p:txBody>
      </p:sp>
      <p:sp>
        <p:nvSpPr>
          <p:cNvPr id="13315" name="Zástupný symbol pro číslo snímku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9CACF26-0D81-43D5-8963-53E9BC8E9745}" type="slidenum">
              <a:rPr lang="cs-CZ" smtClean="0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cs-CZ" smtClean="0">
              <a:latin typeface="Arial" charset="0"/>
              <a:cs typeface="Arial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395288" y="1268413"/>
            <a:ext cx="3960812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indent="3175" algn="ctr">
              <a:defRPr/>
            </a:pPr>
            <a:r>
              <a:rPr lang="cs-CZ" sz="1400" b="1" dirty="0">
                <a:latin typeface="Arial" pitchFamily="34" charset="0"/>
                <a:cs typeface="Arial" pitchFamily="34" charset="0"/>
              </a:rPr>
              <a:t>Předpokládaný příspěvek na OZE</a:t>
            </a:r>
          </a:p>
          <a:p>
            <a:pPr indent="3175" algn="ctr">
              <a:defRPr/>
            </a:pPr>
            <a:r>
              <a:rPr lang="cs-CZ" sz="1000" i="1" dirty="0">
                <a:latin typeface="Arial" pitchFamily="34" charset="0"/>
                <a:cs typeface="Arial" pitchFamily="34" charset="0"/>
              </a:rPr>
              <a:t>ČR, 2012, N=1.007, data v %</a:t>
            </a:r>
          </a:p>
          <a:p>
            <a:pPr indent="3175" algn="ctr">
              <a:defRPr/>
            </a:pPr>
            <a:r>
              <a:rPr lang="cs-CZ" sz="1000" i="1" dirty="0">
                <a:latin typeface="Arial" pitchFamily="34" charset="0"/>
                <a:cs typeface="Arial" pitchFamily="34" charset="0"/>
              </a:rPr>
              <a:t>veřejnost</a:t>
            </a:r>
          </a:p>
          <a:p>
            <a:pPr marL="180975" indent="-177800" algn="ctr">
              <a:buFont typeface="Wingdings" pitchFamily="2" charset="2"/>
              <a:buChar char="§"/>
              <a:defRPr/>
            </a:pPr>
            <a:endParaRPr lang="cs-CZ" sz="1400" dirty="0"/>
          </a:p>
        </p:txBody>
      </p:sp>
      <p:sp>
        <p:nvSpPr>
          <p:cNvPr id="13" name="Text Box 2"/>
          <p:cNvSpPr txBox="1">
            <a:spLocks noChangeArrowheads="1"/>
          </p:cNvSpPr>
          <p:nvPr/>
        </p:nvSpPr>
        <p:spPr bwMode="auto">
          <a:xfrm>
            <a:off x="4427538" y="1268413"/>
            <a:ext cx="3960812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indent="3175" algn="ctr">
              <a:defRPr/>
            </a:pPr>
            <a:r>
              <a:rPr lang="cs-CZ" sz="1400" b="1" dirty="0">
                <a:latin typeface="Arial" pitchFamily="34" charset="0"/>
                <a:cs typeface="Arial" pitchFamily="34" charset="0"/>
              </a:rPr>
              <a:t>Předpokládaný příspěvek na OZE</a:t>
            </a:r>
          </a:p>
          <a:p>
            <a:pPr indent="3175" algn="ctr">
              <a:defRPr/>
            </a:pPr>
            <a:r>
              <a:rPr lang="cs-CZ" sz="1000" i="1" dirty="0">
                <a:latin typeface="Arial" pitchFamily="34" charset="0"/>
                <a:cs typeface="Arial" pitchFamily="34" charset="0"/>
              </a:rPr>
              <a:t>ČR, 2012, N=244, data v %</a:t>
            </a:r>
          </a:p>
          <a:p>
            <a:pPr indent="3175" algn="ctr">
              <a:defRPr/>
            </a:pPr>
            <a:r>
              <a:rPr lang="cs-CZ" sz="1000" i="1" dirty="0">
                <a:latin typeface="Arial" pitchFamily="34" charset="0"/>
                <a:cs typeface="Arial" pitchFamily="34" charset="0"/>
              </a:rPr>
              <a:t>„rozhodovači“</a:t>
            </a:r>
          </a:p>
          <a:p>
            <a:pPr marL="180975" indent="-177800" algn="ctr">
              <a:buFont typeface="Wingdings" pitchFamily="2" charset="2"/>
              <a:buChar char="§"/>
              <a:defRPr/>
            </a:pPr>
            <a:endParaRPr lang="cs-CZ" sz="1400" dirty="0"/>
          </a:p>
        </p:txBody>
      </p:sp>
      <p:pic>
        <p:nvPicPr>
          <p:cNvPr id="1331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950" y="1890713"/>
            <a:ext cx="3838575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Pravá složená závorka 9"/>
          <p:cNvSpPr/>
          <p:nvPr/>
        </p:nvSpPr>
        <p:spPr>
          <a:xfrm>
            <a:off x="2124075" y="3573463"/>
            <a:ext cx="142875" cy="503237"/>
          </a:xfrm>
          <a:prstGeom prst="rightBrace">
            <a:avLst>
              <a:gd name="adj1" fmla="val 47351"/>
              <a:gd name="adj2" fmla="val 50001"/>
            </a:avLst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2266950" y="3678238"/>
            <a:ext cx="1439863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cs-CZ" sz="1400" dirty="0">
                <a:latin typeface="Arial" pitchFamily="34" charset="0"/>
                <a:cs typeface="Arial" pitchFamily="34" charset="0"/>
              </a:rPr>
              <a:t>9 % populace</a:t>
            </a:r>
          </a:p>
        </p:txBody>
      </p:sp>
      <p:pic>
        <p:nvPicPr>
          <p:cNvPr id="13321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00563" y="1881188"/>
            <a:ext cx="3838575" cy="277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Pravá složená závorka 13"/>
          <p:cNvSpPr/>
          <p:nvPr/>
        </p:nvSpPr>
        <p:spPr>
          <a:xfrm>
            <a:off x="7667625" y="3789363"/>
            <a:ext cx="144463" cy="647700"/>
          </a:xfrm>
          <a:prstGeom prst="rightBrace">
            <a:avLst>
              <a:gd name="adj1" fmla="val 47351"/>
              <a:gd name="adj2" fmla="val 50001"/>
            </a:avLst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7821613" y="3902075"/>
            <a:ext cx="1322387" cy="5222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cs-CZ" sz="1400" dirty="0">
                <a:latin typeface="Arial" pitchFamily="34" charset="0"/>
                <a:cs typeface="Arial" pitchFamily="34" charset="0"/>
              </a:rPr>
              <a:t>37 % rozhodovačů</a:t>
            </a:r>
          </a:p>
        </p:txBody>
      </p:sp>
      <p:sp>
        <p:nvSpPr>
          <p:cNvPr id="13324" name="Zástupný symbol pro obsah 7"/>
          <p:cNvSpPr txBox="1">
            <a:spLocks/>
          </p:cNvSpPr>
          <p:nvPr/>
        </p:nvSpPr>
        <p:spPr bwMode="auto">
          <a:xfrm>
            <a:off x="347662" y="4868863"/>
            <a:ext cx="3720281" cy="161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000" tIns="36000" rIns="36000" bIns="36000"/>
          <a:lstStyle/>
          <a:p>
            <a:pPr>
              <a:spcBef>
                <a:spcPts val="600"/>
              </a:spcBef>
            </a:pPr>
            <a:r>
              <a:rPr lang="cs-CZ" sz="1400" b="1" dirty="0">
                <a:latin typeface="Arial" charset="0"/>
              </a:rPr>
              <a:t>Skutečná výše příspěvku domácností na OZE ročně podle využití elektřiny:</a:t>
            </a:r>
          </a:p>
          <a:p>
            <a:r>
              <a:rPr lang="cs-CZ" sz="1400" b="1" dirty="0" smtClean="0">
                <a:latin typeface="Arial" charset="0"/>
              </a:rPr>
              <a:t>a)  „svítí</a:t>
            </a:r>
            <a:r>
              <a:rPr lang="cs-CZ" sz="1400" b="1" dirty="0">
                <a:latin typeface="Arial" charset="0"/>
              </a:rPr>
              <a:t>“ či „svítí a vaří“      1 106,- Kč  </a:t>
            </a:r>
          </a:p>
          <a:p>
            <a:r>
              <a:rPr lang="cs-CZ" sz="1400" b="1" dirty="0" smtClean="0">
                <a:latin typeface="Arial" charset="0"/>
              </a:rPr>
              <a:t>b)  „ </a:t>
            </a:r>
            <a:r>
              <a:rPr lang="cs-CZ" sz="1400" b="1" dirty="0">
                <a:latin typeface="Arial" charset="0"/>
              </a:rPr>
              <a:t>+ ohřívá vodu“ </a:t>
            </a:r>
            <a:r>
              <a:rPr lang="cs-CZ" sz="1400" b="1" dirty="0" smtClean="0">
                <a:latin typeface="Arial" charset="0"/>
              </a:rPr>
              <a:t>              </a:t>
            </a:r>
            <a:r>
              <a:rPr lang="cs-CZ" sz="1400" b="1" dirty="0">
                <a:latin typeface="Arial" charset="0"/>
              </a:rPr>
              <a:t>2 364,- Kč</a:t>
            </a:r>
          </a:p>
          <a:p>
            <a:r>
              <a:rPr lang="cs-CZ" sz="1400" b="1" dirty="0" smtClean="0">
                <a:latin typeface="Arial" charset="0"/>
              </a:rPr>
              <a:t>c)  „ </a:t>
            </a:r>
            <a:r>
              <a:rPr lang="cs-CZ" sz="1400" b="1" dirty="0">
                <a:latin typeface="Arial" charset="0"/>
              </a:rPr>
              <a:t>+ topí“   </a:t>
            </a:r>
            <a:r>
              <a:rPr lang="cs-CZ" sz="1400" b="1" dirty="0" smtClean="0">
                <a:latin typeface="Arial" charset="0"/>
              </a:rPr>
              <a:t>                          </a:t>
            </a:r>
            <a:r>
              <a:rPr lang="cs-CZ" sz="1400" b="1" dirty="0">
                <a:latin typeface="Arial" charset="0"/>
              </a:rPr>
              <a:t>7 545,- Kč</a:t>
            </a:r>
          </a:p>
        </p:txBody>
      </p:sp>
      <p:sp>
        <p:nvSpPr>
          <p:cNvPr id="13325" name="Zástupný symbol pro obsah 7"/>
          <p:cNvSpPr>
            <a:spLocks noGrp="1"/>
          </p:cNvSpPr>
          <p:nvPr>
            <p:ph sz="half" idx="4294967295"/>
          </p:nvPr>
        </p:nvSpPr>
        <p:spPr>
          <a:xfrm>
            <a:off x="4644008" y="4906094"/>
            <a:ext cx="4258692" cy="1619250"/>
          </a:xfrm>
        </p:spPr>
        <p:txBody>
          <a:bodyPr/>
          <a:lstStyle/>
          <a:p>
            <a:pPr marL="177800" indent="-177800">
              <a:spcBef>
                <a:spcPts val="600"/>
              </a:spcBef>
              <a:buFont typeface="Wingdings" pitchFamily="2" charset="2"/>
              <a:buChar char="§"/>
            </a:pPr>
            <a:r>
              <a:rPr lang="cs-CZ" sz="1400" dirty="0" smtClean="0">
                <a:latin typeface="Arial" charset="0"/>
                <a:cs typeface="Arial" charset="0"/>
              </a:rPr>
              <a:t>Pouze 9 % občanů zná správně výši příspěvku své domácnosti na obnovitelné zdroje.</a:t>
            </a:r>
          </a:p>
          <a:p>
            <a:pPr marL="177800" indent="-177800">
              <a:spcBef>
                <a:spcPts val="600"/>
              </a:spcBef>
              <a:buFont typeface="Wingdings" pitchFamily="2" charset="2"/>
              <a:buChar char="§"/>
            </a:pPr>
            <a:r>
              <a:rPr lang="cs-CZ" sz="1400" dirty="0" smtClean="0">
                <a:latin typeface="Arial" charset="0"/>
                <a:cs typeface="Arial" charset="0"/>
              </a:rPr>
              <a:t>Ani mezi „</a:t>
            </a:r>
            <a:r>
              <a:rPr lang="cs-CZ" sz="1400" dirty="0" err="1" smtClean="0">
                <a:latin typeface="Arial" charset="0"/>
                <a:cs typeface="Arial" charset="0"/>
              </a:rPr>
              <a:t>rozhodovači</a:t>
            </a:r>
            <a:r>
              <a:rPr lang="cs-CZ" sz="1400" dirty="0" smtClean="0">
                <a:latin typeface="Arial" charset="0"/>
                <a:cs typeface="Arial" charset="0"/>
              </a:rPr>
              <a:t>“ nejsou znalosti vysoké, příspěvek své domácnosti  na obnovitelné zdroje zná třetina z nich.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600" smtClean="0">
                <a:latin typeface="Arial" charset="0"/>
                <a:cs typeface="Arial" charset="0"/>
              </a:rPr>
              <a:t>OZE chceme podporovat, ale hlavně nezdražovat</a:t>
            </a:r>
          </a:p>
        </p:txBody>
      </p:sp>
      <p:sp>
        <p:nvSpPr>
          <p:cNvPr id="14339" name="Zástupný symbol pro číslo snímku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C62619C-BB57-4E99-B081-3F2778565A66}" type="slidenum">
              <a:rPr lang="cs-CZ" smtClean="0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cs-CZ" smtClean="0">
              <a:latin typeface="Arial" charset="0"/>
              <a:cs typeface="Arial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564258" y="1268413"/>
            <a:ext cx="3960812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indent="3175" algn="ctr">
              <a:defRPr/>
            </a:pPr>
            <a:r>
              <a:rPr lang="cs-CZ" sz="1400" b="1" dirty="0">
                <a:latin typeface="Arial" pitchFamily="34" charset="0"/>
                <a:cs typeface="Arial" pitchFamily="34" charset="0"/>
              </a:rPr>
              <a:t>Postoj veřejnosti k výrokům</a:t>
            </a:r>
          </a:p>
          <a:p>
            <a:pPr indent="3175" algn="ctr">
              <a:defRPr/>
            </a:pPr>
            <a:r>
              <a:rPr lang="cs-CZ" sz="1000" i="1" dirty="0">
                <a:latin typeface="Arial" pitchFamily="34" charset="0"/>
                <a:cs typeface="Arial" pitchFamily="34" charset="0"/>
              </a:rPr>
              <a:t>ČR, 2012, N=1.007, data v %</a:t>
            </a:r>
          </a:p>
          <a:p>
            <a:pPr indent="3175" algn="ctr">
              <a:defRPr/>
            </a:pPr>
            <a:r>
              <a:rPr lang="cs-CZ" sz="1000" i="1" dirty="0">
                <a:latin typeface="Arial" pitchFamily="34" charset="0"/>
                <a:cs typeface="Arial" pitchFamily="34" charset="0"/>
              </a:rPr>
              <a:t>veřejnost</a:t>
            </a:r>
          </a:p>
          <a:p>
            <a:pPr marL="180975" indent="-177800" algn="ctr">
              <a:buFont typeface="Wingdings" pitchFamily="2" charset="2"/>
              <a:buChar char="§"/>
              <a:defRPr/>
            </a:pPr>
            <a:endParaRPr lang="cs-CZ" sz="1400" dirty="0"/>
          </a:p>
        </p:txBody>
      </p:sp>
      <p:sp>
        <p:nvSpPr>
          <p:cNvPr id="13" name="Text Box 2"/>
          <p:cNvSpPr txBox="1">
            <a:spLocks noChangeArrowheads="1"/>
          </p:cNvSpPr>
          <p:nvPr/>
        </p:nvSpPr>
        <p:spPr bwMode="auto">
          <a:xfrm>
            <a:off x="635695" y="3789363"/>
            <a:ext cx="3960813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indent="3175" algn="ctr">
              <a:defRPr/>
            </a:pPr>
            <a:r>
              <a:rPr lang="cs-CZ" sz="1400" b="1" dirty="0">
                <a:latin typeface="Arial" pitchFamily="34" charset="0"/>
                <a:cs typeface="Arial" pitchFamily="34" charset="0"/>
              </a:rPr>
              <a:t>Postoj „rozhodovačů“ k výrokům</a:t>
            </a:r>
          </a:p>
          <a:p>
            <a:pPr indent="3175" algn="ctr">
              <a:defRPr/>
            </a:pPr>
            <a:r>
              <a:rPr lang="cs-CZ" sz="1000" i="1" dirty="0">
                <a:latin typeface="Arial" pitchFamily="34" charset="0"/>
                <a:cs typeface="Arial" pitchFamily="34" charset="0"/>
              </a:rPr>
              <a:t>ČR, 2012, N=244, data v %</a:t>
            </a:r>
          </a:p>
          <a:p>
            <a:pPr indent="3175" algn="ctr">
              <a:defRPr/>
            </a:pPr>
            <a:r>
              <a:rPr lang="cs-CZ" sz="1000" i="1" dirty="0">
                <a:latin typeface="Arial" pitchFamily="34" charset="0"/>
                <a:cs typeface="Arial" pitchFamily="34" charset="0"/>
              </a:rPr>
              <a:t>„rozhodovači“</a:t>
            </a:r>
          </a:p>
          <a:p>
            <a:pPr marL="180975" indent="-177800" algn="ctr">
              <a:buFont typeface="Wingdings" pitchFamily="2" charset="2"/>
              <a:buChar char="§"/>
              <a:defRPr/>
            </a:pPr>
            <a:endParaRPr lang="cs-CZ" sz="1400" dirty="0"/>
          </a:p>
        </p:txBody>
      </p:sp>
      <p:pic>
        <p:nvPicPr>
          <p:cNvPr id="1434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6920" y="1700213"/>
            <a:ext cx="6162675" cy="189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3" name="Obdélník 1"/>
          <p:cNvSpPr>
            <a:spLocks noChangeArrowheads="1"/>
          </p:cNvSpPr>
          <p:nvPr/>
        </p:nvSpPr>
        <p:spPr bwMode="auto">
          <a:xfrm>
            <a:off x="6972995" y="2037909"/>
            <a:ext cx="2063501" cy="1031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cs-CZ" sz="1400" b="1" dirty="0">
                <a:latin typeface="Arial" charset="0"/>
              </a:rPr>
              <a:t>Zajímavost:</a:t>
            </a:r>
          </a:p>
          <a:p>
            <a:pPr>
              <a:spcBef>
                <a:spcPts val="600"/>
              </a:spcBef>
            </a:pPr>
            <a:r>
              <a:rPr lang="cs-CZ" sz="1400" b="1" dirty="0">
                <a:latin typeface="Arial" charset="0"/>
              </a:rPr>
              <a:t>36 % lidí souhlasí </a:t>
            </a:r>
            <a:r>
              <a:rPr lang="cs-CZ" sz="1400" b="1" dirty="0" smtClean="0">
                <a:latin typeface="Arial" charset="0"/>
              </a:rPr>
              <a:t/>
            </a:r>
            <a:br>
              <a:rPr lang="cs-CZ" sz="1400" b="1" dirty="0" smtClean="0">
                <a:latin typeface="Arial" charset="0"/>
              </a:rPr>
            </a:br>
            <a:r>
              <a:rPr lang="cs-CZ" sz="1400" b="1" dirty="0" smtClean="0">
                <a:latin typeface="Arial" charset="0"/>
              </a:rPr>
              <a:t>s oběma protichůdnými výroky</a:t>
            </a:r>
            <a:endParaRPr lang="cs-CZ" sz="1400" b="1" dirty="0">
              <a:latin typeface="Arial" charset="0"/>
            </a:endParaRPr>
          </a:p>
        </p:txBody>
      </p:sp>
      <p:cxnSp>
        <p:nvCxnSpPr>
          <p:cNvPr id="19" name="Přímá spojnice se šipkou 4"/>
          <p:cNvCxnSpPr/>
          <p:nvPr/>
        </p:nvCxnSpPr>
        <p:spPr>
          <a:xfrm flipH="1" flipV="1">
            <a:off x="6425308" y="2133600"/>
            <a:ext cx="476250" cy="360363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se šipkou 11"/>
          <p:cNvCxnSpPr/>
          <p:nvPr/>
        </p:nvCxnSpPr>
        <p:spPr>
          <a:xfrm flipH="1">
            <a:off x="6425308" y="2643188"/>
            <a:ext cx="476250" cy="425450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346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1520" y="4217988"/>
            <a:ext cx="6219825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7" name="Obdélník 1"/>
          <p:cNvSpPr>
            <a:spLocks noChangeArrowheads="1"/>
          </p:cNvSpPr>
          <p:nvPr/>
        </p:nvSpPr>
        <p:spPr bwMode="auto">
          <a:xfrm>
            <a:off x="7007920" y="4630197"/>
            <a:ext cx="2089150" cy="1031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600"/>
              </a:spcBef>
            </a:pPr>
            <a:r>
              <a:rPr lang="cs-CZ" sz="1400" b="1" dirty="0">
                <a:latin typeface="Arial" charset="0"/>
              </a:rPr>
              <a:t>Zajímavost:</a:t>
            </a:r>
          </a:p>
          <a:p>
            <a:pPr>
              <a:spcBef>
                <a:spcPts val="600"/>
              </a:spcBef>
            </a:pPr>
            <a:r>
              <a:rPr lang="cs-CZ" sz="1400" b="1" dirty="0">
                <a:latin typeface="Arial" charset="0"/>
              </a:rPr>
              <a:t>29 % „</a:t>
            </a:r>
            <a:r>
              <a:rPr lang="cs-CZ" sz="1400" b="1" dirty="0" err="1">
                <a:latin typeface="Arial" charset="0"/>
              </a:rPr>
              <a:t>rozhodovačů</a:t>
            </a:r>
            <a:r>
              <a:rPr lang="cs-CZ" sz="1400" b="1" dirty="0">
                <a:latin typeface="Arial" charset="0"/>
              </a:rPr>
              <a:t>“ souhlasí </a:t>
            </a:r>
            <a:r>
              <a:rPr lang="cs-CZ" sz="1400" b="1" dirty="0" smtClean="0">
                <a:latin typeface="Arial" charset="0"/>
              </a:rPr>
              <a:t>s </a:t>
            </a:r>
            <a:r>
              <a:rPr lang="cs-CZ" sz="1400" b="1" dirty="0">
                <a:latin typeface="Arial" charset="0"/>
              </a:rPr>
              <a:t>oběma protichůdnými výroky</a:t>
            </a:r>
          </a:p>
        </p:txBody>
      </p:sp>
      <p:cxnSp>
        <p:nvCxnSpPr>
          <p:cNvPr id="22" name="Přímá spojnice se šipkou 4"/>
          <p:cNvCxnSpPr/>
          <p:nvPr/>
        </p:nvCxnSpPr>
        <p:spPr>
          <a:xfrm flipH="1" flipV="1">
            <a:off x="6442770" y="4581525"/>
            <a:ext cx="476250" cy="360363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se šipkou 11"/>
          <p:cNvCxnSpPr/>
          <p:nvPr/>
        </p:nvCxnSpPr>
        <p:spPr>
          <a:xfrm flipH="1">
            <a:off x="6461820" y="5275263"/>
            <a:ext cx="476250" cy="425450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ipsa 13"/>
          <p:cNvSpPr/>
          <p:nvPr/>
        </p:nvSpPr>
        <p:spPr>
          <a:xfrm>
            <a:off x="683568" y="4365104"/>
            <a:ext cx="2592288" cy="504056"/>
          </a:xfrm>
          <a:prstGeom prst="ellipse">
            <a:avLst/>
          </a:prstGeom>
          <a:noFill/>
          <a:ln>
            <a:solidFill>
              <a:schemeClr val="accent4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Elipsa 14"/>
          <p:cNvSpPr/>
          <p:nvPr/>
        </p:nvSpPr>
        <p:spPr>
          <a:xfrm>
            <a:off x="683568" y="1772816"/>
            <a:ext cx="2592288" cy="504056"/>
          </a:xfrm>
          <a:prstGeom prst="ellipse">
            <a:avLst/>
          </a:prstGeom>
          <a:noFill/>
          <a:ln>
            <a:solidFill>
              <a:schemeClr val="accent4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ctrTitle"/>
          </p:nvPr>
        </p:nvSpPr>
        <p:spPr>
          <a:xfrm>
            <a:off x="698500" y="2246313"/>
            <a:ext cx="7772400" cy="1470025"/>
          </a:xfrm>
        </p:spPr>
        <p:txBody>
          <a:bodyPr/>
          <a:lstStyle/>
          <a:p>
            <a:r>
              <a:rPr lang="cs-CZ" dirty="0" smtClean="0">
                <a:latin typeface="Arial" charset="0"/>
                <a:cs typeface="Arial" charset="0"/>
              </a:rPr>
              <a:t>A co uhlí?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600" dirty="0" smtClean="0">
                <a:latin typeface="Arial" charset="0"/>
                <a:cs typeface="Arial" charset="0"/>
              </a:rPr>
              <a:t>Ukončit těžbu v Ústeckém kraji?</a:t>
            </a:r>
          </a:p>
        </p:txBody>
      </p:sp>
      <p:sp>
        <p:nvSpPr>
          <p:cNvPr id="15363" name="Zástupný symbol pro číslo snímku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A1F815B-F4AD-4D5F-B911-556B5B4D4ABD}" type="slidenum">
              <a:rPr lang="cs-CZ" smtClean="0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cs-CZ" smtClean="0">
              <a:latin typeface="Arial" charset="0"/>
              <a:cs typeface="Arial" charset="0"/>
            </a:endParaRPr>
          </a:p>
        </p:txBody>
      </p:sp>
      <p:pic>
        <p:nvPicPr>
          <p:cNvPr id="4" name="Picture 1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1295400"/>
            <a:ext cx="4800600" cy="283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13"/>
          <p:cNvSpPr>
            <a:spLocks noChangeArrowheads="1"/>
          </p:cNvSpPr>
          <p:nvPr/>
        </p:nvSpPr>
        <p:spPr bwMode="auto">
          <a:xfrm>
            <a:off x="2438400" y="1981200"/>
            <a:ext cx="2133600" cy="609600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6" name="Text Box 14"/>
          <p:cNvSpPr txBox="1">
            <a:spLocks noChangeArrowheads="1"/>
          </p:cNvSpPr>
          <p:nvPr/>
        </p:nvSpPr>
        <p:spPr bwMode="auto">
          <a:xfrm>
            <a:off x="5181600" y="1676400"/>
            <a:ext cx="3581400" cy="838200"/>
          </a:xfrm>
          <a:prstGeom prst="rect">
            <a:avLst/>
          </a:prstGeom>
          <a:noFill/>
          <a:ln w="9525">
            <a:solidFill>
              <a:srgbClr val="FF6600"/>
            </a:solidFill>
            <a:prstDash val="dash"/>
            <a:miter lim="800000"/>
            <a:headEnd/>
            <a:tailEnd/>
          </a:ln>
          <a:effectLst/>
        </p:spPr>
        <p:txBody>
          <a:bodyPr/>
          <a:lstStyle/>
          <a:p>
            <a:pPr marL="177800" indent="-177800">
              <a:spcBef>
                <a:spcPts val="600"/>
              </a:spcBef>
              <a:buFont typeface="Wingdings" pitchFamily="2" charset="2"/>
              <a:buChar char="§"/>
            </a:pPr>
            <a:r>
              <a:rPr lang="cs-CZ" sz="1400" b="1" dirty="0">
                <a:latin typeface="Arial" charset="0"/>
              </a:rPr>
              <a:t>Neobávají se ztráty zaměstnání</a:t>
            </a:r>
          </a:p>
          <a:p>
            <a:pPr marL="177800" indent="-177800">
              <a:spcBef>
                <a:spcPts val="600"/>
              </a:spcBef>
              <a:buFont typeface="Wingdings" pitchFamily="2" charset="2"/>
              <a:buChar char="§"/>
            </a:pPr>
            <a:r>
              <a:rPr lang="cs-CZ" sz="1400" b="1" dirty="0">
                <a:latin typeface="Arial" charset="0"/>
              </a:rPr>
              <a:t>Pracují v neprůmyslových oblastech</a:t>
            </a:r>
          </a:p>
          <a:p>
            <a:pPr marL="177800" indent="-177800">
              <a:spcBef>
                <a:spcPts val="600"/>
              </a:spcBef>
              <a:buFont typeface="Wingdings" pitchFamily="2" charset="2"/>
              <a:buChar char="§"/>
            </a:pPr>
            <a:r>
              <a:rPr lang="cs-CZ" sz="1400" b="1" dirty="0">
                <a:latin typeface="Arial" charset="0"/>
              </a:rPr>
              <a:t>Z nejmenších a největších sídel</a:t>
            </a:r>
          </a:p>
        </p:txBody>
      </p:sp>
      <p:cxnSp>
        <p:nvCxnSpPr>
          <p:cNvPr id="7" name="AutoShape 15"/>
          <p:cNvCxnSpPr>
            <a:cxnSpLocks noChangeShapeType="1"/>
          </p:cNvCxnSpPr>
          <p:nvPr/>
        </p:nvCxnSpPr>
        <p:spPr bwMode="auto">
          <a:xfrm flipV="1">
            <a:off x="4572000" y="2060848"/>
            <a:ext cx="609600" cy="1905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FF660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8" name="Rectangle 16"/>
          <p:cNvSpPr>
            <a:spLocks noChangeArrowheads="1"/>
          </p:cNvSpPr>
          <p:nvPr/>
        </p:nvSpPr>
        <p:spPr bwMode="auto">
          <a:xfrm>
            <a:off x="2438400" y="2667000"/>
            <a:ext cx="2133600" cy="609600"/>
          </a:xfrm>
          <a:prstGeom prst="rect">
            <a:avLst/>
          </a:prstGeom>
          <a:noFill/>
          <a:ln w="9525">
            <a:solidFill>
              <a:srgbClr val="808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9" name="Text Box 17"/>
          <p:cNvSpPr txBox="1">
            <a:spLocks noChangeArrowheads="1"/>
          </p:cNvSpPr>
          <p:nvPr/>
        </p:nvSpPr>
        <p:spPr bwMode="auto">
          <a:xfrm>
            <a:off x="5181600" y="2971800"/>
            <a:ext cx="3581400" cy="838200"/>
          </a:xfrm>
          <a:prstGeom prst="rect">
            <a:avLst/>
          </a:prstGeom>
          <a:noFill/>
          <a:ln w="9525">
            <a:solidFill>
              <a:srgbClr val="808080"/>
            </a:solidFill>
            <a:prstDash val="dash"/>
            <a:miter lim="800000"/>
            <a:headEnd/>
            <a:tailEnd/>
          </a:ln>
          <a:effectLst/>
        </p:spPr>
        <p:txBody>
          <a:bodyPr/>
          <a:lstStyle/>
          <a:p>
            <a:pPr marL="177800" indent="-177800">
              <a:spcBef>
                <a:spcPts val="600"/>
              </a:spcBef>
              <a:buFont typeface="Wingdings" pitchFamily="2" charset="2"/>
              <a:buChar char="§"/>
            </a:pPr>
            <a:r>
              <a:rPr lang="cs-CZ" sz="1400" b="1" dirty="0">
                <a:latin typeface="Arial" charset="0"/>
              </a:rPr>
              <a:t>S ZŠ a VŠ vzděláním</a:t>
            </a:r>
          </a:p>
          <a:p>
            <a:pPr marL="177800" indent="-177800">
              <a:spcBef>
                <a:spcPts val="600"/>
              </a:spcBef>
              <a:buFont typeface="Wingdings" pitchFamily="2" charset="2"/>
              <a:buChar char="§"/>
            </a:pPr>
            <a:r>
              <a:rPr lang="cs-CZ" sz="1400" b="1" dirty="0">
                <a:latin typeface="Arial" charset="0"/>
              </a:rPr>
              <a:t>Pracovníci těžebního průmyslu</a:t>
            </a:r>
          </a:p>
          <a:p>
            <a:pPr marL="177800" indent="-177800">
              <a:spcBef>
                <a:spcPts val="600"/>
              </a:spcBef>
              <a:buFont typeface="Wingdings" pitchFamily="2" charset="2"/>
              <a:buChar char="§"/>
            </a:pPr>
            <a:r>
              <a:rPr lang="cs-CZ" sz="1400" b="1" dirty="0">
                <a:latin typeface="Arial" charset="0"/>
              </a:rPr>
              <a:t>Rádi žijí v Ústeckém kraji</a:t>
            </a:r>
          </a:p>
        </p:txBody>
      </p:sp>
      <p:cxnSp>
        <p:nvCxnSpPr>
          <p:cNvPr id="10" name="AutoShape 18"/>
          <p:cNvCxnSpPr>
            <a:cxnSpLocks noChangeShapeType="1"/>
            <a:stCxn id="8" idx="3"/>
            <a:endCxn id="9" idx="1"/>
          </p:cNvCxnSpPr>
          <p:nvPr/>
        </p:nvCxnSpPr>
        <p:spPr bwMode="auto">
          <a:xfrm>
            <a:off x="4572000" y="2971800"/>
            <a:ext cx="609600" cy="4191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80808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76200" y="1311275"/>
            <a:ext cx="4114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cs-CZ" sz="1400" b="1" dirty="0">
                <a:latin typeface="Arial" pitchFamily="34" charset="0"/>
                <a:cs typeface="Arial" pitchFamily="34" charset="0"/>
              </a:rPr>
              <a:t>Souhlas s co nejrychlejším ukončením těžby</a:t>
            </a:r>
          </a:p>
          <a:p>
            <a:pPr indent="3175" algn="ctr">
              <a:defRPr/>
            </a:pPr>
            <a:r>
              <a:rPr lang="cs-CZ" sz="1000" i="1" dirty="0">
                <a:latin typeface="Arial" pitchFamily="34" charset="0"/>
                <a:cs typeface="Arial" pitchFamily="34" charset="0"/>
              </a:rPr>
              <a:t>Ústecký kraj, 2009, N=804, data v %</a:t>
            </a: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251520" y="4293096"/>
            <a:ext cx="8668072" cy="2255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180975" indent="-177800">
              <a:lnSpc>
                <a:spcPct val="110000"/>
              </a:lnSpc>
              <a:buFont typeface="Wingdings" pitchFamily="2" charset="2"/>
              <a:buChar char="§"/>
              <a:tabLst>
                <a:tab pos="0" algn="l"/>
              </a:tabLst>
            </a:pPr>
            <a:r>
              <a:rPr lang="cs-CZ" sz="1400" b="1" dirty="0">
                <a:latin typeface="Arial" charset="0"/>
              </a:rPr>
              <a:t>Názory </a:t>
            </a:r>
            <a:r>
              <a:rPr lang="cs-CZ" sz="1400" b="1" dirty="0" smtClean="0">
                <a:latin typeface="Arial" charset="0"/>
              </a:rPr>
              <a:t>na ukončení </a:t>
            </a:r>
            <a:r>
              <a:rPr lang="cs-CZ" sz="1400" b="1" dirty="0">
                <a:latin typeface="Arial" charset="0"/>
              </a:rPr>
              <a:t>těžby nejsou </a:t>
            </a:r>
            <a:r>
              <a:rPr lang="cs-CZ" sz="1400" b="1" dirty="0" smtClean="0">
                <a:latin typeface="Arial" charset="0"/>
              </a:rPr>
              <a:t>v Ústeckém kraji jednotné. </a:t>
            </a:r>
            <a:br>
              <a:rPr lang="cs-CZ" sz="1400" b="1" dirty="0" smtClean="0">
                <a:latin typeface="Arial" charset="0"/>
              </a:rPr>
            </a:br>
            <a:r>
              <a:rPr lang="cs-CZ" sz="1400" b="1" dirty="0" smtClean="0">
                <a:latin typeface="Arial" charset="0"/>
              </a:rPr>
              <a:t>Převažuje názor</a:t>
            </a:r>
            <a:r>
              <a:rPr lang="cs-CZ" sz="1400" b="1" dirty="0">
                <a:latin typeface="Arial" charset="0"/>
              </a:rPr>
              <a:t>, že těžba by se neměla co </a:t>
            </a:r>
            <a:r>
              <a:rPr lang="cs-CZ" sz="1400" b="1" dirty="0" smtClean="0">
                <a:latin typeface="Arial" charset="0"/>
              </a:rPr>
              <a:t>nejrychleji </a:t>
            </a:r>
            <a:r>
              <a:rPr lang="cs-CZ" sz="1400" b="1" dirty="0">
                <a:latin typeface="Arial" charset="0"/>
              </a:rPr>
              <a:t>ukončovat. </a:t>
            </a:r>
            <a:endParaRPr lang="cs-CZ" sz="1400" b="1" dirty="0" smtClean="0">
              <a:latin typeface="Arial" charset="0"/>
            </a:endParaRPr>
          </a:p>
          <a:p>
            <a:pPr marL="180975" indent="-177800">
              <a:lnSpc>
                <a:spcPct val="110000"/>
              </a:lnSpc>
              <a:buFont typeface="Wingdings" pitchFamily="2" charset="2"/>
              <a:buChar char="§"/>
              <a:tabLst>
                <a:tab pos="0" algn="l"/>
              </a:tabLst>
            </a:pPr>
            <a:endParaRPr lang="cs-CZ" sz="1400" b="1" dirty="0">
              <a:latin typeface="Arial" charset="0"/>
            </a:endParaRPr>
          </a:p>
          <a:p>
            <a:pPr marL="180975" indent="-177800">
              <a:lnSpc>
                <a:spcPct val="110000"/>
              </a:lnSpc>
              <a:buFont typeface="Wingdings" pitchFamily="2" charset="2"/>
              <a:buChar char="§"/>
              <a:tabLst>
                <a:tab pos="0" algn="l"/>
              </a:tabLst>
            </a:pPr>
            <a:r>
              <a:rPr lang="cs-CZ" sz="1400" b="1" dirty="0">
                <a:latin typeface="Arial" charset="0"/>
              </a:rPr>
              <a:t>S rychlým </a:t>
            </a:r>
            <a:r>
              <a:rPr lang="cs-CZ" sz="1400" b="1" dirty="0" smtClean="0">
                <a:latin typeface="Arial" charset="0"/>
              </a:rPr>
              <a:t>ukončením těžby (s </a:t>
            </a:r>
            <a:r>
              <a:rPr lang="cs-CZ" sz="1400" b="1" dirty="0">
                <a:latin typeface="Arial" charset="0"/>
              </a:rPr>
              <a:t>tím, že v regionu zůstanou nevytěžené  zásoby </a:t>
            </a:r>
            <a:r>
              <a:rPr lang="cs-CZ" sz="1400" b="1" dirty="0" smtClean="0">
                <a:latin typeface="Arial" charset="0"/>
              </a:rPr>
              <a:t>uhlí) </a:t>
            </a:r>
            <a:br>
              <a:rPr lang="cs-CZ" sz="1400" b="1" dirty="0" smtClean="0">
                <a:latin typeface="Arial" charset="0"/>
              </a:rPr>
            </a:br>
            <a:r>
              <a:rPr lang="cs-CZ" sz="1400" b="1" dirty="0" smtClean="0">
                <a:latin typeface="Arial" charset="0"/>
              </a:rPr>
              <a:t>souhlasí </a:t>
            </a:r>
            <a:r>
              <a:rPr lang="cs-CZ" sz="1400" b="1" dirty="0">
                <a:latin typeface="Arial" charset="0"/>
              </a:rPr>
              <a:t>jen třetina (31 </a:t>
            </a:r>
            <a:r>
              <a:rPr lang="cs-CZ" sz="1400" b="1" dirty="0" smtClean="0">
                <a:latin typeface="Arial" charset="0"/>
              </a:rPr>
              <a:t>%). Většina </a:t>
            </a:r>
            <a:r>
              <a:rPr lang="cs-CZ" sz="1400" b="1" dirty="0">
                <a:latin typeface="Arial" charset="0"/>
              </a:rPr>
              <a:t>(54 %) </a:t>
            </a:r>
            <a:r>
              <a:rPr lang="cs-CZ" sz="1400" b="1" dirty="0" smtClean="0">
                <a:latin typeface="Arial" charset="0"/>
              </a:rPr>
              <a:t>je proti rychlému ukončení těžby.</a:t>
            </a:r>
            <a:endParaRPr lang="cs-CZ" sz="1400" b="1" dirty="0">
              <a:latin typeface="Arial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ctrTitle"/>
          </p:nvPr>
        </p:nvSpPr>
        <p:spPr>
          <a:xfrm>
            <a:off x="698500" y="1238250"/>
            <a:ext cx="7772400" cy="1470025"/>
          </a:xfrm>
        </p:spPr>
        <p:txBody>
          <a:bodyPr/>
          <a:lstStyle/>
          <a:p>
            <a:r>
              <a:rPr lang="cs-CZ" dirty="0" smtClean="0">
                <a:latin typeface="Arial" charset="0"/>
                <a:cs typeface="Arial" charset="0"/>
              </a:rPr>
              <a:t>Veřejná podpora</a:t>
            </a:r>
            <a:br>
              <a:rPr lang="cs-CZ" dirty="0" smtClean="0">
                <a:latin typeface="Arial" charset="0"/>
                <a:cs typeface="Arial" charset="0"/>
              </a:rPr>
            </a:br>
            <a:r>
              <a:rPr lang="cs-CZ" dirty="0" smtClean="0">
                <a:latin typeface="Arial" charset="0"/>
                <a:cs typeface="Arial" charset="0"/>
              </a:rPr>
              <a:t>sektoru energetiky</a:t>
            </a:r>
          </a:p>
        </p:txBody>
      </p:sp>
      <p:sp>
        <p:nvSpPr>
          <p:cNvPr id="4099" name="Podnadpis 2"/>
          <p:cNvSpPr>
            <a:spLocks noGrp="1"/>
          </p:cNvSpPr>
          <p:nvPr>
            <p:ph type="subTitle" idx="1"/>
          </p:nvPr>
        </p:nvSpPr>
        <p:spPr>
          <a:xfrm>
            <a:off x="698500" y="4797425"/>
            <a:ext cx="6400800" cy="1368425"/>
          </a:xfrm>
        </p:spPr>
        <p:txBody>
          <a:bodyPr/>
          <a:lstStyle/>
          <a:p>
            <a:r>
              <a:rPr lang="cs-CZ" b="1" dirty="0" smtClean="0"/>
              <a:t>Jan Herzmann</a:t>
            </a:r>
            <a:endParaRPr lang="cs-CZ" dirty="0" smtClean="0"/>
          </a:p>
          <a:p>
            <a:r>
              <a:rPr lang="cs-CZ" dirty="0" smtClean="0">
                <a:latin typeface="Arial" charset="0"/>
                <a:cs typeface="Arial" charset="0"/>
              </a:rPr>
              <a:t>5.6.2012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600" smtClean="0">
                <a:latin typeface="Arial" charset="0"/>
                <a:cs typeface="Arial" charset="0"/>
              </a:rPr>
              <a:t>Těžba uhlí a rekultivace</a:t>
            </a:r>
          </a:p>
        </p:txBody>
      </p:sp>
      <p:sp>
        <p:nvSpPr>
          <p:cNvPr id="16387" name="Zástupný symbol pro číslo snímku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0BBEFBF-E28C-4CFA-A168-4403AABD5B2A}" type="slidenum">
              <a:rPr lang="cs-CZ" smtClean="0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cs-CZ" smtClean="0">
              <a:latin typeface="Arial" charset="0"/>
              <a:cs typeface="Arial" charset="0"/>
            </a:endParaRPr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9462" y="1489869"/>
            <a:ext cx="5200650" cy="240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889248" y="1124744"/>
            <a:ext cx="4114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3175" algn="ctr">
              <a:defRPr/>
            </a:pPr>
            <a:r>
              <a:rPr lang="cs-CZ" sz="1400" b="1" dirty="0" smtClean="0">
                <a:latin typeface="Arial" pitchFamily="34" charset="0"/>
                <a:cs typeface="Arial" pitchFamily="34" charset="0"/>
              </a:rPr>
              <a:t>Důvody PRO ukončením těžby </a:t>
            </a:r>
            <a:br>
              <a:rPr lang="cs-CZ" sz="1400" b="1" dirty="0" smtClean="0">
                <a:latin typeface="Arial" pitchFamily="34" charset="0"/>
                <a:cs typeface="Arial" pitchFamily="34" charset="0"/>
              </a:rPr>
            </a:br>
            <a:r>
              <a:rPr lang="cs-CZ" sz="1000" i="1" dirty="0" smtClean="0">
                <a:latin typeface="Arial" pitchFamily="34" charset="0"/>
                <a:cs typeface="Arial" pitchFamily="34" charset="0"/>
              </a:rPr>
              <a:t>Ústecký </a:t>
            </a:r>
            <a:r>
              <a:rPr lang="cs-CZ" sz="1000" i="1" dirty="0">
                <a:latin typeface="Arial" pitchFamily="34" charset="0"/>
                <a:cs typeface="Arial" pitchFamily="34" charset="0"/>
              </a:rPr>
              <a:t>kraj, 2009, N=243, </a:t>
            </a:r>
            <a:r>
              <a:rPr lang="cs-CZ" sz="1000" i="1" dirty="0" smtClean="0">
                <a:latin typeface="Arial" pitchFamily="34" charset="0"/>
                <a:cs typeface="Arial" pitchFamily="34" charset="0"/>
              </a:rPr>
              <a:t>data </a:t>
            </a:r>
            <a:r>
              <a:rPr lang="cs-CZ" sz="1000" i="1" dirty="0">
                <a:latin typeface="Arial" pitchFamily="34" charset="0"/>
                <a:cs typeface="Arial" pitchFamily="34" charset="0"/>
              </a:rPr>
              <a:t>v </a:t>
            </a:r>
            <a:r>
              <a:rPr lang="cs-CZ" sz="1000" i="1" dirty="0" smtClean="0">
                <a:latin typeface="Arial" pitchFamily="34" charset="0"/>
                <a:cs typeface="Arial" pitchFamily="34" charset="0"/>
              </a:rPr>
              <a:t>%</a:t>
            </a:r>
            <a:endParaRPr lang="cs-CZ" sz="1000" i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9937" y="4221088"/>
            <a:ext cx="5210175" cy="241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971600" y="3789040"/>
            <a:ext cx="4114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cs-CZ" sz="1400" b="1" dirty="0">
                <a:latin typeface="Arial" pitchFamily="34" charset="0"/>
                <a:cs typeface="Arial" pitchFamily="34" charset="0"/>
              </a:rPr>
              <a:t>Důvody PROTI ukončení těžby</a:t>
            </a:r>
          </a:p>
          <a:p>
            <a:pPr algn="ctr"/>
            <a:r>
              <a:rPr lang="cs-CZ" sz="1000" i="1" dirty="0">
                <a:latin typeface="Arial" pitchFamily="34" charset="0"/>
                <a:cs typeface="Arial" pitchFamily="34" charset="0"/>
              </a:rPr>
              <a:t>Ústecký kraj, 2009, N=444, </a:t>
            </a:r>
            <a:r>
              <a:rPr lang="cs-CZ" sz="1000" i="1" dirty="0" smtClean="0">
                <a:latin typeface="Arial" pitchFamily="34" charset="0"/>
                <a:cs typeface="Arial" pitchFamily="34" charset="0"/>
              </a:rPr>
              <a:t>data </a:t>
            </a:r>
            <a:r>
              <a:rPr lang="cs-CZ" sz="1000" i="1" dirty="0">
                <a:latin typeface="Arial" pitchFamily="34" charset="0"/>
                <a:cs typeface="Arial" pitchFamily="34" charset="0"/>
              </a:rPr>
              <a:t>v %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5796136" y="1628800"/>
            <a:ext cx="3168352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180975" indent="-177800">
              <a:lnSpc>
                <a:spcPct val="110000"/>
              </a:lnSpc>
              <a:buFont typeface="Wingdings" pitchFamily="2" charset="2"/>
              <a:buChar char="§"/>
              <a:tabLst>
                <a:tab pos="0" algn="l"/>
              </a:tabLst>
            </a:pPr>
            <a:r>
              <a:rPr lang="cs-CZ" sz="1400" b="1" dirty="0" smtClean="0">
                <a:latin typeface="Arial" charset="0"/>
              </a:rPr>
              <a:t>Pokud lidé chtějí těžbu rychle ukončit, pak kvůli vlivu na krajinu a ovzduší.</a:t>
            </a:r>
          </a:p>
          <a:p>
            <a:pPr marL="180975" indent="-177800">
              <a:lnSpc>
                <a:spcPct val="110000"/>
              </a:lnSpc>
              <a:buFont typeface="Wingdings" pitchFamily="2" charset="2"/>
              <a:buChar char="§"/>
              <a:tabLst>
                <a:tab pos="0" algn="l"/>
              </a:tabLst>
            </a:pPr>
            <a:endParaRPr lang="cs-CZ" sz="1400" b="1" dirty="0" smtClean="0">
              <a:latin typeface="Arial" charset="0"/>
            </a:endParaRPr>
          </a:p>
          <a:p>
            <a:pPr marL="180975" indent="-177800">
              <a:lnSpc>
                <a:spcPct val="110000"/>
              </a:lnSpc>
              <a:buFont typeface="Wingdings" pitchFamily="2" charset="2"/>
              <a:buChar char="§"/>
              <a:tabLst>
                <a:tab pos="0" algn="l"/>
              </a:tabLst>
            </a:pPr>
            <a:endParaRPr lang="cs-CZ" sz="1400" b="1" dirty="0" smtClean="0">
              <a:latin typeface="Arial" charset="0"/>
            </a:endParaRPr>
          </a:p>
          <a:p>
            <a:pPr marL="180975" indent="-177800">
              <a:lnSpc>
                <a:spcPct val="110000"/>
              </a:lnSpc>
              <a:buFont typeface="Wingdings" pitchFamily="2" charset="2"/>
              <a:buChar char="§"/>
              <a:tabLst>
                <a:tab pos="0" algn="l"/>
              </a:tabLst>
            </a:pPr>
            <a:endParaRPr lang="cs-CZ" sz="1400" b="1" dirty="0" smtClean="0">
              <a:latin typeface="Arial" charset="0"/>
            </a:endParaRPr>
          </a:p>
          <a:p>
            <a:pPr marL="180975" indent="-177800">
              <a:lnSpc>
                <a:spcPct val="110000"/>
              </a:lnSpc>
              <a:buFont typeface="Wingdings" pitchFamily="2" charset="2"/>
              <a:buChar char="§"/>
              <a:tabLst>
                <a:tab pos="0" algn="l"/>
              </a:tabLst>
            </a:pPr>
            <a:endParaRPr lang="cs-CZ" sz="1400" b="1" dirty="0" smtClean="0">
              <a:latin typeface="Arial" charset="0"/>
            </a:endParaRPr>
          </a:p>
          <a:p>
            <a:pPr marL="180975" indent="-177800">
              <a:lnSpc>
                <a:spcPct val="110000"/>
              </a:lnSpc>
              <a:buFont typeface="Wingdings" pitchFamily="2" charset="2"/>
              <a:buChar char="§"/>
              <a:tabLst>
                <a:tab pos="0" algn="l"/>
              </a:tabLst>
            </a:pPr>
            <a:endParaRPr lang="cs-CZ" sz="1400" b="1" dirty="0" smtClean="0">
              <a:latin typeface="Arial" charset="0"/>
            </a:endParaRPr>
          </a:p>
          <a:p>
            <a:pPr marL="180975" indent="-177800">
              <a:lnSpc>
                <a:spcPct val="110000"/>
              </a:lnSpc>
              <a:tabLst>
                <a:tab pos="0" algn="l"/>
              </a:tabLst>
            </a:pPr>
            <a:endParaRPr lang="cs-CZ" sz="1400" b="1" dirty="0" smtClean="0">
              <a:latin typeface="Arial" charset="0"/>
            </a:endParaRPr>
          </a:p>
          <a:p>
            <a:pPr marL="180975" indent="-177800">
              <a:lnSpc>
                <a:spcPct val="110000"/>
              </a:lnSpc>
              <a:buFont typeface="Wingdings" pitchFamily="2" charset="2"/>
              <a:buChar char="§"/>
              <a:tabLst>
                <a:tab pos="0" algn="l"/>
              </a:tabLst>
            </a:pPr>
            <a:endParaRPr lang="cs-CZ" sz="1400" b="1" dirty="0" smtClean="0">
              <a:latin typeface="Arial" charset="0"/>
            </a:endParaRPr>
          </a:p>
          <a:p>
            <a:pPr marL="180975" indent="-177800">
              <a:lnSpc>
                <a:spcPct val="110000"/>
              </a:lnSpc>
              <a:tabLst>
                <a:tab pos="0" algn="l"/>
              </a:tabLst>
            </a:pPr>
            <a:endParaRPr lang="cs-CZ" sz="1400" b="1" dirty="0">
              <a:latin typeface="Arial" charset="0"/>
            </a:endParaRPr>
          </a:p>
          <a:p>
            <a:pPr marL="180975" indent="-177800">
              <a:lnSpc>
                <a:spcPct val="110000"/>
              </a:lnSpc>
              <a:buFont typeface="Wingdings" pitchFamily="2" charset="2"/>
              <a:buChar char="§"/>
              <a:tabLst>
                <a:tab pos="0" algn="l"/>
              </a:tabLst>
            </a:pPr>
            <a:r>
              <a:rPr lang="cs-CZ" sz="1400" b="1" dirty="0" smtClean="0">
                <a:latin typeface="Arial" charset="0"/>
              </a:rPr>
              <a:t>Většina odmítající rychlé ukončení těžby se opírá o obavy z nezaměstnanosti (45 %) a různé aspekty energetického významu uhlí (dohromady 31 %). </a:t>
            </a:r>
            <a:endParaRPr lang="cs-CZ" sz="1400" b="1" dirty="0">
              <a:latin typeface="Arial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Arial" charset="0"/>
                <a:cs typeface="Arial" charset="0"/>
              </a:rPr>
              <a:t>Shrnutí</a:t>
            </a:r>
          </a:p>
        </p:txBody>
      </p:sp>
      <p:sp>
        <p:nvSpPr>
          <p:cNvPr id="5123" name="Zástupný symbol pro obsah 3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/>
          <a:lstStyle/>
          <a:p>
            <a:pPr lvl="1"/>
            <a:r>
              <a:rPr lang="cs-CZ" dirty="0" smtClean="0">
                <a:latin typeface="Arial" charset="0"/>
                <a:cs typeface="Arial" charset="0"/>
              </a:rPr>
              <a:t>Češi chápou význam energetiky, neumějí si představit život bez elektřiny. Jeden z pěti si ale neuvědomuje, že elektřinu používáme 24/7.</a:t>
            </a:r>
          </a:p>
          <a:p>
            <a:pPr lvl="1"/>
            <a:endParaRPr lang="cs-CZ" dirty="0" smtClean="0">
              <a:latin typeface="Arial" charset="0"/>
              <a:cs typeface="Arial" charset="0"/>
            </a:endParaRPr>
          </a:p>
          <a:p>
            <a:pPr lvl="1"/>
            <a:r>
              <a:rPr lang="cs-CZ" dirty="0" smtClean="0">
                <a:latin typeface="Arial" charset="0"/>
                <a:cs typeface="Arial" charset="0"/>
              </a:rPr>
              <a:t>Obnovitelné zdroje považujeme za bezpečné a levné. Vůbec si neuvědomujeme výši dotací OZE ani na celospolečenské úrovni, </a:t>
            </a:r>
            <a:br>
              <a:rPr lang="cs-CZ" dirty="0" smtClean="0">
                <a:latin typeface="Arial" charset="0"/>
                <a:cs typeface="Arial" charset="0"/>
              </a:rPr>
            </a:br>
            <a:r>
              <a:rPr lang="cs-CZ" dirty="0" smtClean="0">
                <a:latin typeface="Arial" charset="0"/>
                <a:cs typeface="Arial" charset="0"/>
              </a:rPr>
              <a:t>ani v konkrétních domácnostech.</a:t>
            </a:r>
          </a:p>
          <a:p>
            <a:pPr lvl="1"/>
            <a:endParaRPr lang="cs-CZ" dirty="0" smtClean="0">
              <a:latin typeface="Arial" charset="0"/>
              <a:cs typeface="Arial" charset="0"/>
            </a:endParaRPr>
          </a:p>
          <a:p>
            <a:pPr lvl="1"/>
            <a:r>
              <a:rPr lang="cs-CZ" dirty="0" smtClean="0">
                <a:latin typeface="Arial" charset="0"/>
                <a:cs typeface="Arial" charset="0"/>
              </a:rPr>
              <a:t>Jádra se trochu bojíme, uhlí spíše hájíme.</a:t>
            </a:r>
          </a:p>
          <a:p>
            <a:pPr lvl="1"/>
            <a:endParaRPr lang="cs-CZ" dirty="0" smtClean="0">
              <a:latin typeface="Arial" charset="0"/>
              <a:cs typeface="Arial" charset="0"/>
            </a:endParaRPr>
          </a:p>
          <a:p>
            <a:pPr lvl="1"/>
            <a:r>
              <a:rPr lang="cs-CZ" dirty="0" smtClean="0">
                <a:latin typeface="Arial" charset="0"/>
                <a:cs typeface="Arial" charset="0"/>
              </a:rPr>
              <a:t>Když dojde na lámání chleba, pro veřejnost je hlavní nezdražovat </a:t>
            </a:r>
            <a:br>
              <a:rPr lang="cs-CZ" dirty="0" smtClean="0">
                <a:latin typeface="Arial" charset="0"/>
                <a:cs typeface="Arial" charset="0"/>
              </a:rPr>
            </a:br>
            <a:r>
              <a:rPr lang="cs-CZ" dirty="0" smtClean="0">
                <a:latin typeface="Arial" charset="0"/>
                <a:cs typeface="Arial" charset="0"/>
              </a:rPr>
              <a:t>a neohrozit zaměstnanost. Když se to povede, OZE podporujeme.</a:t>
            </a:r>
          </a:p>
        </p:txBody>
      </p:sp>
      <p:sp>
        <p:nvSpPr>
          <p:cNvPr id="5124" name="Zástupný symbol pro číslo snímku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B0B16C9-2F1F-4815-806C-05865675DD20}" type="slidenum">
              <a:rPr lang="cs-CZ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cs-CZ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dpis 1"/>
          <p:cNvSpPr>
            <a:spLocks noGrp="1"/>
          </p:cNvSpPr>
          <p:nvPr>
            <p:ph type="ctrTitle"/>
          </p:nvPr>
        </p:nvSpPr>
        <p:spPr>
          <a:xfrm>
            <a:off x="698500" y="2246313"/>
            <a:ext cx="7772400" cy="1470025"/>
          </a:xfrm>
        </p:spPr>
        <p:txBody>
          <a:bodyPr/>
          <a:lstStyle/>
          <a:p>
            <a:r>
              <a:rPr lang="cs-CZ" smtClean="0">
                <a:latin typeface="Arial" charset="0"/>
                <a:cs typeface="Arial" charset="0"/>
              </a:rPr>
              <a:t>Děkuji za pozornost</a:t>
            </a:r>
          </a:p>
        </p:txBody>
      </p:sp>
      <p:sp>
        <p:nvSpPr>
          <p:cNvPr id="17411" name="TextovéPole 2"/>
          <p:cNvSpPr txBox="1">
            <a:spLocks noChangeArrowheads="1"/>
          </p:cNvSpPr>
          <p:nvPr/>
        </p:nvSpPr>
        <p:spPr bwMode="auto">
          <a:xfrm>
            <a:off x="698500" y="4221163"/>
            <a:ext cx="280828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cs-CZ" sz="1600" b="1" dirty="0" smtClean="0"/>
              <a:t>RNDr. Jan Herzmann, CSc.</a:t>
            </a:r>
            <a:endParaRPr lang="cs-CZ" sz="1600" dirty="0"/>
          </a:p>
          <a:p>
            <a:r>
              <a:rPr lang="cs-CZ" sz="1600" dirty="0"/>
              <a:t>Jednatel</a:t>
            </a:r>
            <a:endParaRPr lang="fr-FR" sz="1600" dirty="0"/>
          </a:p>
          <a:p>
            <a:r>
              <a:rPr lang="cs-CZ" sz="1600" dirty="0" smtClean="0"/>
              <a:t>e-mail:</a:t>
            </a:r>
            <a:r>
              <a:rPr lang="cs-CZ" sz="1600" dirty="0" err="1" smtClean="0">
                <a:hlinkClick r:id="rId2"/>
              </a:rPr>
              <a:t>herzmann</a:t>
            </a:r>
            <a:r>
              <a:rPr lang="cs-CZ" sz="1600" dirty="0" smtClean="0">
                <a:hlinkClick r:id="rId2"/>
              </a:rPr>
              <a:t>@</a:t>
            </a:r>
            <a:r>
              <a:rPr lang="cs-CZ" sz="1600" dirty="0" err="1" smtClean="0">
                <a:hlinkClick r:id="rId2"/>
              </a:rPr>
              <a:t>ppmfactum.cz</a:t>
            </a:r>
            <a:r>
              <a:rPr lang="cs-CZ" sz="1600" dirty="0" smtClean="0">
                <a:hlinkClick r:id="rId2"/>
              </a:rPr>
              <a:t> </a:t>
            </a:r>
            <a:r>
              <a:rPr lang="cs-CZ" sz="1600" dirty="0" smtClean="0">
                <a:hlinkClick r:id="rId3"/>
              </a:rPr>
              <a:t>www.</a:t>
            </a:r>
            <a:r>
              <a:rPr lang="cs-CZ" sz="1600" dirty="0" err="1" smtClean="0">
                <a:hlinkClick r:id="rId3"/>
              </a:rPr>
              <a:t>factum.cz</a:t>
            </a:r>
            <a:r>
              <a:rPr lang="cs-CZ" sz="1600" dirty="0" smtClean="0"/>
              <a:t> </a:t>
            </a:r>
            <a:endParaRPr lang="cs-CZ" sz="1600" dirty="0"/>
          </a:p>
          <a:p>
            <a:endParaRPr lang="cs-CZ" sz="1500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700" smtClean="0">
                <a:latin typeface="Arial" charset="0"/>
                <a:cs typeface="Arial" charset="0"/>
              </a:rPr>
              <a:t>REGIONÁLNÍ ENERGETICKÉ FÓRUM - ÚSTÍ 2012</a:t>
            </a:r>
          </a:p>
        </p:txBody>
      </p:sp>
      <p:pic>
        <p:nvPicPr>
          <p:cNvPr id="6147" name="Picture 2" descr="K:\LA_PR\07_Aktualni_projekty\REF_2012\REF_pozvanka_podklady\logo_HOKO_Zastita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938" y="4643438"/>
            <a:ext cx="1512887" cy="116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3" descr="K:\LA_PR\07_Aktualni_projekty\REF_2012\REF_pozvanka_podklady\02_hlavicka_tema_hosp_kom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0063" y="3835400"/>
            <a:ext cx="1800225" cy="636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4" descr="K:\LA_PR\07_Aktualni_projekty\REF_2012\REF_pozvanka_podklady\HSRM LOGO březen 201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19250" y="4378325"/>
            <a:ext cx="136842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5" descr="K:\LA_PR\07_Aktualni_projekty\REF_2012\REF_pozvanka_podklady\logo HKCR_OHK Most 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6913" y="3933825"/>
            <a:ext cx="779462" cy="896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1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95963" y="4483100"/>
            <a:ext cx="13684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2" name="obrázek 1"/>
          <p:cNvPicPr>
            <a:picLocks noChangeAspect="1" noChangeArrowheads="1"/>
          </p:cNvPicPr>
          <p:nvPr/>
        </p:nvPicPr>
        <p:blipFill>
          <a:blip r:embed="rId7" cstate="print"/>
          <a:srcRect l="826" t="12396" r="64462" b="73759"/>
          <a:stretch>
            <a:fillRect/>
          </a:stretch>
        </p:blipFill>
        <p:spPr bwMode="auto">
          <a:xfrm>
            <a:off x="1547813" y="2286000"/>
            <a:ext cx="200025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3" name="Picture 8" descr="logo_uk - text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39750" y="1844675"/>
            <a:ext cx="863600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4" name="Picture 2" descr="K:\LA_PR\02_Logo\_N4G\NET4GAS_logo_26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940425" y="1917700"/>
            <a:ext cx="935038" cy="935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5" name="TextovéPole 23"/>
          <p:cNvSpPr txBox="1">
            <a:spLocks noChangeArrowheads="1"/>
          </p:cNvSpPr>
          <p:nvPr/>
        </p:nvSpPr>
        <p:spPr bwMode="auto">
          <a:xfrm>
            <a:off x="1006475" y="1412875"/>
            <a:ext cx="16938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000" b="1">
                <a:solidFill>
                  <a:schemeClr val="tx2"/>
                </a:solidFill>
                <a:latin typeface="Arial" charset="0"/>
              </a:rPr>
              <a:t>Organizátoři</a:t>
            </a:r>
          </a:p>
        </p:txBody>
      </p:sp>
      <p:sp>
        <p:nvSpPr>
          <p:cNvPr id="6156" name="TextovéPole 24"/>
          <p:cNvSpPr txBox="1">
            <a:spLocks noChangeArrowheads="1"/>
          </p:cNvSpPr>
          <p:nvPr/>
        </p:nvSpPr>
        <p:spPr bwMode="auto">
          <a:xfrm>
            <a:off x="5292725" y="1412875"/>
            <a:ext cx="23193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000" b="1">
                <a:solidFill>
                  <a:schemeClr val="tx2"/>
                </a:solidFill>
                <a:latin typeface="Arial" charset="0"/>
              </a:rPr>
              <a:t>Generální partner</a:t>
            </a:r>
          </a:p>
        </p:txBody>
      </p:sp>
      <p:sp>
        <p:nvSpPr>
          <p:cNvPr id="6157" name="TextovéPole 25"/>
          <p:cNvSpPr txBox="1">
            <a:spLocks noChangeArrowheads="1"/>
          </p:cNvSpPr>
          <p:nvPr/>
        </p:nvSpPr>
        <p:spPr bwMode="auto">
          <a:xfrm>
            <a:off x="827088" y="3429000"/>
            <a:ext cx="21066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000" b="1">
                <a:solidFill>
                  <a:schemeClr val="tx2"/>
                </a:solidFill>
                <a:latin typeface="Arial" charset="0"/>
              </a:rPr>
              <a:t>Odborní garanti</a:t>
            </a:r>
          </a:p>
        </p:txBody>
      </p:sp>
      <p:sp>
        <p:nvSpPr>
          <p:cNvPr id="6158" name="TextovéPole 26"/>
          <p:cNvSpPr txBox="1">
            <a:spLocks noChangeArrowheads="1"/>
          </p:cNvSpPr>
          <p:nvPr/>
        </p:nvSpPr>
        <p:spPr bwMode="auto">
          <a:xfrm>
            <a:off x="5364163" y="3475038"/>
            <a:ext cx="22336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000" b="1">
                <a:solidFill>
                  <a:schemeClr val="tx2"/>
                </a:solidFill>
                <a:latin typeface="Arial" charset="0"/>
              </a:rPr>
              <a:t>Mediální partneři</a:t>
            </a:r>
          </a:p>
        </p:txBody>
      </p:sp>
      <p:sp>
        <p:nvSpPr>
          <p:cNvPr id="6159" name="TextovéPole 27"/>
          <p:cNvSpPr txBox="1">
            <a:spLocks noChangeArrowheads="1"/>
          </p:cNvSpPr>
          <p:nvPr/>
        </p:nvSpPr>
        <p:spPr bwMode="auto">
          <a:xfrm>
            <a:off x="0" y="5805488"/>
            <a:ext cx="892968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1600" b="1">
                <a:solidFill>
                  <a:schemeClr val="tx2"/>
                </a:solidFill>
                <a:latin typeface="Arial" charset="0"/>
              </a:rPr>
              <a:t>REF ÚSTÍ 2012 se koná pod odbornou záštitou Hospodářské komory ČR.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Arial" charset="0"/>
                <a:cs typeface="Arial" charset="0"/>
              </a:rPr>
              <a:t>Agenda</a:t>
            </a:r>
          </a:p>
        </p:txBody>
      </p:sp>
      <p:sp>
        <p:nvSpPr>
          <p:cNvPr id="5123" name="Zástupný symbol pro obsah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cs-CZ" dirty="0" smtClean="0">
                <a:latin typeface="Arial" charset="0"/>
                <a:cs typeface="Arial" charset="0"/>
              </a:rPr>
              <a:t>Pohled obyvatel Ústeckého kraje</a:t>
            </a:r>
          </a:p>
          <a:p>
            <a:pPr lvl="2"/>
            <a:r>
              <a:rPr lang="cs-CZ" dirty="0" smtClean="0">
                <a:latin typeface="Arial" charset="0"/>
                <a:cs typeface="Arial" charset="0"/>
              </a:rPr>
              <a:t>Energetika jako zaměstnavatel</a:t>
            </a:r>
          </a:p>
          <a:p>
            <a:pPr lvl="2"/>
            <a:r>
              <a:rPr lang="cs-CZ" dirty="0" smtClean="0">
                <a:latin typeface="Arial" charset="0"/>
                <a:cs typeface="Arial" charset="0"/>
              </a:rPr>
              <a:t>Problémy energetiky</a:t>
            </a:r>
          </a:p>
          <a:p>
            <a:pPr lvl="1"/>
            <a:r>
              <a:rPr lang="cs-CZ" dirty="0" smtClean="0">
                <a:latin typeface="Arial" charset="0"/>
                <a:cs typeface="Arial" charset="0"/>
              </a:rPr>
              <a:t>Elektřina očima české domácnosti</a:t>
            </a:r>
          </a:p>
          <a:p>
            <a:pPr lvl="1"/>
            <a:r>
              <a:rPr lang="cs-CZ" dirty="0" smtClean="0">
                <a:latin typeface="Arial" charset="0"/>
                <a:cs typeface="Arial" charset="0"/>
              </a:rPr>
              <a:t>Obnovitelné zdroje a společnost</a:t>
            </a:r>
          </a:p>
          <a:p>
            <a:pPr lvl="2"/>
            <a:r>
              <a:rPr lang="cs-CZ" dirty="0" smtClean="0">
                <a:latin typeface="Arial" charset="0"/>
                <a:cs typeface="Arial" charset="0"/>
              </a:rPr>
              <a:t>Bezpečnost a nákladnost provozu OZE</a:t>
            </a:r>
          </a:p>
          <a:p>
            <a:pPr lvl="2"/>
            <a:r>
              <a:rPr lang="cs-CZ" dirty="0" smtClean="0">
                <a:latin typeface="Arial" charset="0"/>
                <a:cs typeface="Arial" charset="0"/>
              </a:rPr>
              <a:t>Odhadovaná výše podpory OZE v ČR</a:t>
            </a:r>
          </a:p>
          <a:p>
            <a:pPr lvl="1"/>
            <a:r>
              <a:rPr lang="cs-CZ" dirty="0" smtClean="0">
                <a:latin typeface="Arial" charset="0"/>
                <a:cs typeface="Arial" charset="0"/>
              </a:rPr>
              <a:t>Obnovitelné zdroje a domácnost</a:t>
            </a:r>
          </a:p>
          <a:p>
            <a:pPr lvl="2"/>
            <a:r>
              <a:rPr lang="cs-CZ" dirty="0" smtClean="0">
                <a:latin typeface="Arial" charset="0"/>
                <a:cs typeface="Arial" charset="0"/>
              </a:rPr>
              <a:t>Odhadovaná výše podpory OZE konkrétní domácností </a:t>
            </a:r>
          </a:p>
          <a:p>
            <a:pPr lvl="2"/>
            <a:r>
              <a:rPr lang="cs-CZ" dirty="0" smtClean="0">
                <a:latin typeface="Arial" charset="0"/>
                <a:cs typeface="Arial" charset="0"/>
              </a:rPr>
              <a:t>Podpora OZE vs. cena elektřiny pro domácnosti</a:t>
            </a:r>
          </a:p>
          <a:p>
            <a:pPr lvl="1"/>
            <a:r>
              <a:rPr lang="cs-CZ" dirty="0" smtClean="0">
                <a:latin typeface="Arial" charset="0"/>
                <a:cs typeface="Arial" charset="0"/>
              </a:rPr>
              <a:t>A co uhlí?</a:t>
            </a:r>
          </a:p>
        </p:txBody>
      </p:sp>
      <p:sp>
        <p:nvSpPr>
          <p:cNvPr id="5124" name="Zástupný symbol pro číslo snímku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B0B16C9-2F1F-4815-806C-05865675DD20}" type="slidenum">
              <a:rPr lang="cs-CZ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cs-CZ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ctrTitle"/>
          </p:nvPr>
        </p:nvSpPr>
        <p:spPr>
          <a:xfrm>
            <a:off x="698500" y="2246313"/>
            <a:ext cx="7772400" cy="1470025"/>
          </a:xfrm>
        </p:spPr>
        <p:txBody>
          <a:bodyPr/>
          <a:lstStyle/>
          <a:p>
            <a:r>
              <a:rPr lang="cs-CZ" dirty="0" smtClean="0">
                <a:latin typeface="Arial" charset="0"/>
                <a:cs typeface="Arial" charset="0"/>
              </a:rPr>
              <a:t>Pohled obyvatel </a:t>
            </a:r>
            <a:br>
              <a:rPr lang="cs-CZ" dirty="0" smtClean="0">
                <a:latin typeface="Arial" charset="0"/>
                <a:cs typeface="Arial" charset="0"/>
              </a:rPr>
            </a:br>
            <a:r>
              <a:rPr lang="cs-CZ" dirty="0" smtClean="0">
                <a:latin typeface="Arial" charset="0"/>
                <a:cs typeface="Arial" charset="0"/>
              </a:rPr>
              <a:t>Ústeckého kraje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600" dirty="0" smtClean="0">
                <a:latin typeface="Arial" charset="0"/>
                <a:cs typeface="Arial" charset="0"/>
              </a:rPr>
              <a:t>Energetika – nejstabilnější zaměstnavatel</a:t>
            </a:r>
          </a:p>
        </p:txBody>
      </p:sp>
      <p:sp>
        <p:nvSpPr>
          <p:cNvPr id="5123" name="Zástupný symbol pro číslo snímku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C2F3336-8158-43B1-ADE4-7AD297423785}" type="slidenum">
              <a:rPr lang="cs-CZ" smtClean="0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cs-CZ" smtClean="0">
              <a:latin typeface="Arial" charset="0"/>
              <a:cs typeface="Arial" charset="0"/>
            </a:endParaRPr>
          </a:p>
        </p:txBody>
      </p:sp>
      <p:pic>
        <p:nvPicPr>
          <p:cNvPr id="4" name="Picture 103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4624" y="1905000"/>
            <a:ext cx="4086225" cy="313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 Box 1029"/>
          <p:cNvSpPr txBox="1">
            <a:spLocks noChangeArrowheads="1"/>
          </p:cNvSpPr>
          <p:nvPr/>
        </p:nvSpPr>
        <p:spPr bwMode="auto">
          <a:xfrm>
            <a:off x="444624" y="1371600"/>
            <a:ext cx="4343400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3175" algn="ctr">
              <a:defRPr/>
            </a:pPr>
            <a:r>
              <a:rPr lang="cs-CZ" sz="1400" b="1" dirty="0" smtClean="0">
                <a:latin typeface="Arial" pitchFamily="34" charset="0"/>
                <a:cs typeface="Arial" pitchFamily="34" charset="0"/>
              </a:rPr>
              <a:t>Nejstabilnější a </a:t>
            </a:r>
            <a:r>
              <a:rPr lang="cs-CZ" sz="1400" b="1" dirty="0">
                <a:latin typeface="Arial" pitchFamily="34" charset="0"/>
                <a:cs typeface="Arial" pitchFamily="34" charset="0"/>
              </a:rPr>
              <a:t>nejméně </a:t>
            </a:r>
            <a:r>
              <a:rPr lang="cs-CZ" sz="1400" b="1" dirty="0" smtClean="0">
                <a:latin typeface="Arial" pitchFamily="34" charset="0"/>
                <a:cs typeface="Arial" pitchFamily="34" charset="0"/>
              </a:rPr>
              <a:t>stabilní</a:t>
            </a:r>
            <a:br>
              <a:rPr lang="cs-CZ" sz="1400" b="1" dirty="0" smtClean="0">
                <a:latin typeface="Arial" pitchFamily="34" charset="0"/>
                <a:cs typeface="Arial" pitchFamily="34" charset="0"/>
              </a:rPr>
            </a:br>
            <a:r>
              <a:rPr lang="cs-CZ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1400" b="1" dirty="0">
                <a:latin typeface="Arial" pitchFamily="34" charset="0"/>
                <a:cs typeface="Arial" pitchFamily="34" charset="0"/>
              </a:rPr>
              <a:t>zaměstnavatelé v kraji</a:t>
            </a:r>
          </a:p>
          <a:p>
            <a:pPr indent="3175" algn="ctr">
              <a:defRPr/>
            </a:pPr>
            <a:r>
              <a:rPr lang="cs-CZ" sz="1000" i="1" dirty="0">
                <a:latin typeface="Arial" pitchFamily="34" charset="0"/>
                <a:cs typeface="Arial" pitchFamily="34" charset="0"/>
              </a:rPr>
              <a:t>Ústecký kraj, </a:t>
            </a:r>
            <a:r>
              <a:rPr lang="cs-CZ" sz="1000" i="1" dirty="0" smtClean="0">
                <a:latin typeface="Arial" pitchFamily="34" charset="0"/>
                <a:cs typeface="Arial" pitchFamily="34" charset="0"/>
              </a:rPr>
              <a:t>2009, N=804, data v %</a:t>
            </a:r>
            <a:endParaRPr lang="cs-CZ" sz="10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1030"/>
          <p:cNvSpPr txBox="1">
            <a:spLocks noChangeArrowheads="1"/>
          </p:cNvSpPr>
          <p:nvPr/>
        </p:nvSpPr>
        <p:spPr bwMode="auto">
          <a:xfrm>
            <a:off x="5436096" y="1447800"/>
            <a:ext cx="3479304" cy="4069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180975" indent="-177800">
              <a:lnSpc>
                <a:spcPct val="110000"/>
              </a:lnSpc>
              <a:buFont typeface="Wingdings" pitchFamily="2" charset="2"/>
              <a:buChar char="§"/>
              <a:tabLst>
                <a:tab pos="0" algn="l"/>
              </a:tabLst>
            </a:pPr>
            <a:r>
              <a:rPr lang="cs-CZ" sz="1400" b="1" dirty="0" smtClean="0">
                <a:latin typeface="Arial" charset="0"/>
              </a:rPr>
              <a:t>Nejstabilnější jsou </a:t>
            </a:r>
            <a:r>
              <a:rPr lang="cs-CZ" sz="1400" b="1" dirty="0">
                <a:latin typeface="Arial" charset="0"/>
              </a:rPr>
              <a:t>podle obyvatel Ústeckého kraje </a:t>
            </a:r>
            <a:r>
              <a:rPr lang="cs-CZ" sz="1400" b="1" dirty="0" smtClean="0">
                <a:latin typeface="Arial" charset="0"/>
              </a:rPr>
              <a:t>firmy z </a:t>
            </a:r>
            <a:r>
              <a:rPr lang="cs-CZ" sz="1400" b="1" dirty="0">
                <a:latin typeface="Arial" charset="0"/>
              </a:rPr>
              <a:t>oblasti energetiky. Naopak nejméně stabilní zaměstnavatelé </a:t>
            </a:r>
            <a:r>
              <a:rPr lang="cs-CZ" sz="1400" b="1" dirty="0" smtClean="0">
                <a:latin typeface="Arial" charset="0"/>
              </a:rPr>
              <a:t>jsou z </a:t>
            </a:r>
            <a:r>
              <a:rPr lang="cs-CZ" sz="1400" b="1" dirty="0">
                <a:latin typeface="Arial" charset="0"/>
              </a:rPr>
              <a:t>odvětví těžby uhlí  a průmyslu. </a:t>
            </a:r>
          </a:p>
          <a:p>
            <a:pPr marL="180975" indent="-177800">
              <a:lnSpc>
                <a:spcPct val="110000"/>
              </a:lnSpc>
              <a:buFont typeface="Wingdings" pitchFamily="2" charset="2"/>
              <a:buChar char="§"/>
              <a:tabLst>
                <a:tab pos="0" algn="l"/>
              </a:tabLst>
            </a:pPr>
            <a:endParaRPr lang="cs-CZ" sz="1400" b="1" dirty="0">
              <a:latin typeface="Arial" charset="0"/>
            </a:endParaRPr>
          </a:p>
          <a:p>
            <a:pPr marL="180975" indent="-177800">
              <a:lnSpc>
                <a:spcPct val="110000"/>
              </a:lnSpc>
              <a:buFont typeface="Wingdings" pitchFamily="2" charset="2"/>
              <a:buChar char="§"/>
              <a:tabLst>
                <a:tab pos="0" algn="l"/>
              </a:tabLst>
            </a:pPr>
            <a:r>
              <a:rPr lang="cs-CZ" sz="1400" b="1" dirty="0" smtClean="0">
                <a:latin typeface="Arial" charset="0"/>
              </a:rPr>
              <a:t>Výsledky korespondují </a:t>
            </a:r>
            <a:r>
              <a:rPr lang="cs-CZ" sz="1400" b="1" dirty="0">
                <a:latin typeface="Arial" charset="0"/>
              </a:rPr>
              <a:t>s </a:t>
            </a:r>
            <a:r>
              <a:rPr lang="cs-CZ" sz="1400" b="1" dirty="0" smtClean="0">
                <a:latin typeface="Arial" charset="0"/>
              </a:rPr>
              <a:t>tím, že pracovníci </a:t>
            </a:r>
            <a:r>
              <a:rPr lang="cs-CZ" sz="1400" b="1" dirty="0">
                <a:latin typeface="Arial" charset="0"/>
              </a:rPr>
              <a:t>těžebních oborů </a:t>
            </a:r>
            <a:r>
              <a:rPr lang="cs-CZ" sz="1400" b="1" dirty="0" smtClean="0">
                <a:latin typeface="Arial" charset="0"/>
              </a:rPr>
              <a:t>a </a:t>
            </a:r>
            <a:r>
              <a:rPr lang="cs-CZ" sz="1400" b="1" dirty="0">
                <a:latin typeface="Arial" charset="0"/>
              </a:rPr>
              <a:t>průmyslových odvětví se </a:t>
            </a:r>
            <a:r>
              <a:rPr lang="cs-CZ" sz="1400" b="1" dirty="0" smtClean="0">
                <a:latin typeface="Arial" charset="0"/>
              </a:rPr>
              <a:t>v Ústeckém kraji nejvíce </a:t>
            </a:r>
            <a:r>
              <a:rPr lang="cs-CZ" sz="1400" b="1" dirty="0">
                <a:latin typeface="Arial" charset="0"/>
              </a:rPr>
              <a:t>obávají o svá zaměstnání.</a:t>
            </a:r>
          </a:p>
        </p:txBody>
      </p:sp>
      <p:sp>
        <p:nvSpPr>
          <p:cNvPr id="7" name="Text Box 1039"/>
          <p:cNvSpPr txBox="1">
            <a:spLocks noChangeArrowheads="1"/>
          </p:cNvSpPr>
          <p:nvPr/>
        </p:nvSpPr>
        <p:spPr bwMode="auto">
          <a:xfrm>
            <a:off x="683568" y="5165725"/>
            <a:ext cx="12192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cs-CZ" sz="1000" dirty="0">
                <a:solidFill>
                  <a:srgbClr val="707070"/>
                </a:solidFill>
                <a:latin typeface="Arial" pitchFamily="34" charset="0"/>
                <a:cs typeface="Arial" pitchFamily="34" charset="0"/>
              </a:rPr>
              <a:t>Nejméně stabilní</a:t>
            </a:r>
          </a:p>
        </p:txBody>
      </p:sp>
      <p:sp>
        <p:nvSpPr>
          <p:cNvPr id="8" name="Text Box 1040"/>
          <p:cNvSpPr txBox="1">
            <a:spLocks noChangeArrowheads="1"/>
          </p:cNvSpPr>
          <p:nvPr/>
        </p:nvSpPr>
        <p:spPr bwMode="auto">
          <a:xfrm>
            <a:off x="3068960" y="5165725"/>
            <a:ext cx="1143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000" dirty="0">
                <a:solidFill>
                  <a:srgbClr val="FE660D"/>
                </a:solidFill>
                <a:latin typeface="Arial" pitchFamily="34" charset="0"/>
                <a:cs typeface="Arial" pitchFamily="34" charset="0"/>
              </a:rPr>
              <a:t>Nejvíce stabilní</a:t>
            </a:r>
          </a:p>
        </p:txBody>
      </p:sp>
      <p:sp>
        <p:nvSpPr>
          <p:cNvPr id="9" name="Line 1041"/>
          <p:cNvSpPr>
            <a:spLocks noChangeShapeType="1"/>
          </p:cNvSpPr>
          <p:nvPr/>
        </p:nvSpPr>
        <p:spPr bwMode="auto">
          <a:xfrm>
            <a:off x="3131840" y="5165725"/>
            <a:ext cx="762000" cy="0"/>
          </a:xfrm>
          <a:prstGeom prst="line">
            <a:avLst/>
          </a:prstGeom>
          <a:noFill/>
          <a:ln w="19050">
            <a:solidFill>
              <a:srgbClr val="FF66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10" name="Line 1042"/>
          <p:cNvSpPr>
            <a:spLocks noChangeShapeType="1"/>
          </p:cNvSpPr>
          <p:nvPr/>
        </p:nvSpPr>
        <p:spPr bwMode="auto">
          <a:xfrm flipH="1">
            <a:off x="1073696" y="5165725"/>
            <a:ext cx="762000" cy="0"/>
          </a:xfrm>
          <a:prstGeom prst="line">
            <a:avLst/>
          </a:prstGeom>
          <a:noFill/>
          <a:ln w="19050">
            <a:solidFill>
              <a:schemeClr val="bg1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0407" y="1700808"/>
            <a:ext cx="6219825" cy="246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146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600" dirty="0" smtClean="0">
                <a:latin typeface="Arial" charset="0"/>
                <a:cs typeface="Arial" charset="0"/>
              </a:rPr>
              <a:t>Problémy české energetiky</a:t>
            </a:r>
          </a:p>
        </p:txBody>
      </p:sp>
      <p:sp>
        <p:nvSpPr>
          <p:cNvPr id="6147" name="Zástupný symbol pro číslo snímku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E26E9A9-9BAE-474F-8405-261730C770D8}" type="slidenum">
              <a:rPr lang="cs-CZ" smtClean="0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cs-CZ" smtClean="0">
              <a:latin typeface="Arial" charset="0"/>
              <a:cs typeface="Arial" charset="0"/>
            </a:endParaRPr>
          </a:p>
        </p:txBody>
      </p:sp>
      <p:sp>
        <p:nvSpPr>
          <p:cNvPr id="6" name="Text Box 17"/>
          <p:cNvSpPr txBox="1">
            <a:spLocks noChangeArrowheads="1"/>
          </p:cNvSpPr>
          <p:nvPr/>
        </p:nvSpPr>
        <p:spPr bwMode="auto">
          <a:xfrm>
            <a:off x="0" y="1311275"/>
            <a:ext cx="5791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3175" algn="ctr">
              <a:defRPr/>
            </a:pPr>
            <a:r>
              <a:rPr lang="cs-CZ" sz="1400" b="1" dirty="0">
                <a:latin typeface="Arial" pitchFamily="34" charset="0"/>
                <a:cs typeface="Arial" pitchFamily="34" charset="0"/>
              </a:rPr>
              <a:t>Závažnost problémů české energetiky</a:t>
            </a:r>
          </a:p>
          <a:p>
            <a:pPr indent="3175" algn="ctr">
              <a:defRPr/>
            </a:pPr>
            <a:r>
              <a:rPr lang="cs-CZ" sz="1000" i="1" dirty="0">
                <a:cs typeface="Arabic Typesetting" pitchFamily="66" charset="-78"/>
              </a:rPr>
              <a:t>Ústecký kraj, </a:t>
            </a:r>
            <a:r>
              <a:rPr lang="cs-CZ" sz="1000" i="1" dirty="0" smtClean="0">
                <a:cs typeface="Arabic Typesetting" pitchFamily="66" charset="-78"/>
              </a:rPr>
              <a:t>2009</a:t>
            </a:r>
            <a:r>
              <a:rPr lang="cs-CZ" sz="1000" i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cs-CZ" sz="1000" i="1" dirty="0">
                <a:latin typeface="Arial" pitchFamily="34" charset="0"/>
                <a:cs typeface="Arial" pitchFamily="34" charset="0"/>
              </a:rPr>
              <a:t>N=804, data v %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95536" y="4293096"/>
            <a:ext cx="8371656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180975" indent="-177800">
              <a:lnSpc>
                <a:spcPct val="110000"/>
              </a:lnSpc>
              <a:buFont typeface="Wingdings" pitchFamily="2" charset="2"/>
              <a:buChar char="§"/>
              <a:tabLst>
                <a:tab pos="0" algn="l"/>
              </a:tabLst>
            </a:pPr>
            <a:r>
              <a:rPr lang="cs-CZ" sz="1400" b="1" dirty="0">
                <a:latin typeface="Arial" charset="0"/>
              </a:rPr>
              <a:t>Na prvním místě (tedy nejzávažnější problém) je podle obyvatel Ústecka rostoucí závislost na dodávkách zdrojů energie ze zahraniční.  </a:t>
            </a:r>
            <a:endParaRPr lang="cs-CZ" sz="1400" b="1" dirty="0" smtClean="0">
              <a:latin typeface="Arial" charset="0"/>
            </a:endParaRPr>
          </a:p>
          <a:p>
            <a:pPr marL="180975" indent="-177800">
              <a:lnSpc>
                <a:spcPct val="110000"/>
              </a:lnSpc>
              <a:buFont typeface="Wingdings" pitchFamily="2" charset="2"/>
              <a:buChar char="§"/>
              <a:tabLst>
                <a:tab pos="0" algn="l"/>
              </a:tabLst>
            </a:pPr>
            <a:endParaRPr lang="cs-CZ" sz="1400" b="1" dirty="0">
              <a:latin typeface="Arial" charset="0"/>
            </a:endParaRPr>
          </a:p>
          <a:p>
            <a:pPr marL="180975" indent="-177800">
              <a:lnSpc>
                <a:spcPct val="110000"/>
              </a:lnSpc>
              <a:buFont typeface="Wingdings" pitchFamily="2" charset="2"/>
              <a:buChar char="§"/>
              <a:tabLst>
                <a:tab pos="0" algn="l"/>
              </a:tabLst>
            </a:pPr>
            <a:r>
              <a:rPr lang="cs-CZ" sz="1400" b="1" dirty="0">
                <a:latin typeface="Arial" charset="0"/>
              </a:rPr>
              <a:t>Na druhém pak nedostatek uhlí pro elektrárny. </a:t>
            </a:r>
          </a:p>
        </p:txBody>
      </p:sp>
      <p:sp>
        <p:nvSpPr>
          <p:cNvPr id="8" name="Elipsa 7"/>
          <p:cNvSpPr/>
          <p:nvPr/>
        </p:nvSpPr>
        <p:spPr>
          <a:xfrm>
            <a:off x="395536" y="1844824"/>
            <a:ext cx="3240360" cy="576064"/>
          </a:xfrm>
          <a:prstGeom prst="ellipse">
            <a:avLst/>
          </a:prstGeom>
          <a:noFill/>
          <a:ln>
            <a:solidFill>
              <a:schemeClr val="accent4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Elipsa 8"/>
          <p:cNvSpPr/>
          <p:nvPr/>
        </p:nvSpPr>
        <p:spPr>
          <a:xfrm>
            <a:off x="323528" y="3140968"/>
            <a:ext cx="3240360" cy="504056"/>
          </a:xfrm>
          <a:prstGeom prst="ellipse">
            <a:avLst/>
          </a:prstGeom>
          <a:noFill/>
          <a:ln>
            <a:solidFill>
              <a:schemeClr val="accent4">
                <a:lumMod val="75000"/>
                <a:lumOff val="2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ctrTitle"/>
          </p:nvPr>
        </p:nvSpPr>
        <p:spPr>
          <a:xfrm>
            <a:off x="698500" y="2246313"/>
            <a:ext cx="7772400" cy="1470025"/>
          </a:xfrm>
        </p:spPr>
        <p:txBody>
          <a:bodyPr/>
          <a:lstStyle/>
          <a:p>
            <a:r>
              <a:rPr lang="cs-CZ" dirty="0" smtClean="0">
                <a:latin typeface="Arial" charset="0"/>
                <a:cs typeface="Arial" charset="0"/>
              </a:rPr>
              <a:t>Elektřina očima </a:t>
            </a:r>
            <a:br>
              <a:rPr lang="cs-CZ" dirty="0" smtClean="0">
                <a:latin typeface="Arial" charset="0"/>
                <a:cs typeface="Arial" charset="0"/>
              </a:rPr>
            </a:br>
            <a:r>
              <a:rPr lang="cs-CZ" dirty="0" smtClean="0">
                <a:latin typeface="Arial" charset="0"/>
                <a:cs typeface="Arial" charset="0"/>
              </a:rPr>
              <a:t>české domácnosti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600" smtClean="0">
                <a:latin typeface="Arial" charset="0"/>
                <a:cs typeface="Arial" charset="0"/>
              </a:rPr>
              <a:t>Využívání elektřiny v domácnostech</a:t>
            </a:r>
          </a:p>
        </p:txBody>
      </p:sp>
      <p:sp>
        <p:nvSpPr>
          <p:cNvPr id="7171" name="Zástupný symbol pro číslo snímku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316B003-0A2E-408D-9F38-A773F049B2BF}" type="slidenum">
              <a:rPr lang="cs-CZ" smtClean="0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cs-CZ" smtClean="0">
              <a:latin typeface="Arial" charset="0"/>
              <a:cs typeface="Arial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395288" y="1125538"/>
            <a:ext cx="3960812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indent="3175" algn="ctr">
              <a:defRPr/>
            </a:pPr>
            <a:r>
              <a:rPr lang="cs-CZ" sz="1400" b="1" dirty="0">
                <a:latin typeface="Arial" pitchFamily="34" charset="0"/>
                <a:cs typeface="Arial" pitchFamily="34" charset="0"/>
              </a:rPr>
              <a:t>Kolik hodin denně ve Vaší domácnosti využíváte elektřinu?</a:t>
            </a:r>
          </a:p>
          <a:p>
            <a:pPr indent="3175" algn="ctr">
              <a:defRPr/>
            </a:pPr>
            <a:r>
              <a:rPr lang="cs-CZ" sz="1000" i="1" dirty="0">
                <a:latin typeface="Arial" pitchFamily="34" charset="0"/>
                <a:cs typeface="Arial" pitchFamily="34" charset="0"/>
              </a:rPr>
              <a:t>ČR, 2011, N=972, data v %</a:t>
            </a:r>
          </a:p>
          <a:p>
            <a:pPr marL="180975" indent="-177800" algn="ctr">
              <a:buFont typeface="Wingdings" pitchFamily="2" charset="2"/>
              <a:buChar char="§"/>
              <a:defRPr/>
            </a:pPr>
            <a:endParaRPr lang="cs-CZ" sz="1400" dirty="0"/>
          </a:p>
        </p:txBody>
      </p:sp>
      <p:pic>
        <p:nvPicPr>
          <p:cNvPr id="717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496" y="1706563"/>
            <a:ext cx="4657725" cy="272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4787900" y="1125538"/>
            <a:ext cx="3960813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indent="3175" algn="ctr">
              <a:defRPr/>
            </a:pPr>
            <a:r>
              <a:rPr lang="cs-CZ" sz="1400" b="1" dirty="0">
                <a:latin typeface="Arial" pitchFamily="34" charset="0"/>
                <a:cs typeface="Arial" pitchFamily="34" charset="0"/>
              </a:rPr>
              <a:t>Jak dlouho byste se Vy osobně v běžném životě obešel bez elektřiny?</a:t>
            </a:r>
          </a:p>
          <a:p>
            <a:pPr indent="3175" algn="ctr">
              <a:defRPr/>
            </a:pPr>
            <a:r>
              <a:rPr lang="cs-CZ" sz="1000" i="1" dirty="0">
                <a:latin typeface="Arial" pitchFamily="34" charset="0"/>
                <a:cs typeface="Arial" pitchFamily="34" charset="0"/>
              </a:rPr>
              <a:t>ČR, 2011, N=972, data v %</a:t>
            </a:r>
          </a:p>
          <a:p>
            <a:pPr marL="180975" indent="-177800" algn="ctr">
              <a:buFont typeface="Wingdings" pitchFamily="2" charset="2"/>
              <a:buChar char="§"/>
              <a:defRPr/>
            </a:pPr>
            <a:endParaRPr lang="cs-CZ" sz="1400" dirty="0"/>
          </a:p>
        </p:txBody>
      </p:sp>
      <p:sp>
        <p:nvSpPr>
          <p:cNvPr id="7175" name="Text Box 2"/>
          <p:cNvSpPr txBox="1">
            <a:spLocks noChangeArrowheads="1"/>
          </p:cNvSpPr>
          <p:nvPr/>
        </p:nvSpPr>
        <p:spPr bwMode="auto">
          <a:xfrm>
            <a:off x="323528" y="5132388"/>
            <a:ext cx="8641085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80975" indent="-177800">
              <a:buFont typeface="Wingdings" pitchFamily="2" charset="2"/>
              <a:buChar char="§"/>
            </a:pPr>
            <a:r>
              <a:rPr lang="cs-CZ" sz="1400" b="1" dirty="0">
                <a:latin typeface="Arial" charset="0"/>
              </a:rPr>
              <a:t>Skutečnost, že elektrickou energii využíváme 24 hodin denně, si uvědomují jen čtyři lidé z pěti. </a:t>
            </a:r>
          </a:p>
          <a:p>
            <a:pPr marL="180975" indent="-177800">
              <a:buFont typeface="Wingdings" pitchFamily="2" charset="2"/>
              <a:buChar char="§"/>
            </a:pPr>
            <a:endParaRPr lang="cs-CZ" sz="1400" b="1" dirty="0">
              <a:latin typeface="Arial" charset="0"/>
            </a:endParaRPr>
          </a:p>
          <a:p>
            <a:pPr marL="180975" indent="-177800">
              <a:buFont typeface="Wingdings" pitchFamily="2" charset="2"/>
              <a:buChar char="§"/>
            </a:pPr>
            <a:r>
              <a:rPr lang="cs-CZ" sz="1400" b="1" dirty="0">
                <a:latin typeface="Arial" charset="0"/>
              </a:rPr>
              <a:t>Třetina populace, a to především lidé ve věku 15 - 29 let, si život bez elektrické energie nedokáže téměř představit, případně „by to vydrželi“ nejvýše hodinu. </a:t>
            </a:r>
          </a:p>
        </p:txBody>
      </p:sp>
      <p:pic>
        <p:nvPicPr>
          <p:cNvPr id="7176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387850" y="1773238"/>
            <a:ext cx="4648200" cy="292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1" name="Přímá spojovací čára 10"/>
          <p:cNvCxnSpPr/>
          <p:nvPr/>
        </p:nvCxnSpPr>
        <p:spPr>
          <a:xfrm>
            <a:off x="4644008" y="2996952"/>
            <a:ext cx="4176464" cy="0"/>
          </a:xfrm>
          <a:prstGeom prst="line">
            <a:avLst/>
          </a:prstGeom>
          <a:ln>
            <a:solidFill>
              <a:schemeClr val="accent4">
                <a:lumMod val="75000"/>
                <a:lumOff val="2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ctrTitle"/>
          </p:nvPr>
        </p:nvSpPr>
        <p:spPr>
          <a:xfrm>
            <a:off x="698500" y="2246313"/>
            <a:ext cx="7772400" cy="1470025"/>
          </a:xfrm>
        </p:spPr>
        <p:txBody>
          <a:bodyPr/>
          <a:lstStyle/>
          <a:p>
            <a:r>
              <a:rPr lang="cs-CZ" dirty="0" smtClean="0">
                <a:latin typeface="Arial" charset="0"/>
                <a:cs typeface="Arial" charset="0"/>
              </a:rPr>
              <a:t>OZE a společnost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VERSION" val="2008"/>
  <p:tag name="POWERPOINTVERSION" val="12.0"/>
  <p:tag name="PPVERSION" val="12.0"/>
  <p:tag name="DELIMITERS" val="3.1"/>
  <p:tag name="SHOWBARVISIBLE" val="True"/>
  <p:tag name="EXPANDSHOWBAR" val="True"/>
  <p:tag name="USESECONDARYMONITOR" val="True"/>
  <p:tag name="SAVECSVWITHSESSION" val="True"/>
  <p:tag name="CSVFORMAT" val="0"/>
  <p:tag name="BULLETTYPE" val="3"/>
  <p:tag name="ANSWERNOWSTYLE" val="-1"/>
  <p:tag name="ANSWERNOWTEXT" val="Odpovědět nyní"/>
  <p:tag name="COUNTDOWNSTYLE" val="-1"/>
  <p:tag name="RESPCOUNTERSTYLE" val="-1"/>
  <p:tag name="RESPCOUNTERFORMAT" val="0"/>
  <p:tag name="RESPTABLESTYLE" val="-1"/>
  <p:tag name="COUNTDOWNSECONDS" val="10"/>
  <p:tag name="INPUTSOURCE" val="1"/>
  <p:tag name="NUMRESPONSES" val="1"/>
  <p:tag name="ALLOWDUPLICATES" val="False"/>
  <p:tag name="BACKUPSESSIONS" val="True"/>
  <p:tag name="BACKUPMAINTENANCE" val="7"/>
  <p:tag name="CHARTVALUEFORMAT" val="0%"/>
  <p:tag name="AUTOADVANCE" val="False"/>
  <p:tag name="REVIEWONLY" val="False"/>
  <p:tag name="ROTATIONINTERVAL" val="2"/>
  <p:tag name="AUTOUPDATEALIASES" val="True"/>
  <p:tag name="STDCHART" val="1"/>
  <p:tag name="RACEENDPOINTS" val="100"/>
  <p:tag name="RACERSMAXDISPLAYED" val="5"/>
  <p:tag name="RACEANIMATIONSPEED" val="3"/>
  <p:tag name="SKIPREMAININGRACESLIDES" val="True"/>
  <p:tag name="PARTICIPANTSINLEADERBOARD" val="5"/>
  <p:tag name="TEAMSINLEADERBOARD" val="5"/>
  <p:tag name="MAXRESPONDERS" val="5"/>
  <p:tag name="BUBBLENAMEVISIBLE" val="True"/>
  <p:tag name="BUBBLESIZEVISIBLE" val="True"/>
  <p:tag name="BUBBLEVALUEFORMAT" val="0.0"/>
  <p:tag name="BUBBLEGROUPING" val="3"/>
  <p:tag name="DEFAULTNUMTEAMS" val="5"/>
  <p:tag name="CUSTOMGRIDBACKCOLOR" val="-722948"/>
  <p:tag name="CUSTOMCELLFORECOLOR" val="-16777216"/>
  <p:tag name="CUSTOMCELLBACKCOLOR1" val="-657956"/>
  <p:tag name="CUSTOMCELLBACKCOLOR2" val="-13395457"/>
  <p:tag name="CUSTOMCELLBACKCOLOR3" val="-268652"/>
  <p:tag name="CUSTOMCELLBACKCOLOR4" val="-8355712"/>
  <p:tag name="USESCHEMECOLORS" val="True"/>
  <p:tag name="DISPLAYNAME" val="True"/>
  <p:tag name="DISPLAYDEVICENUMBER" val="True"/>
  <p:tag name="DISPLAYDEVICEID" val="True"/>
  <p:tag name="GRIDOPACITY" val="90"/>
  <p:tag name="GRIDROTATIONINTERVAL" val="2"/>
  <p:tag name="AUTOSIZEGRID" val="True"/>
  <p:tag name="GRIDSIZE" val="{Width=800, Height=600}"/>
  <p:tag name="GRIDPOSITION" val="1"/>
  <p:tag name="POLLINGCYCLE" val="2"/>
  <p:tag name="CHARTCOLORS" val="0"/>
  <p:tag name="CHARTLABELS" val="1"/>
  <p:tag name="RESETCHARTS" val="True"/>
  <p:tag name="INCLUDENONRESPONDERS" val="False"/>
  <p:tag name="MULTIRESPDIVISOR" val="1"/>
  <p:tag name="PARTLISTDEFAULT" val="1"/>
  <p:tag name="INCLUDEPPT" val="True"/>
  <p:tag name="ALLOWUSERFEEDBACK" val="True"/>
  <p:tag name="CORRECTPOINTVALUE" val="1"/>
  <p:tag name="INCORRECTPOINTVALUE" val="0"/>
  <p:tag name="REALTIMEBACKUP" val="False"/>
  <p:tag name="REALTIMEBACKUPPATH" val="(Žádný)"/>
  <p:tag name="ZEROBASED" val="False"/>
  <p:tag name="AUTOADJUSTPARTRANGE" val="True"/>
  <p:tag name="CHARTSCALE" val="True"/>
  <p:tag name="ADVANCEDSETTINGSVIEW" val="False"/>
  <p:tag name="FIBDISPLAYRESULTS" val="True"/>
  <p:tag name="FIBNUMRESULTS" val="5"/>
  <p:tag name="FIBINCLUDEOTHER" val="True"/>
  <p:tag name="FIBDISPLAYKEYWORDS" val="True"/>
  <p:tag name="PRRESPONSE1" val="10"/>
  <p:tag name="PRRESPONSE2" val="9"/>
  <p:tag name="PRRESPONSE3" val="8"/>
  <p:tag name="PRRESPONSE4" val="7"/>
  <p:tag name="PRRESPONSE5" val="6"/>
  <p:tag name="PRRESPONSE6" val="5"/>
  <p:tag name="PRRESPONSE7" val="4"/>
  <p:tag name="PRRESPONSE8" val="3"/>
  <p:tag name="PRRESPONSE9" val="2"/>
  <p:tag name="PRRESPONSE10" val="1"/>
  <p:tag name="SHOWFLASHWARNING" val="True"/>
  <p:tag name="ALWAYSOPENPOLL" val="Fals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heme/theme1.xml><?xml version="1.0" encoding="utf-8"?>
<a:theme xmlns:a="http://schemas.openxmlformats.org/drawingml/2006/main" name="REF_prezentace_sablona (2)">
  <a:themeElements>
    <a:clrScheme name="ref">
      <a:dk1>
        <a:sysClr val="windowText" lastClr="000000"/>
      </a:dk1>
      <a:lt1>
        <a:sysClr val="window" lastClr="FFFFFF"/>
      </a:lt1>
      <a:dk2>
        <a:srgbClr val="055B9B"/>
      </a:dk2>
      <a:lt2>
        <a:srgbClr val="F0F0F0"/>
      </a:lt2>
      <a:accent1>
        <a:srgbClr val="1E8A43"/>
      </a:accent1>
      <a:accent2>
        <a:srgbClr val="E8C622"/>
      </a:accent2>
      <a:accent3>
        <a:srgbClr val="57DB83"/>
      </a:accent3>
      <a:accent4>
        <a:srgbClr val="022B4A"/>
      </a:accent4>
      <a:accent5>
        <a:srgbClr val="58B5FA"/>
      </a:accent5>
      <a:accent6>
        <a:srgbClr val="937D0F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REF_prezentace_sablona (2)</Template>
  <TotalTime>202</TotalTime>
  <Words>916</Words>
  <Application>Microsoft Office PowerPoint</Application>
  <PresentationFormat>Předvádění na obrazovce (4:3)</PresentationFormat>
  <Paragraphs>175</Paragraphs>
  <Slides>23</Slides>
  <Notes>8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4" baseType="lpstr">
      <vt:lpstr>REF_prezentace_sablona (2)</vt:lpstr>
      <vt:lpstr>REGIONÁLNÍ ENERGETICKÉ FÓRUM - ÚSTÍ 2012</vt:lpstr>
      <vt:lpstr>Veřejná podpora sektoru energetiky</vt:lpstr>
      <vt:lpstr>Agenda</vt:lpstr>
      <vt:lpstr>Pohled obyvatel  Ústeckého kraje</vt:lpstr>
      <vt:lpstr>Energetika – nejstabilnější zaměstnavatel</vt:lpstr>
      <vt:lpstr>Problémy české energetiky</vt:lpstr>
      <vt:lpstr>Elektřina očima  české domácnosti</vt:lpstr>
      <vt:lpstr>Využívání elektřiny v domácnostech</vt:lpstr>
      <vt:lpstr>OZE a společnost</vt:lpstr>
      <vt:lpstr>Znalost OZE je vysoká</vt:lpstr>
      <vt:lpstr>OZE jsou nejbezpečnější …</vt:lpstr>
      <vt:lpstr>… a z hlediska provozu nejméně nákladné</vt:lpstr>
      <vt:lpstr>Lidé podceňují celkovou výši podpory OZE</vt:lpstr>
      <vt:lpstr>OZE a domácnost</vt:lpstr>
      <vt:lpstr>Přestože sledují roční vyúčtování elektřiny …</vt:lpstr>
      <vt:lpstr>… nemají reálnou představu o svém příspěvku</vt:lpstr>
      <vt:lpstr>OZE chceme podporovat, ale hlavně nezdražovat</vt:lpstr>
      <vt:lpstr>A co uhlí?</vt:lpstr>
      <vt:lpstr>Ukončit těžbu v Ústeckém kraji?</vt:lpstr>
      <vt:lpstr>Těžba uhlí a rekultivace</vt:lpstr>
      <vt:lpstr>Shrnutí</vt:lpstr>
      <vt:lpstr>Děkuji za pozornost</vt:lpstr>
      <vt:lpstr>REGIONÁLNÍ ENERGETICKÉ FÓRUM - ÚSTÍ 2012</vt:lpstr>
    </vt:vector>
  </TitlesOfParts>
  <Company>ppmfactum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Titul prezentace</dc:title>
  <dc:creator>Karbulova</dc:creator>
  <cp:lastModifiedBy>trojna.l</cp:lastModifiedBy>
  <cp:revision>26</cp:revision>
  <dcterms:created xsi:type="dcterms:W3CDTF">2012-05-21T12:29:04Z</dcterms:created>
  <dcterms:modified xsi:type="dcterms:W3CDTF">2012-05-29T08:32:28Z</dcterms:modified>
</cp:coreProperties>
</file>