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71" r:id="rId3"/>
    <p:sldId id="290" r:id="rId4"/>
    <p:sldId id="272" r:id="rId5"/>
    <p:sldId id="291" r:id="rId6"/>
    <p:sldId id="292" r:id="rId7"/>
    <p:sldId id="293" r:id="rId8"/>
    <p:sldId id="276" r:id="rId9"/>
    <p:sldId id="294" r:id="rId10"/>
    <p:sldId id="279" r:id="rId11"/>
    <p:sldId id="282" r:id="rId12"/>
    <p:sldId id="284" r:id="rId13"/>
    <p:sldId id="285" r:id="rId1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996"/>
    <a:srgbClr val="20358E"/>
    <a:srgbClr val="10499E"/>
    <a:srgbClr val="262B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274C3-EA5C-4D49-8DDE-3C679B6DD870}" type="datetimeFigureOut">
              <a:rPr lang="cs-CZ" smtClean="0"/>
              <a:t>23.05.2022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AF849-F977-41ED-9F40-90D4CAF37E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1331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274C3-EA5C-4D49-8DDE-3C679B6DD870}" type="datetimeFigureOut">
              <a:rPr lang="cs-CZ" smtClean="0"/>
              <a:t>23.05.2022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AF849-F977-41ED-9F40-90D4CAF37E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8904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274C3-EA5C-4D49-8DDE-3C679B6DD870}" type="datetimeFigureOut">
              <a:rPr lang="cs-CZ" smtClean="0"/>
              <a:t>23.05.2022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AF849-F977-41ED-9F40-90D4CAF37E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4609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Úvodní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podtisk_modry.emf"/>
          <p:cNvPicPr>
            <a:picLocks noChangeAspect="1"/>
          </p:cNvPicPr>
          <p:nvPr/>
        </p:nvPicPr>
        <p:blipFill>
          <a:blip r:embed="rId2" cstate="print"/>
          <a:srcRect l="17007" b="8623"/>
          <a:stretch>
            <a:fillRect/>
          </a:stretch>
        </p:blipFill>
        <p:spPr bwMode="auto">
          <a:xfrm>
            <a:off x="1" y="1989138"/>
            <a:ext cx="10545233" cy="4868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Obdélník 6"/>
          <p:cNvSpPr>
            <a:spLocks noChangeAspect="1"/>
          </p:cNvSpPr>
          <p:nvPr/>
        </p:nvSpPr>
        <p:spPr>
          <a:xfrm>
            <a:off x="0" y="0"/>
            <a:ext cx="12192000" cy="26035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800" dirty="0">
              <a:noFill/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0" y="260649"/>
            <a:ext cx="12192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800" dirty="0">
              <a:noFill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1871133" y="3789363"/>
            <a:ext cx="9611784" cy="5762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600" dirty="0"/>
              <a:t>MINISTERSTVO PRO MÍSTNÍ ROZVOJ ČR</a:t>
            </a:r>
          </a:p>
        </p:txBody>
      </p:sp>
      <p:pic>
        <p:nvPicPr>
          <p:cNvPr id="10" name="Obrázek 7" descr="mmr_cr_rgb.em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1800" y="692150"/>
            <a:ext cx="3420533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Podnadpis 2"/>
          <p:cNvSpPr>
            <a:spLocks noGrp="1"/>
          </p:cNvSpPr>
          <p:nvPr>
            <p:ph type="subTitle" idx="1"/>
          </p:nvPr>
        </p:nvSpPr>
        <p:spPr>
          <a:xfrm>
            <a:off x="1871531" y="4581128"/>
            <a:ext cx="9409045" cy="18002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  <a:endParaRPr lang="cs-CZ" dirty="0"/>
          </a:p>
        </p:txBody>
      </p:sp>
      <p:sp>
        <p:nvSpPr>
          <p:cNvPr id="6" name="Nadpis 13"/>
          <p:cNvSpPr>
            <a:spLocks noGrp="1" noChangeAspect="1"/>
          </p:cNvSpPr>
          <p:nvPr>
            <p:ph type="title"/>
          </p:nvPr>
        </p:nvSpPr>
        <p:spPr>
          <a:xfrm>
            <a:off x="1871531" y="1988840"/>
            <a:ext cx="9710869" cy="1872208"/>
          </a:xfrm>
          <a:prstGeom prst="rect">
            <a:avLst/>
          </a:prstGeom>
        </p:spPr>
        <p:txBody>
          <a:bodyPr/>
          <a:lstStyle>
            <a:lvl1pPr algn="l">
              <a:defRPr b="1" baseline="0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2056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nitřní list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podtisk_modry.emf"/>
          <p:cNvPicPr>
            <a:picLocks noChangeAspect="1"/>
          </p:cNvPicPr>
          <p:nvPr/>
        </p:nvPicPr>
        <p:blipFill>
          <a:blip r:embed="rId3" cstate="print"/>
          <a:srcRect l="17007" b="8623"/>
          <a:stretch>
            <a:fillRect/>
          </a:stretch>
        </p:blipFill>
        <p:spPr bwMode="auto">
          <a:xfrm>
            <a:off x="1" y="1989138"/>
            <a:ext cx="10545233" cy="4868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bdélník 4"/>
          <p:cNvSpPr>
            <a:spLocks noChangeAspect="1"/>
          </p:cNvSpPr>
          <p:nvPr/>
        </p:nvSpPr>
        <p:spPr>
          <a:xfrm>
            <a:off x="0" y="0"/>
            <a:ext cx="12192000" cy="26035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800" dirty="0">
              <a:noFill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0" y="260649"/>
            <a:ext cx="12192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800" dirty="0">
              <a:noFill/>
            </a:endParaRPr>
          </a:p>
        </p:txBody>
      </p:sp>
      <p:pic>
        <p:nvPicPr>
          <p:cNvPr id="7" name="Obrázek 3" descr="mmr_cr_rgb.em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4418" y="620713"/>
            <a:ext cx="2688167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27381" y="2060848"/>
            <a:ext cx="11055019" cy="4392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10" name="Nadpis 9"/>
          <p:cNvSpPr>
            <a:spLocks noGrp="1"/>
          </p:cNvSpPr>
          <p:nvPr>
            <p:ph type="title"/>
          </p:nvPr>
        </p:nvSpPr>
        <p:spPr>
          <a:xfrm>
            <a:off x="527381" y="1412776"/>
            <a:ext cx="11055019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30578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274C3-EA5C-4D49-8DDE-3C679B6DD870}" type="datetimeFigureOut">
              <a:rPr lang="cs-CZ" smtClean="0"/>
              <a:t>23.05.2022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AF849-F977-41ED-9F40-90D4CAF37E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8676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274C3-EA5C-4D49-8DDE-3C679B6DD870}" type="datetimeFigureOut">
              <a:rPr lang="cs-CZ" smtClean="0"/>
              <a:t>23.05.2022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AF849-F977-41ED-9F40-90D4CAF37E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6779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274C3-EA5C-4D49-8DDE-3C679B6DD870}" type="datetimeFigureOut">
              <a:rPr lang="cs-CZ" smtClean="0"/>
              <a:t>23.05.2022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AF849-F977-41ED-9F40-90D4CAF37E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7726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274C3-EA5C-4D49-8DDE-3C679B6DD870}" type="datetimeFigureOut">
              <a:rPr lang="cs-CZ" smtClean="0"/>
              <a:t>23.05.2022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AF849-F977-41ED-9F40-90D4CAF37E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7029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274C3-EA5C-4D49-8DDE-3C679B6DD870}" type="datetimeFigureOut">
              <a:rPr lang="cs-CZ" smtClean="0"/>
              <a:t>23.05.2022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AF849-F977-41ED-9F40-90D4CAF37E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0113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274C3-EA5C-4D49-8DDE-3C679B6DD870}" type="datetimeFigureOut">
              <a:rPr lang="cs-CZ" smtClean="0"/>
              <a:t>23.05.2022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AF849-F977-41ED-9F40-90D4CAF37E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9878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274C3-EA5C-4D49-8DDE-3C679B6DD870}" type="datetimeFigureOut">
              <a:rPr lang="cs-CZ" smtClean="0"/>
              <a:t>23.05.2022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AF849-F977-41ED-9F40-90D4CAF37E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529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274C3-EA5C-4D49-8DDE-3C679B6DD870}" type="datetimeFigureOut">
              <a:rPr lang="cs-CZ" smtClean="0"/>
              <a:t>23.05.2022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AF849-F977-41ED-9F40-90D4CAF37E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3158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B274C3-EA5C-4D49-8DDE-3C679B6DD870}" type="datetimeFigureOut">
              <a:rPr lang="cs-CZ" smtClean="0"/>
              <a:t>23.05.2022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EAF849-F977-41ED-9F40-90D4CAF37E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7621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n-cz2020.eu/" TargetMode="Externa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2"/>
          <p:cNvSpPr>
            <a:spLocks noGrp="1"/>
          </p:cNvSpPr>
          <p:nvPr>
            <p:ph type="title"/>
          </p:nvPr>
        </p:nvSpPr>
        <p:spPr bwMode="auto">
          <a:xfrm>
            <a:off x="976545" y="2480584"/>
            <a:ext cx="9747680" cy="1208077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pPr algn="ctr"/>
            <a:br>
              <a:rPr lang="de-DE" sz="2400" dirty="0"/>
            </a:br>
            <a:r>
              <a:rPr lang="de-DE" sz="2400" dirty="0"/>
              <a:t>Kooperationsprogramm Sachsen – Tschechien 2014–2020, </a:t>
            </a:r>
            <a:br>
              <a:rPr lang="de-DE" sz="2400" dirty="0"/>
            </a:br>
            <a:r>
              <a:rPr lang="de-DE" sz="2400" dirty="0"/>
              <a:t>neue Förderperiode 2021–2027</a:t>
            </a:r>
            <a:br>
              <a:rPr lang="de-DE" sz="2400" dirty="0"/>
            </a:br>
            <a:endParaRPr lang="de-DE" sz="2400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5562A1C8-A8FD-4E07-9A35-B507730BB9A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8278" y="4412928"/>
            <a:ext cx="6020836" cy="1437456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5C2E7393-125A-4AA9-84E2-562B5589DC00}"/>
              </a:ext>
            </a:extLst>
          </p:cNvPr>
          <p:cNvSpPr txBox="1"/>
          <p:nvPr/>
        </p:nvSpPr>
        <p:spPr>
          <a:xfrm>
            <a:off x="2618278" y="1564569"/>
            <a:ext cx="676541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b="1" dirty="0">
                <a:solidFill>
                  <a:srgbClr val="2035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16. Sitzung der tschechisch-sächsischen Arbeitsgruppe für Raumordnung</a:t>
            </a:r>
            <a:endParaRPr lang="de-DE" sz="2600" dirty="0">
              <a:solidFill>
                <a:srgbClr val="2035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20FFB29B-3841-49EF-AE4A-A79AA8C68F4F}"/>
              </a:ext>
            </a:extLst>
          </p:cNvPr>
          <p:cNvSpPr txBox="1"/>
          <p:nvPr/>
        </p:nvSpPr>
        <p:spPr>
          <a:xfrm>
            <a:off x="10054811" y="6178859"/>
            <a:ext cx="1467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>
                <a:solidFill>
                  <a:srgbClr val="1839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31. 05. 2022</a:t>
            </a:r>
          </a:p>
        </p:txBody>
      </p:sp>
    </p:spTree>
    <p:extLst>
      <p:ext uri="{BB962C8B-B14F-4D97-AF65-F5344CB8AC3E}">
        <p14:creationId xmlns:p14="http://schemas.microsoft.com/office/powerpoint/2010/main" val="798275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568490" y="1652476"/>
            <a:ext cx="11055019" cy="439248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de-DE" sz="2000" dirty="0"/>
              <a:t> Analyse und Abbau von grenzübergreifenden administrativen Hindernissen, wie z.B. die Anerkennung von beruflichen Bildungsabschlüssen 	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2000" dirty="0"/>
              <a:t> interkommunale Zusammenarbeit und Kooperation von Behörden, Gerichten, öffentlichen und staatlichen Einrichtungen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2000" dirty="0"/>
              <a:t> Verbesserung der grenzübergreifenden Kommunikation einschließlich Sprachbildung (z.B. Informations- und Erfahrungsaustausche, Arbeitsgruppen) 	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2000" dirty="0"/>
              <a:t> Schaffung gemeinsamer Standards für die grenzübergreifende Zusammenarbeit (wie z.B. Datenbanken, statistische Daten, Verfahren) 	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0"/>
              <a:t> </a:t>
            </a:r>
            <a:r>
              <a:rPr lang="de-DE" sz="2000" dirty="0"/>
              <a:t>Erarbeitung von grenzübergreifenden territorialen Strategien 	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0"/>
              <a:t> </a:t>
            </a:r>
            <a:r>
              <a:rPr lang="de-DE" sz="2000" dirty="0"/>
              <a:t>Unterstützung von people-</a:t>
            </a:r>
            <a:r>
              <a:rPr lang="de-DE" sz="2000" dirty="0" err="1"/>
              <a:t>to</a:t>
            </a:r>
            <a:r>
              <a:rPr lang="de-DE" sz="2000" dirty="0"/>
              <a:t>-people Projekten im Rahmen des KPF</a:t>
            </a:r>
          </a:p>
          <a:p>
            <a:pPr>
              <a:buFont typeface="Wingdings" panose="05000000000000000000" pitchFamily="2" charset="2"/>
              <a:buChar char="Ø"/>
            </a:pPr>
            <a:endParaRPr lang="de-DE" sz="2000" dirty="0"/>
          </a:p>
        </p:txBody>
      </p:sp>
      <p:sp>
        <p:nvSpPr>
          <p:cNvPr id="4" name="Nadpis 2"/>
          <p:cNvSpPr txBox="1">
            <a:spLocks/>
          </p:cNvSpPr>
          <p:nvPr/>
        </p:nvSpPr>
        <p:spPr>
          <a:xfrm>
            <a:off x="3577702" y="683408"/>
            <a:ext cx="8045808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000099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de-DE" dirty="0"/>
              <a:t>Zusammenarbeit und</a:t>
            </a:r>
            <a:r>
              <a:rPr lang="cs-CZ" dirty="0"/>
              <a:t> </a:t>
            </a:r>
            <a:r>
              <a:rPr lang="de-DE" dirty="0"/>
              <a:t>Vertrauensbildung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51670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2"/>
          <p:cNvSpPr txBox="1">
            <a:spLocks/>
          </p:cNvSpPr>
          <p:nvPr/>
        </p:nvSpPr>
        <p:spPr>
          <a:xfrm>
            <a:off x="4176586" y="643947"/>
            <a:ext cx="6583149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000099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de-DE"/>
              <a:t>Verteilung der Finanzmittel</a:t>
            </a:r>
            <a:br>
              <a:rPr lang="de-DE"/>
            </a:br>
            <a:endParaRPr lang="de-DE"/>
          </a:p>
        </p:txBody>
      </p:sp>
      <p:graphicFrame>
        <p:nvGraphicFramePr>
          <p:cNvPr id="5" name="Zástupný obsah 3">
            <a:extLst>
              <a:ext uri="{FF2B5EF4-FFF2-40B4-BE49-F238E27FC236}">
                <a16:creationId xmlns:a16="http://schemas.microsoft.com/office/drawing/2014/main" id="{40DED9F8-02A7-495C-B724-D6FE1A42C7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3805122"/>
              </p:ext>
            </p:extLst>
          </p:nvPr>
        </p:nvGraphicFramePr>
        <p:xfrm>
          <a:off x="1173332" y="1784411"/>
          <a:ext cx="9845336" cy="41549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18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692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10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731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65020">
                <a:tc gridSpan="2"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de-DE" sz="2000" noProof="0">
                          <a:effectLst/>
                          <a:latin typeface="Arial" pitchFamily="34" charset="0"/>
                          <a:cs typeface="Arial" pitchFamily="34" charset="0"/>
                        </a:rPr>
                        <a:t>Priorität</a:t>
                      </a:r>
                      <a:endParaRPr lang="de-DE" sz="2000" noProof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0000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de-DE" sz="2000" noProof="0">
                          <a:effectLst/>
                          <a:latin typeface="Arial" pitchFamily="34" charset="0"/>
                          <a:cs typeface="Arial" pitchFamily="34" charset="0"/>
                        </a:rPr>
                        <a:t>Allokation (mil. EUR)</a:t>
                      </a:r>
                      <a:endParaRPr lang="de-DE" sz="2000" noProof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de-DE" sz="2000" noProof="0">
                          <a:effectLst/>
                          <a:latin typeface="Arial" pitchFamily="34" charset="0"/>
                          <a:cs typeface="Arial" pitchFamily="34" charset="0"/>
                        </a:rPr>
                        <a:t>Anteil an der Programmallokation (%)</a:t>
                      </a:r>
                      <a:endParaRPr lang="de-DE" sz="2000" noProof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709"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de-DE" sz="2000" noProof="0">
                          <a:effectLst/>
                          <a:latin typeface="Arial" pitchFamily="34" charset="0"/>
                          <a:cs typeface="Arial" pitchFamily="34" charset="0"/>
                        </a:rPr>
                        <a:t>1.</a:t>
                      </a:r>
                      <a:endParaRPr lang="de-DE" sz="2000" noProof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000" noProof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Innovation und Wettbewerbsfähigkeit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de-DE" sz="2000" b="0" noProof="0">
                          <a:effectLst/>
                          <a:latin typeface="Arial" pitchFamily="34" charset="0"/>
                          <a:cs typeface="Arial" pitchFamily="34" charset="0"/>
                        </a:rPr>
                        <a:t>14,74</a:t>
                      </a:r>
                      <a:endParaRPr lang="de-DE" sz="2000" b="0" noProof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b="0" kern="1200" noProof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9,67</a:t>
                      </a:r>
                      <a:r>
                        <a:rPr lang="de-DE" sz="2000" b="0" noProof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de-DE" sz="2000" b="0" noProof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7847"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de-DE" sz="2000" noProof="0">
                          <a:effectLst/>
                          <a:latin typeface="Arial" pitchFamily="34" charset="0"/>
                          <a:cs typeface="Arial" pitchFamily="34" charset="0"/>
                        </a:rPr>
                        <a:t>2.</a:t>
                      </a:r>
                      <a:endParaRPr lang="de-DE" sz="2000" noProof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000" noProof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Umwelt und Anpassung an den Klimawandel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de-DE" sz="2000" b="0" noProof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42,60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de-DE" sz="2000" b="0" kern="1200" noProof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27,96</a:t>
                      </a:r>
                      <a:r>
                        <a:rPr lang="de-DE" sz="2000" b="0" noProof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de-DE" sz="2000" b="0" noProof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5539">
                <a:tc rowSpan="2"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de-DE" sz="2000" noProof="0">
                          <a:effectLst/>
                          <a:latin typeface="Arial" pitchFamily="34" charset="0"/>
                          <a:cs typeface="Arial" pitchFamily="34" charset="0"/>
                        </a:rPr>
                        <a:t>3.</a:t>
                      </a:r>
                      <a:endParaRPr lang="de-DE" sz="2000" noProof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de-DE" sz="2000" b="0" noProof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Bildung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de-DE" sz="2000" b="0" kern="1200" noProof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29,49</a:t>
                      </a:r>
                      <a:endParaRPr lang="de-DE" sz="2000" b="0" noProof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de-DE" sz="2000" b="0" kern="1200" noProof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19,36</a:t>
                      </a:r>
                      <a:r>
                        <a:rPr lang="de-DE" sz="2000" b="0" noProof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de-DE" sz="2000" b="0" noProof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5539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de-DE" sz="2000" b="0" noProof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Kultur und Tourismus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de-DE" sz="2000" b="0" kern="1200" noProof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39,32</a:t>
                      </a:r>
                      <a:endParaRPr lang="de-DE" sz="2000" b="0" noProof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de-DE" sz="2000" b="0" kern="1200" noProof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25,81</a:t>
                      </a:r>
                      <a:endParaRPr lang="de-DE" sz="2000" b="0" noProof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52585366"/>
                  </a:ext>
                </a:extLst>
              </a:tr>
              <a:tr h="821698"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de-DE" sz="2000" noProof="0">
                          <a:effectLst/>
                          <a:latin typeface="Arial" pitchFamily="34" charset="0"/>
                          <a:cs typeface="Arial" pitchFamily="34" charset="0"/>
                        </a:rPr>
                        <a:t>4.</a:t>
                      </a:r>
                      <a:endParaRPr lang="de-DE" sz="2000" noProof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de-DE" sz="2000" noProof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Zusammenarbeit und Vertrauensbildung </a:t>
                      </a:r>
                      <a:endParaRPr lang="de-DE" sz="2000" b="0" noProof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de-DE" sz="2000" b="0" kern="1200" noProof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26,21</a:t>
                      </a:r>
                      <a:endParaRPr lang="de-DE" sz="2000" b="0" noProof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de-DE" sz="2000" b="0" kern="1200" noProof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17,20</a:t>
                      </a:r>
                      <a:r>
                        <a:rPr lang="de-DE" sz="2000" b="0" noProof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de-DE" sz="2000" b="0" noProof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9008">
                <a:tc gridSpan="2"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de-DE" sz="2000" noProof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Insgesamt</a:t>
                      </a:r>
                    </a:p>
                  </a:txBody>
                  <a:tcPr marL="68580" marR="68580" marT="0" marB="0" anchor="ctr">
                    <a:solidFill>
                      <a:srgbClr val="0000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b="1" noProof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152,36</a:t>
                      </a:r>
                      <a:endParaRPr lang="de-DE" sz="2000" noProof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000" b="1" noProof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</a:p>
                  </a:txBody>
                  <a:tcPr marL="68580" marR="68580" marT="0" marB="0" anchor="ctr"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61681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787803" y="669045"/>
            <a:ext cx="7794595" cy="504056"/>
          </a:xfrm>
        </p:spPr>
        <p:txBody>
          <a:bodyPr/>
          <a:lstStyle/>
          <a:p>
            <a:r>
              <a:rPr lang="de-DE" sz="3000"/>
              <a:t>Zeitplan der Festsetzung des Programms</a:t>
            </a:r>
            <a:br>
              <a:rPr lang="de-DE" sz="3000"/>
            </a:br>
            <a:endParaRPr lang="de-DE" sz="3000"/>
          </a:p>
        </p:txBody>
      </p:sp>
      <p:sp>
        <p:nvSpPr>
          <p:cNvPr id="4" name="Zástupný symbol pro obsah 2"/>
          <p:cNvSpPr>
            <a:spLocks noGrp="1"/>
          </p:cNvSpPr>
          <p:nvPr>
            <p:ph idx="1"/>
          </p:nvPr>
        </p:nvSpPr>
        <p:spPr>
          <a:xfrm>
            <a:off x="527379" y="1698439"/>
            <a:ext cx="11055019" cy="439248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de-DE" sz="2200" dirty="0"/>
              <a:t> Methodik für den Projektauswahl (Frühling/Sommer 2022)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2200" dirty="0"/>
              <a:t> Zusammensetzung des Begleitausschusses und seine Arbeitsweise (Frühling/Sommer 2022)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2200" dirty="0"/>
              <a:t> Festsetzung der Methodik von Vereinfachten Kostoptionen (Frühling/Sommer 2022)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2200" dirty="0"/>
              <a:t> Begleitdokumentation (bis zum Programmstart)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2200" dirty="0"/>
              <a:t> Vorausgesetzter Programmstart (September 2022)</a:t>
            </a:r>
          </a:p>
        </p:txBody>
      </p:sp>
    </p:spTree>
    <p:extLst>
      <p:ext uri="{BB962C8B-B14F-4D97-AF65-F5344CB8AC3E}">
        <p14:creationId xmlns:p14="http://schemas.microsoft.com/office/powerpoint/2010/main" val="42784666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569023" y="2157231"/>
            <a:ext cx="4875042" cy="504056"/>
          </a:xfrm>
        </p:spPr>
        <p:txBody>
          <a:bodyPr/>
          <a:lstStyle/>
          <a:p>
            <a:r>
              <a:rPr lang="cs-CZ" sz="3600" dirty="0"/>
              <a:t>Kontakt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569023" y="3088888"/>
            <a:ext cx="5873908" cy="3107093"/>
          </a:xfrm>
        </p:spPr>
        <p:txBody>
          <a:bodyPr>
            <a:noAutofit/>
          </a:bodyPr>
          <a:lstStyle/>
          <a:p>
            <a:r>
              <a:rPr lang="de-DE" sz="2000" b="1"/>
              <a:t>Stanislav Rataj</a:t>
            </a:r>
            <a:endParaRPr lang="de-DE" sz="2000"/>
          </a:p>
          <a:p>
            <a:r>
              <a:rPr lang="de-DE" sz="2000" b="1"/>
              <a:t>Ministerium für Regionalentwicklung</a:t>
            </a:r>
          </a:p>
          <a:p>
            <a:r>
              <a:rPr lang="de-DE" sz="2000" b="1"/>
              <a:t>Adresse:</a:t>
            </a:r>
            <a:r>
              <a:rPr lang="de-DE" sz="2000"/>
              <a:t> Staroměstské nám. 6, 110 15 Praha 1</a:t>
            </a:r>
          </a:p>
          <a:p>
            <a:r>
              <a:rPr lang="de-DE" sz="2000" b="1"/>
              <a:t>Arbeitsstelle:</a:t>
            </a:r>
            <a:r>
              <a:rPr lang="de-DE" sz="2000"/>
              <a:t> Letenská 3, 118 00 Praha 1</a:t>
            </a:r>
          </a:p>
          <a:p>
            <a:r>
              <a:rPr lang="de-DE" sz="2000" b="1"/>
              <a:t>Tel.:</a:t>
            </a:r>
            <a:r>
              <a:rPr lang="de-DE" sz="2000"/>
              <a:t> +420 224 862 284, </a:t>
            </a:r>
            <a:r>
              <a:rPr lang="de-DE" sz="2000" b="1"/>
              <a:t>GSM:</a:t>
            </a:r>
            <a:r>
              <a:rPr lang="de-DE" sz="2000"/>
              <a:t> +420 731 628 386</a:t>
            </a:r>
          </a:p>
          <a:p>
            <a:r>
              <a:rPr lang="de-DE" sz="2000">
                <a:hlinkClick r:id="rId2"/>
              </a:rPr>
              <a:t>www.sn-cz2020.eu</a:t>
            </a:r>
            <a:r>
              <a:rPr lang="de-DE" sz="2000"/>
              <a:t> </a:t>
            </a:r>
          </a:p>
          <a:p>
            <a:r>
              <a:rPr lang="de-DE" sz="2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49117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838200" y="505096"/>
            <a:ext cx="10899710" cy="583474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de-DE" sz="3000" b="1" dirty="0">
                <a:solidFill>
                  <a:srgbClr val="0070C0"/>
                </a:solidFill>
              </a:rPr>
              <a:t>                   </a:t>
            </a:r>
            <a:endParaRPr lang="de-DE" sz="2400" b="1" dirty="0">
              <a:solidFill>
                <a:srgbClr val="0070C0"/>
              </a:solidFill>
            </a:endParaRPr>
          </a:p>
          <a:p>
            <a:endParaRPr lang="de-DE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de-DE" sz="2200" b="1" dirty="0"/>
              <a:t> Verwaltungsbehörde: </a:t>
            </a:r>
            <a:r>
              <a:rPr lang="de-DE" sz="2200" dirty="0"/>
              <a:t>Sächsisches Staatsministerium für Regionalentwicklung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2200" dirty="0"/>
              <a:t> </a:t>
            </a:r>
            <a:r>
              <a:rPr lang="de-DE" sz="2200" b="1" dirty="0"/>
              <a:t>Nationale Behörde: </a:t>
            </a:r>
            <a:r>
              <a:rPr lang="de-DE" sz="2200" dirty="0"/>
              <a:t>Ministerium für Regionalentwicklung TR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2200" dirty="0"/>
              <a:t> </a:t>
            </a:r>
            <a:r>
              <a:rPr lang="de-DE" sz="2200" b="1" dirty="0"/>
              <a:t>Gesamtbudget:</a:t>
            </a:r>
            <a:r>
              <a:rPr lang="de-DE" sz="2200" dirty="0"/>
              <a:t> 152 364 000 EUR (ohne Technischer Hilfe 141 698 520 EUR)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2200" dirty="0"/>
              <a:t> </a:t>
            </a:r>
            <a:r>
              <a:rPr lang="de-DE" sz="2200" b="1" dirty="0"/>
              <a:t>Max. Förderung: </a:t>
            </a:r>
            <a:r>
              <a:rPr lang="de-DE" sz="2200" dirty="0"/>
              <a:t>80 % (aus den EFRE Mittel)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2200" dirty="0"/>
              <a:t> </a:t>
            </a:r>
            <a:r>
              <a:rPr lang="de-DE" sz="2200" b="1" dirty="0"/>
              <a:t>Förderung aus dem tschechischen Staatshauhalt: 10 %, 5 % </a:t>
            </a:r>
            <a:r>
              <a:rPr lang="de-DE" sz="2200" dirty="0"/>
              <a:t>(für Gemeinden, Bezirke und ihre Beitragsorganisationen)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2200" dirty="0"/>
              <a:t>  Beibehaltung des Lead </a:t>
            </a:r>
            <a:r>
              <a:rPr lang="de-DE" sz="2200" dirty="0" err="1"/>
              <a:t>partner</a:t>
            </a:r>
            <a:r>
              <a:rPr lang="de-DE" sz="2200" dirty="0"/>
              <a:t> Prinzips mit mindestens einem weiteren Partner aus dem Nachbarland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2200" dirty="0"/>
              <a:t> Unterstützung der Projekte mit regionaler und lokaler Bedeutung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2200" dirty="0"/>
              <a:t> Förderungsbedingungen in der Programmdokumentation geregelt</a:t>
            </a:r>
          </a:p>
          <a:p>
            <a:pPr>
              <a:buFont typeface="Wingdings" panose="05000000000000000000" pitchFamily="2" charset="2"/>
              <a:buChar char="Ø"/>
            </a:pPr>
            <a:endParaRPr lang="de-DE" sz="2200" dirty="0"/>
          </a:p>
        </p:txBody>
      </p:sp>
      <p:sp>
        <p:nvSpPr>
          <p:cNvPr id="7" name="Nadpis 2"/>
          <p:cNvSpPr>
            <a:spLocks noGrp="1"/>
          </p:cNvSpPr>
          <p:nvPr>
            <p:ph type="title"/>
          </p:nvPr>
        </p:nvSpPr>
        <p:spPr>
          <a:xfrm>
            <a:off x="3622089" y="676563"/>
            <a:ext cx="8115821" cy="504056"/>
          </a:xfrm>
        </p:spPr>
        <p:txBody>
          <a:bodyPr/>
          <a:lstStyle/>
          <a:p>
            <a:r>
              <a:rPr lang="de-DE" dirty="0">
                <a:solidFill>
                  <a:schemeClr val="tx2"/>
                </a:solidFill>
              </a:rPr>
              <a:t>Grundinformationen über das Programm</a:t>
            </a:r>
            <a:br>
              <a:rPr lang="de-DE" dirty="0">
                <a:solidFill>
                  <a:schemeClr val="tx2"/>
                </a:solidFill>
              </a:rPr>
            </a:br>
            <a:endParaRPr lang="de-DE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7399226"/>
      </p:ext>
    </p:extLst>
  </p:cSld>
  <p:clrMapOvr>
    <a:masterClrMapping/>
  </p:clrMapOvr>
  <p:transition spd="med">
    <p:blinds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 descr="Obsah obrázku mapa&#10;&#10;Popis byl vytvořen automaticky">
            <a:extLst>
              <a:ext uri="{FF2B5EF4-FFF2-40B4-BE49-F238E27FC236}">
                <a16:creationId xmlns:a16="http://schemas.microsoft.com/office/drawing/2014/main" id="{8DB9A387-5D5D-408F-BD11-CBC2F698B59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7272" y="1534332"/>
            <a:ext cx="7123887" cy="5036570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7369A73C-731B-4C44-BB2E-FE0218952E88}"/>
              </a:ext>
            </a:extLst>
          </p:cNvPr>
          <p:cNvSpPr txBox="1"/>
          <p:nvPr/>
        </p:nvSpPr>
        <p:spPr>
          <a:xfrm>
            <a:off x="5153891" y="639579"/>
            <a:ext cx="34435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b="1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Programmgebiet</a:t>
            </a:r>
          </a:p>
        </p:txBody>
      </p:sp>
    </p:spTree>
    <p:extLst>
      <p:ext uri="{BB962C8B-B14F-4D97-AF65-F5344CB8AC3E}">
        <p14:creationId xmlns:p14="http://schemas.microsoft.com/office/powerpoint/2010/main" val="1535523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5837606" y="652568"/>
            <a:ext cx="4236291" cy="504056"/>
          </a:xfrm>
        </p:spPr>
        <p:txBody>
          <a:bodyPr/>
          <a:lstStyle/>
          <a:p>
            <a:r>
              <a:rPr lang="de-DE">
                <a:solidFill>
                  <a:schemeClr val="tx2"/>
                </a:solidFill>
              </a:rPr>
              <a:t>Themenbereiche</a:t>
            </a:r>
            <a:br>
              <a:rPr lang="de-DE">
                <a:solidFill>
                  <a:schemeClr val="tx2"/>
                </a:solidFill>
              </a:rPr>
            </a:br>
            <a:endParaRPr lang="de-DE">
              <a:solidFill>
                <a:schemeClr val="tx2"/>
              </a:solidFill>
            </a:endParaRPr>
          </a:p>
        </p:txBody>
      </p:sp>
      <p:pic>
        <p:nvPicPr>
          <p:cNvPr id="3074" name="Picture 2" descr="smart">
            <a:extLst>
              <a:ext uri="{FF2B5EF4-FFF2-40B4-BE49-F238E27FC236}">
                <a16:creationId xmlns:a16="http://schemas.microsoft.com/office/drawing/2014/main" id="{5BCDF075-61A2-4B96-8283-BBCAF176AB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381" y="1343608"/>
            <a:ext cx="1035496" cy="10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green">
            <a:extLst>
              <a:ext uri="{FF2B5EF4-FFF2-40B4-BE49-F238E27FC236}">
                <a16:creationId xmlns:a16="http://schemas.microsoft.com/office/drawing/2014/main" id="{993A2EE6-A401-44D9-9F18-30B8AD3F63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381" y="2296705"/>
            <a:ext cx="1035496" cy="10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social">
            <a:extLst>
              <a:ext uri="{FF2B5EF4-FFF2-40B4-BE49-F238E27FC236}">
                <a16:creationId xmlns:a16="http://schemas.microsoft.com/office/drawing/2014/main" id="{C6A29C0C-4441-4EF3-A878-1BD2CF4620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381" y="3363317"/>
            <a:ext cx="1035496" cy="10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closer to citizens">
            <a:extLst>
              <a:ext uri="{FF2B5EF4-FFF2-40B4-BE49-F238E27FC236}">
                <a16:creationId xmlns:a16="http://schemas.microsoft.com/office/drawing/2014/main" id="{A181D9CA-B1BC-4CFC-8797-226EF6A1D5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381" y="4452242"/>
            <a:ext cx="1035496" cy="10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CF498060-96C1-427F-8018-1AF111DDE0A5}"/>
              </a:ext>
            </a:extLst>
          </p:cNvPr>
          <p:cNvSpPr txBox="1"/>
          <p:nvPr/>
        </p:nvSpPr>
        <p:spPr>
          <a:xfrm>
            <a:off x="1888239" y="1599152"/>
            <a:ext cx="43831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Innovation und Wettbewerbsfähigkeit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3F97DF69-AEB9-4034-AFCF-A4CE7BFA80E2}"/>
              </a:ext>
            </a:extLst>
          </p:cNvPr>
          <p:cNvSpPr txBox="1"/>
          <p:nvPr/>
        </p:nvSpPr>
        <p:spPr>
          <a:xfrm>
            <a:off x="1906562" y="2594693"/>
            <a:ext cx="52616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>
                <a:latin typeface="Arial" panose="020B0604020202020204" pitchFamily="34" charset="0"/>
                <a:cs typeface="Arial" panose="020B0604020202020204" pitchFamily="34" charset="0"/>
              </a:rPr>
              <a:t>Umwelt und Anpassung an den Klimawandel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5C85B85E-AEFD-4477-8109-98C65C1D8524}"/>
              </a:ext>
            </a:extLst>
          </p:cNvPr>
          <p:cNvSpPr txBox="1"/>
          <p:nvPr/>
        </p:nvSpPr>
        <p:spPr>
          <a:xfrm>
            <a:off x="1888239" y="3580654"/>
            <a:ext cx="61100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Bildung, lebenslanges Lernen, Kultur und Tourismus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F0557811-EC8A-43FE-AF3A-2BD013C42D28}"/>
              </a:ext>
            </a:extLst>
          </p:cNvPr>
          <p:cNvSpPr txBox="1"/>
          <p:nvPr/>
        </p:nvSpPr>
        <p:spPr>
          <a:xfrm>
            <a:off x="1888239" y="4752356"/>
            <a:ext cx="64270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>
                <a:latin typeface="Arial" panose="020B0604020202020204" pitchFamily="34" charset="0"/>
                <a:cs typeface="Arial" panose="020B0604020202020204" pitchFamily="34" charset="0"/>
              </a:rPr>
              <a:t>Zusammenarbeit und Vertrauensbildung (einschl. KPF)</a:t>
            </a:r>
          </a:p>
          <a:p>
            <a:endParaRPr lang="de-DE" sz="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2546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79F5A56F-3997-472D-BE63-9AF7A45DC0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381" y="1357745"/>
            <a:ext cx="11055019" cy="5300507"/>
          </a:xfrm>
        </p:spPr>
        <p:txBody>
          <a:bodyPr>
            <a:normAutofit fontScale="92500" lnSpcReduction="10000"/>
          </a:bodyPr>
          <a:lstStyle/>
          <a:p>
            <a:r>
              <a:rPr lang="de-DE" sz="2400" b="1" dirty="0"/>
              <a:t>Verbesserung der Einbindung von KMU in Forschung und Innovation</a:t>
            </a:r>
            <a:endParaRPr lang="cs-CZ" sz="24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de-DE" sz="2200" dirty="0"/>
              <a:t>Zusammenarbeit von Wissenschaft und KMU für Know-how- und Technologietransfer 	</a:t>
            </a:r>
            <a:endParaRPr lang="cs-CZ" sz="22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de-DE" sz="2200" dirty="0"/>
              <a:t>Digitalisierung und Entwicklung innovativer Produkte und Verfahren</a:t>
            </a:r>
            <a:endParaRPr lang="cs-CZ" sz="22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de-DE" sz="2200" dirty="0"/>
              <a:t>Zusammenarbeit zwischen KMU zum Know-how-Transfer</a:t>
            </a:r>
            <a:endParaRPr lang="cs-CZ" sz="2200" dirty="0"/>
          </a:p>
          <a:p>
            <a:endParaRPr lang="cs-CZ" sz="2200" dirty="0"/>
          </a:p>
          <a:p>
            <a:r>
              <a:rPr lang="de-DE" dirty="0"/>
              <a:t> </a:t>
            </a:r>
            <a:r>
              <a:rPr lang="de-DE" sz="2400" b="1" dirty="0"/>
              <a:t>Auf- und Ausbau von Netzwerkaktivitäten und Dienstleistungen für KMU</a:t>
            </a:r>
            <a:r>
              <a:rPr lang="de-DE" dirty="0"/>
              <a:t>	</a:t>
            </a:r>
            <a:endParaRPr lang="cs-CZ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sz="2200" dirty="0"/>
              <a:t>Vernetzung von KMU untereinander bzw. Vernetzung mit Forschungseinrichtungen und weiteren Partnern	</a:t>
            </a:r>
            <a:endParaRPr lang="cs-CZ" sz="22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sz="2200" dirty="0"/>
              <a:t> Auf- und Ausbau von Wissensplattformen und Clustern	</a:t>
            </a:r>
            <a:endParaRPr lang="cs-CZ" sz="22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sz="2200" dirty="0"/>
              <a:t>Unterstützung von KMU beim Auf- bzw. Ausbau ihrer Aktivitäten auf dem Markt des jeweiligen Nachbarlandes </a:t>
            </a:r>
            <a:r>
              <a:rPr lang="de-DE" dirty="0"/>
              <a:t>	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cs-CZ" sz="2000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F2B8C43F-670A-4E14-86FA-25651DBCF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6248" y="613785"/>
            <a:ext cx="8165751" cy="504056"/>
          </a:xfrm>
        </p:spPr>
        <p:txBody>
          <a:bodyPr/>
          <a:lstStyle/>
          <a:p>
            <a:r>
              <a:rPr lang="de-DE"/>
              <a:t>Innovation und Wettbewerbsfähigkeit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933216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33B231BC-5DD9-4ABC-A339-97255370A1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171" y="1260627"/>
            <a:ext cx="11230252" cy="5646198"/>
          </a:xfrm>
        </p:spPr>
        <p:txBody>
          <a:bodyPr>
            <a:normAutofit fontScale="62500" lnSpcReduction="20000"/>
          </a:bodyPr>
          <a:lstStyle/>
          <a:p>
            <a:r>
              <a:rPr lang="de-DE" sz="3400" b="1" dirty="0"/>
              <a:t>Vorbeugung, Minderung und Bewältigung von Umweltrisiken, die durch den Klimawandel entstehen</a:t>
            </a:r>
            <a:r>
              <a:rPr lang="de-DE" sz="2400" dirty="0"/>
              <a:t>	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de-DE" sz="3200" dirty="0"/>
              <a:t>Grenzübergreifende Konzepte und Strategien zur Prävention von Naturrisiken und Anpassung an den Klima</a:t>
            </a:r>
            <a:r>
              <a:rPr lang="cs-CZ" sz="3200" dirty="0" err="1"/>
              <a:t>wa</a:t>
            </a:r>
            <a:r>
              <a:rPr lang="de-DE" sz="3200" dirty="0" err="1"/>
              <a:t>ndel</a:t>
            </a:r>
            <a:endParaRPr lang="de-DE" sz="32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de-DE" sz="3200" dirty="0"/>
              <a:t>Zusammenarbeit bei Naturkatastrophen (z. B. Hochwasser, Stürme, Dürren etc.) 	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de-DE" sz="3200" dirty="0"/>
              <a:t>Gemeinsame Lösungsansätze für Umweltmaßnahmen in Land- und Forstwirtschaft 	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de-DE" sz="3200" dirty="0"/>
              <a:t>Risikoprävention in Bergbaufolgelandschaften sowie </a:t>
            </a:r>
            <a:r>
              <a:rPr lang="de-DE" sz="3200" dirty="0" err="1"/>
              <a:t>geogenen</a:t>
            </a:r>
            <a:r>
              <a:rPr lang="de-DE" sz="3200" dirty="0"/>
              <a:t> Naturgefahren </a:t>
            </a:r>
            <a:r>
              <a:rPr lang="de-DE" dirty="0"/>
              <a:t>	</a:t>
            </a:r>
          </a:p>
          <a:p>
            <a:r>
              <a:rPr lang="de-DE" sz="3400" b="1" dirty="0"/>
              <a:t>Intensivierung der Zusammenarbeit im Bereich Brandschutz, Rettungswesen und Katastrophenschutz </a:t>
            </a:r>
            <a:r>
              <a:rPr lang="de-DE" dirty="0"/>
              <a:t>	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sz="3200" dirty="0"/>
              <a:t>Auf- und Ausbau eines grenzübergreifenden Ressourcenmanagements 	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sz="3200" dirty="0"/>
              <a:t>(Weiter-)Entwicklung von gemeinsamen Informationssystemen, Alarmierungsplänen und Einsatzdokumenten 	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sz="3200" dirty="0"/>
              <a:t>gemeinsame Ausbildungsmaßnahmen, gemeinsame Übungen und Sprachbildung, Nachwuchsarbeit 	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sz="3200" dirty="0"/>
              <a:t>innovative Modellprojekte und pilothafte Ergänzung von Spezialausrüstungen </a:t>
            </a:r>
            <a:r>
              <a:rPr lang="de-DE" dirty="0"/>
              <a:t>	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F0D09F6A-508A-4DB3-93B9-42E4239AE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3477" y="646875"/>
            <a:ext cx="8700654" cy="504056"/>
          </a:xfrm>
        </p:spPr>
        <p:txBody>
          <a:bodyPr/>
          <a:lstStyle/>
          <a:p>
            <a:r>
              <a:rPr lang="de-DE" sz="2800"/>
              <a:t>Umwelt und Anpassung an den Klimawandel I.</a:t>
            </a:r>
          </a:p>
        </p:txBody>
      </p:sp>
    </p:spTree>
    <p:extLst>
      <p:ext uri="{BB962C8B-B14F-4D97-AF65-F5344CB8AC3E}">
        <p14:creationId xmlns:p14="http://schemas.microsoft.com/office/powerpoint/2010/main" val="3147409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B268F47E-E636-4CA4-91DC-C21D8D3C3E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490" y="1488193"/>
            <a:ext cx="11055019" cy="4392488"/>
          </a:xfrm>
        </p:spPr>
        <p:txBody>
          <a:bodyPr>
            <a:normAutofit/>
          </a:bodyPr>
          <a:lstStyle/>
          <a:p>
            <a:r>
              <a:rPr lang="de-DE" sz="2200" b="1" dirty="0"/>
              <a:t>Erhalt und Wiederherstellung der biologischen Vielfalt, Entwicklung der grünen Infrastruktur sowie Verdrängung invasiver Arten </a:t>
            </a:r>
            <a:r>
              <a:rPr lang="de-DE" dirty="0"/>
              <a:t>	</a:t>
            </a:r>
            <a:endParaRPr lang="cs-CZ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de-DE" sz="2000" dirty="0"/>
              <a:t>Gemeinsame Planung und grenzübergreifendes Management im Bereich Natur- und Umweltschutz, Landschaftspflege, Bodenschutz und Waldschutz 	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de-DE" sz="2000" dirty="0"/>
              <a:t>Grenzübergreifender Schutz gefährdeter Arten (NATURA 2000)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de-DE" sz="2000" dirty="0"/>
              <a:t>Zusammenarbeit bei der Ausweisung von Schutzgebieten 	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de-DE" sz="2000" dirty="0"/>
              <a:t>Maßnahmen zum Erhalt der Artenvielfalt 	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de-DE" sz="2000" dirty="0"/>
              <a:t>Maßnahmen zur Verbesserung des Umweltbewusstseins in der Bevölkerung </a:t>
            </a:r>
            <a:r>
              <a:rPr lang="de-DE" dirty="0"/>
              <a:t>	</a:t>
            </a:r>
          </a:p>
          <a:p>
            <a:endParaRPr lang="de-DE" dirty="0"/>
          </a:p>
        </p:txBody>
      </p:sp>
      <p:sp>
        <p:nvSpPr>
          <p:cNvPr id="4" name="Nadpis 2">
            <a:extLst>
              <a:ext uri="{FF2B5EF4-FFF2-40B4-BE49-F238E27FC236}">
                <a16:creationId xmlns:a16="http://schemas.microsoft.com/office/drawing/2014/main" id="{D0ED42E7-45CB-4D00-BA59-DA516DD16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8228" y="647346"/>
            <a:ext cx="8746835" cy="504825"/>
          </a:xfrm>
        </p:spPr>
        <p:txBody>
          <a:bodyPr/>
          <a:lstStyle/>
          <a:p>
            <a:r>
              <a:rPr lang="de-DE" sz="2800"/>
              <a:t>Umwelt und Anpassung an den Klimawandel II.</a:t>
            </a:r>
          </a:p>
        </p:txBody>
      </p:sp>
    </p:spTree>
    <p:extLst>
      <p:ext uri="{BB962C8B-B14F-4D97-AF65-F5344CB8AC3E}">
        <p14:creationId xmlns:p14="http://schemas.microsoft.com/office/powerpoint/2010/main" val="1894143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527381" y="1180727"/>
            <a:ext cx="11322497" cy="5655074"/>
          </a:xfrm>
        </p:spPr>
        <p:txBody>
          <a:bodyPr>
            <a:no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de-DE" sz="2000" dirty="0"/>
              <a:t>Entwicklung von gemeinsamen Lehr- und Lernmaterialien, Verwendung von digitalen Lehrplattformen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de-DE" sz="2000" dirty="0"/>
              <a:t>Unterstützung der dualen Fachbildung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2000" dirty="0"/>
              <a:t> Sprach- und Umweltbildung, Gesundheitserziehung, digitale Kompetenzen, technische Bildung	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2000" dirty="0"/>
              <a:t> Schüleraustausche und Erfahrungsaustausche und Praktika für pädagogische Fachkräfte 	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2000" dirty="0"/>
              <a:t> Entwicklung gemeinsamer akademischer Angebote und gemeinsamer Studiengänge 	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2000" dirty="0"/>
              <a:t> Auf- und Ausbau von akademischen Kooperationsnetzwerken 	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2000" dirty="0"/>
              <a:t> Außerschulische Aktivitäten und Freizeitangebote für Kinder und Jugendliche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2000" dirty="0"/>
              <a:t> Unterstützung der bestimmten Bildungsbereich (z. B. Zusammenarbeit zwischen Sportvereinen, Jugendverbänden, Arbeitsgemeinschaften und kulturellen Gruppen,...)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2000" dirty="0"/>
              <a:t> Verbesserung der interkulturellen und sprachlichen Kompetenzen 	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2000" dirty="0"/>
              <a:t> Bildung und Festigung von Vor- und Schulpartnerschaften 	</a:t>
            </a:r>
          </a:p>
          <a:p>
            <a:pPr>
              <a:buFont typeface="Wingdings" panose="05000000000000000000" pitchFamily="2" charset="2"/>
              <a:buChar char="Ø"/>
            </a:pPr>
            <a:endParaRPr lang="de-DE" sz="2000" dirty="0"/>
          </a:p>
          <a:p>
            <a:pPr>
              <a:buFont typeface="Wingdings" panose="05000000000000000000" pitchFamily="2" charset="2"/>
              <a:buChar char="Ø"/>
            </a:pPr>
            <a:endParaRPr lang="de-DE" sz="2000" dirty="0"/>
          </a:p>
        </p:txBody>
      </p:sp>
      <p:sp>
        <p:nvSpPr>
          <p:cNvPr id="4" name="Nadpis 2"/>
          <p:cNvSpPr>
            <a:spLocks noGrp="1"/>
          </p:cNvSpPr>
          <p:nvPr>
            <p:ph type="title"/>
          </p:nvPr>
        </p:nvSpPr>
        <p:spPr>
          <a:xfrm>
            <a:off x="5460116" y="603679"/>
            <a:ext cx="2494276" cy="504056"/>
          </a:xfrm>
        </p:spPr>
        <p:txBody>
          <a:bodyPr/>
          <a:lstStyle/>
          <a:p>
            <a:r>
              <a:rPr lang="de-DE">
                <a:solidFill>
                  <a:schemeClr val="tx2"/>
                </a:solidFill>
              </a:rPr>
              <a:t>Bildung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22014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C200B7E9-AE73-49FF-A962-429E38D429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381" y="1420427"/>
            <a:ext cx="11055019" cy="5032909"/>
          </a:xfrm>
        </p:spPr>
        <p:txBody>
          <a:bodyPr>
            <a:no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de-DE" sz="2000" dirty="0"/>
              <a:t>Unterstützung von touristischer Infrastruktur (einschl. </a:t>
            </a:r>
            <a:r>
              <a:rPr lang="de-DE" sz="2000" dirty="0" err="1"/>
              <a:t>barrierenfreieren</a:t>
            </a:r>
            <a:r>
              <a:rPr lang="de-DE" sz="2000" dirty="0"/>
              <a:t> Zugangs)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de-DE" sz="2000" dirty="0"/>
              <a:t>Gemeinsame Entwicklung innovativer Mobilitätsangebote 	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de-DE" sz="2000" dirty="0"/>
              <a:t>Entwicklung von gemeinsamen Strategien, Strukturen und Kommunikationsplattformen für Erfahrungsaustausch und </a:t>
            </a:r>
            <a:r>
              <a:rPr lang="de-DE" sz="2000" dirty="0" err="1"/>
              <a:t>know-how</a:t>
            </a:r>
            <a:r>
              <a:rPr lang="de-DE" sz="2000" dirty="0"/>
              <a:t>-Transfer im Tourismus 	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de-DE" sz="2000" dirty="0"/>
              <a:t>Gemeinsame Produktentwicklung und gemeinsame Marketingmaßnahmen 	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de-DE" sz="2000" dirty="0"/>
              <a:t>Erhalt und Revitalisierung des gemeinsamen Kulturerbes 	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de-DE" sz="2000" dirty="0"/>
              <a:t>Publizität des industriekulturellen Erbes (Montankultur, Glas-, Textilindustrie, usw.)	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de-DE" sz="2000" dirty="0"/>
              <a:t>Tagungen, Veranstaltungen und Pilotprojekte, welche die kulturelle Bildung unterstützen 	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A5E0C817-A393-4DC3-8047-134912684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4173" y="640418"/>
            <a:ext cx="4905753" cy="504056"/>
          </a:xfrm>
        </p:spPr>
        <p:txBody>
          <a:bodyPr/>
          <a:lstStyle/>
          <a:p>
            <a:r>
              <a:rPr lang="de-DE"/>
              <a:t>Kultur und Tourismus</a:t>
            </a:r>
          </a:p>
        </p:txBody>
      </p:sp>
    </p:spTree>
    <p:extLst>
      <p:ext uri="{BB962C8B-B14F-4D97-AF65-F5344CB8AC3E}">
        <p14:creationId xmlns:p14="http://schemas.microsoft.com/office/powerpoint/2010/main" val="230464907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Vnitřní list s nadpisem 2">
    <a:dk1>
      <a:srgbClr val="000000"/>
    </a:dk1>
    <a:lt1>
      <a:srgbClr val="FFFFFF"/>
    </a:lt1>
    <a:dk2>
      <a:srgbClr val="000099"/>
    </a:dk2>
    <a:lt2>
      <a:srgbClr val="EEECE1"/>
    </a:lt2>
    <a:accent1>
      <a:srgbClr val="000099"/>
    </a:accent1>
    <a:accent2>
      <a:srgbClr val="00AF3F"/>
    </a:accent2>
    <a:accent3>
      <a:srgbClr val="FFFFFF"/>
    </a:accent3>
    <a:accent4>
      <a:srgbClr val="000000"/>
    </a:accent4>
    <a:accent5>
      <a:srgbClr val="AAAACA"/>
    </a:accent5>
    <a:accent6>
      <a:srgbClr val="009E38"/>
    </a:accent6>
    <a:hlink>
      <a:srgbClr val="00AF3F"/>
    </a:hlink>
    <a:folHlink>
      <a:srgbClr val="86868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1721</TotalTime>
  <Words>409</Words>
  <Application>Microsoft Office PowerPoint</Application>
  <PresentationFormat>Širokoúhlá obrazovka</PresentationFormat>
  <Paragraphs>114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Motiv Office</vt:lpstr>
      <vt:lpstr> Kooperationsprogramm Sachsen – Tschechien 2014–2020,  neue Förderperiode 2021–2027 </vt:lpstr>
      <vt:lpstr>Grundinformationen über das Programm </vt:lpstr>
      <vt:lpstr>Prezentace aplikace PowerPoint</vt:lpstr>
      <vt:lpstr>Themenbereiche </vt:lpstr>
      <vt:lpstr>Innovation und Wettbewerbsfähigkeit</vt:lpstr>
      <vt:lpstr>Umwelt und Anpassung an den Klimawandel I.</vt:lpstr>
      <vt:lpstr>Umwelt und Anpassung an den Klimawandel II.</vt:lpstr>
      <vt:lpstr>Bildung</vt:lpstr>
      <vt:lpstr>Kultur und Tourismus</vt:lpstr>
      <vt:lpstr>Prezentace aplikace PowerPoint</vt:lpstr>
      <vt:lpstr>Prezentace aplikace PowerPoint</vt:lpstr>
      <vt:lpstr>Zeitplan der Festsetzung des Programms </vt:lpstr>
      <vt:lpstr>Kontakt</vt:lpstr>
    </vt:vector>
  </TitlesOfParts>
  <Company>MMR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spolupráce Sasko-Česko  2021–2027</dc:title>
  <dc:creator>Rataj Stanislav</dc:creator>
  <cp:lastModifiedBy>Rataj Stanislav</cp:lastModifiedBy>
  <cp:revision>105</cp:revision>
  <dcterms:created xsi:type="dcterms:W3CDTF">2021-05-23T15:07:02Z</dcterms:created>
  <dcterms:modified xsi:type="dcterms:W3CDTF">2022-05-23T16:40:32Z</dcterms:modified>
</cp:coreProperties>
</file>