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5" r:id="rId5"/>
    <p:sldId id="277" r:id="rId6"/>
    <p:sldId id="278" r:id="rId7"/>
    <p:sldId id="306" r:id="rId8"/>
    <p:sldId id="307" r:id="rId9"/>
    <p:sldId id="308" r:id="rId10"/>
    <p:sldId id="309" r:id="rId11"/>
    <p:sldId id="310" r:id="rId12"/>
    <p:sldId id="311" r:id="rId13"/>
    <p:sldId id="312" r:id="rId14"/>
  </p:sldIdLst>
  <p:sldSz cx="12192000" cy="6858000"/>
  <p:notesSz cx="9144000" cy="6858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E430DFBA-8F0D-4A5D-9367-D0E8AE4187F1}">
          <p14:sldIdLst>
            <p14:sldId id="275"/>
            <p14:sldId id="277"/>
            <p14:sldId id="278"/>
            <p14:sldId id="306"/>
            <p14:sldId id="307"/>
            <p14:sldId id="308"/>
            <p14:sldId id="309"/>
            <p14:sldId id="310"/>
            <p14:sldId id="311"/>
            <p14:sldId id="31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CC00"/>
    <a:srgbClr val="FF9900"/>
    <a:srgbClr val="CC0000"/>
    <a:srgbClr val="385723"/>
    <a:srgbClr val="2E75B6"/>
    <a:srgbClr val="20386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Světlý sty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7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A536C4-D033-04F2-76A0-CC640298B3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019465C-CEA0-5A37-8283-CBA80D51D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CF13C0A-E5FF-DC96-FC7A-6D17FFE77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B6808-3D3B-46F3-86AF-16C974A95311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73BF4FF-7430-6EA0-FB64-7927BE8C9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D3A5E3E-6810-0516-FFBB-E78727A10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E42-315B-47FF-9B64-078DB493A6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9917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933271-0F1A-15B6-82D8-360830427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37B2D37-5B4A-A2E8-80E0-CE195300BC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32F587B-FDF8-DA06-98DF-DEAB4FCBA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B6808-3D3B-46F3-86AF-16C974A95311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47DDA12-6D48-58AC-34E0-F7017DE9A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298B929-A841-3406-CF4E-F4694EBD1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E42-315B-47FF-9B64-078DB493A6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3589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5EB61574-D8F0-1A74-B056-BEE4E4CCDF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D8A6F84-6665-5C8D-89C2-CB08E09DF5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B134F4D-53E0-92EE-FD4B-F08911BC7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B6808-3D3B-46F3-86AF-16C974A95311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5234DD4-CB6A-DD2A-62CA-58D0BAC3E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29EB01-6A4A-5E53-5BD7-097921CE5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E42-315B-47FF-9B64-078DB493A6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1242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podtisk_modry.em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07" b="8623"/>
          <a:stretch>
            <a:fillRect/>
          </a:stretch>
        </p:blipFill>
        <p:spPr bwMode="auto">
          <a:xfrm>
            <a:off x="1" y="1989138"/>
            <a:ext cx="10545233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bdélník 6"/>
          <p:cNvSpPr>
            <a:spLocks noChangeAspect="1"/>
          </p:cNvSpPr>
          <p:nvPr/>
        </p:nvSpPr>
        <p:spPr>
          <a:xfrm>
            <a:off x="0" y="0"/>
            <a:ext cx="12192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800">
              <a:noFill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0" y="260649"/>
            <a:ext cx="12192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800">
              <a:noFill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1871133" y="3789363"/>
            <a:ext cx="9611784" cy="5762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600"/>
              <a:t>MINISTERSTVO PRO MÍSTNÍ ROZVOJ ČR</a:t>
            </a:r>
          </a:p>
        </p:txBody>
      </p:sp>
      <p:pic>
        <p:nvPicPr>
          <p:cNvPr id="10" name="Obrázek 7" descr="mmr_cr_rgb.em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692150"/>
            <a:ext cx="3420533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odnadpis 2"/>
          <p:cNvSpPr>
            <a:spLocks noGrp="1"/>
          </p:cNvSpPr>
          <p:nvPr>
            <p:ph type="subTitle" idx="1"/>
          </p:nvPr>
        </p:nvSpPr>
        <p:spPr>
          <a:xfrm>
            <a:off x="1871531" y="4581128"/>
            <a:ext cx="9409045" cy="18002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6" name="Nadpis 13"/>
          <p:cNvSpPr>
            <a:spLocks noGrp="1" noChangeAspect="1"/>
          </p:cNvSpPr>
          <p:nvPr>
            <p:ph type="title"/>
          </p:nvPr>
        </p:nvSpPr>
        <p:spPr>
          <a:xfrm>
            <a:off x="1871531" y="1988840"/>
            <a:ext cx="9710869" cy="1872208"/>
          </a:xfrm>
          <a:prstGeom prst="rect">
            <a:avLst/>
          </a:prstGeom>
        </p:spPr>
        <p:txBody>
          <a:bodyPr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090210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109B65-B673-70AB-AC47-DDC135ECB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359EE41-5E2D-8A75-1373-33603EF68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23D48BE-047E-C85E-B932-0C89F17E4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B6808-3D3B-46F3-86AF-16C974A95311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1DA1933-0213-D0F8-64A4-35656B333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D3A730D-DA75-4AF8-C826-7FAC8F83E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E42-315B-47FF-9B64-078DB493A6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3823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D40B6E-18C8-2C31-71F3-9159516D1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2D880CE-9FC8-696E-866B-F2F540B56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2E37F1A-FA9B-B102-CCCD-9B34D60D0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B6808-3D3B-46F3-86AF-16C974A95311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5218620-C0C6-9BB8-B0B2-B0D7C9E0F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F2FBC6-A040-8BD0-9682-3A65F55C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E42-315B-47FF-9B64-078DB493A6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6218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C886B2-6785-BF30-C3BB-122399ADE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99BF25F-CF45-A060-EBDF-AA022068F3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2BE26CA-F526-441E-D8AD-1BB73C6373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3DE0C47-3AC8-5963-C658-257C914A9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B6808-3D3B-46F3-86AF-16C974A95311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276B970-726E-91E6-B1B8-FCF9823A2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42B357D-71AB-0251-C3C3-25FE859F6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E42-315B-47FF-9B64-078DB493A6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320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AADF20-4E3F-27B8-DF89-BFA2258DA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0CE5078-D1B3-A965-B5D0-1CB906B83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2819813-1283-D522-919C-12C0596BE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CD0F8DB-C50A-2D02-45F5-D85A5880E4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DB7286B-D002-941E-D2C6-942F08B38C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845A1B4-1C1C-568E-0C40-23A9A967C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B6808-3D3B-46F3-86AF-16C974A95311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5A5D319-A83B-EAF1-29E4-D0946D551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D878661-B193-4236-47C3-79C67366A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E42-315B-47FF-9B64-078DB493A6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1357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74123B-67C8-2973-331A-BECADB9D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7130B08-1B0B-DB12-6243-AA383A371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B6808-3D3B-46F3-86AF-16C974A95311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8307C2B-2A11-26C5-4C5C-9ABF027C9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DF584AA-DA86-8426-EABC-A8B17EEE5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E42-315B-47FF-9B64-078DB493A6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1089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13E24DC-30C2-F9C9-A09D-3E96B0654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B6808-3D3B-46F3-86AF-16C974A95311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F6B845A-E0CE-E59E-6A90-98C878E1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2DF0CFF-5190-4324-A6F3-87ECA5218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E42-315B-47FF-9B64-078DB493A6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997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7F93C4-9427-C6FA-65F4-367C4CB3F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86C6FA-6115-2013-468E-80BBDC821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D95C9D3-0193-E773-6E1B-E213D540E6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B412AEF-00F1-CDB3-B88B-B9293AA46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B6808-3D3B-46F3-86AF-16C974A95311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FBCCAD0-B4AE-CB25-95C7-80BE9B131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D06E95E-460A-0D1D-2389-57C52DC86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E42-315B-47FF-9B64-078DB493A6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3527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E7AADD-2B70-E202-29BC-85D16BC1C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940DC71-03E9-AA7E-BE8B-AE9B41FD8E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F661FE4-59B9-0568-5B07-71FC5C768C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3C62623-4400-B531-D986-5151F627B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B6808-3D3B-46F3-86AF-16C974A95311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B720B2E-9801-5A23-1C1E-3E784592A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07A3B50-848A-4B6F-48BE-1939C6967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FE42-315B-47FF-9B64-078DB493A6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084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7179A62-AE36-EB32-82CC-2EC75EE5F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8A0C4AB-C00E-DCEA-087A-31C143E86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8F8B79A-634F-8D7E-DBB7-053B80D3E7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B6808-3D3B-46F3-86AF-16C974A95311}" type="datetimeFigureOut">
              <a:rPr lang="cs-CZ" smtClean="0"/>
              <a:t>26.02.2025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1587897-1A2D-DC32-1685-8051BAB884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DA6255E-29F5-B8FD-3E06-00AD86DBF2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4FE42-315B-47FF-9B64-078DB493A6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0004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>
            <a:extLst>
              <a:ext uri="{FF2B5EF4-FFF2-40B4-BE49-F238E27FC236}">
                <a16:creationId xmlns:a16="http://schemas.microsoft.com/office/drawing/2014/main" id="{705CC813-C56B-4E72-AB13-7969DFD8F83A}"/>
              </a:ext>
            </a:extLst>
          </p:cNvPr>
          <p:cNvSpPr/>
          <p:nvPr/>
        </p:nvSpPr>
        <p:spPr>
          <a:xfrm>
            <a:off x="1847528" y="548681"/>
            <a:ext cx="2592288" cy="8235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cs-CZ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94" name="Nadpis 2"/>
          <p:cNvSpPr>
            <a:spLocks noGrp="1"/>
          </p:cNvSpPr>
          <p:nvPr>
            <p:ph type="title"/>
          </p:nvPr>
        </p:nvSpPr>
        <p:spPr>
          <a:xfrm>
            <a:off x="1703512" y="1407749"/>
            <a:ext cx="8424937" cy="1845214"/>
          </a:xfrm>
          <a:noFill/>
        </p:spPr>
        <p:txBody>
          <a:bodyPr>
            <a:normAutofit/>
          </a:bodyPr>
          <a:lstStyle/>
          <a:p>
            <a:pPr algn="ctr"/>
            <a:r>
              <a:rPr lang="cs-CZ" altLang="cs-CZ" sz="3600" dirty="0"/>
              <a:t>Setkání k výzvě č. </a:t>
            </a:r>
            <a:r>
              <a:rPr lang="cs-CZ" altLang="cs-CZ" sz="3600" dirty="0" err="1"/>
              <a:t>OPST</a:t>
            </a:r>
            <a:r>
              <a:rPr lang="cs-CZ" altLang="cs-CZ" sz="3600" dirty="0"/>
              <a:t> 58 </a:t>
            </a:r>
            <a:br>
              <a:rPr lang="cs-CZ" altLang="cs-CZ" sz="3600" dirty="0"/>
            </a:br>
            <a:r>
              <a:rPr lang="cs-CZ" altLang="cs-CZ" sz="3600" dirty="0"/>
              <a:t>Posílení sociální stability </a:t>
            </a:r>
            <a:br>
              <a:rPr lang="cs-CZ" altLang="cs-CZ" sz="3600" dirty="0"/>
            </a:br>
            <a:r>
              <a:rPr lang="cs-CZ" altLang="cs-CZ" sz="3600" dirty="0"/>
              <a:t>v Ústeckém kraji </a:t>
            </a:r>
            <a:endParaRPr lang="en-US" altLang="cs-CZ" sz="36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135561" y="6237313"/>
            <a:ext cx="799288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cs-CZ" sz="1050" dirty="0">
                <a:solidFill>
                  <a:srgbClr val="000000"/>
                </a:solidFill>
                <a:latin typeface="Arial" panose="020B0604020202020204" pitchFamily="34" charset="0"/>
              </a:rPr>
              <a:t>Tento materiál vznikl za finanční podpory Evropského sociálního fondu prostřednictvím Operačního programu Zaměstnanost </a:t>
            </a:r>
            <a:br>
              <a:rPr lang="cs-CZ" sz="105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cs-CZ" sz="1050" dirty="0">
                <a:solidFill>
                  <a:srgbClr val="000000"/>
                </a:solidFill>
                <a:latin typeface="Arial" panose="020B0604020202020204" pitchFamily="34" charset="0"/>
              </a:rPr>
              <a:t>v rámci projektu „Rozvoj systémů pro sociální </a:t>
            </a:r>
            <a:r>
              <a:rPr lang="cs-CZ" sz="1050" dirty="0" err="1">
                <a:solidFill>
                  <a:srgbClr val="000000"/>
                </a:solidFill>
                <a:latin typeface="Arial" panose="020B0604020202020204" pitchFamily="34" charset="0"/>
              </a:rPr>
              <a:t>začleňování_RSSZ</a:t>
            </a:r>
            <a:r>
              <a:rPr lang="cs-CZ" sz="1050" dirty="0">
                <a:solidFill>
                  <a:srgbClr val="000000"/>
                </a:solidFill>
                <a:latin typeface="Arial" panose="020B0604020202020204" pitchFamily="34" charset="0"/>
              </a:rPr>
              <a:t>“,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cs-CZ" sz="1050" dirty="0">
                <a:solidFill>
                  <a:srgbClr val="000000"/>
                </a:solidFill>
                <a:latin typeface="Arial" panose="020B0604020202020204" pitchFamily="34" charset="0"/>
              </a:rPr>
              <a:t>registrační číslo projektu: CZ.03.02.02/00/22_004/0000366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2943647" y="3341493"/>
            <a:ext cx="5111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000000"/>
                </a:solidFill>
                <a:latin typeface="Arial" panose="020B0604020202020204" pitchFamily="34" charset="0"/>
              </a:rPr>
              <a:t>Odbor pro sociální začleňování (Agentura)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512" y="513142"/>
            <a:ext cx="3941148" cy="1111185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583" y="5196008"/>
            <a:ext cx="5454650" cy="844550"/>
          </a:xfrm>
          <a:prstGeom prst="rect">
            <a:avLst/>
          </a:prstGeom>
        </p:spPr>
      </p:pic>
      <p:sp>
        <p:nvSpPr>
          <p:cNvPr id="10" name="TextovéPole 9"/>
          <p:cNvSpPr txBox="1"/>
          <p:nvPr/>
        </p:nvSpPr>
        <p:spPr>
          <a:xfrm>
            <a:off x="3413256" y="4414980"/>
            <a:ext cx="5111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Autor: 	Mgr. Martina Palečková Tauberová</a:t>
            </a:r>
            <a:endParaRPr lang="cs-CZ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413256" y="4738146"/>
            <a:ext cx="5111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Datum:	</a:t>
            </a:r>
            <a:r>
              <a:rPr lang="cs-CZ" b="1" dirty="0">
                <a:solidFill>
                  <a:srgbClr val="000000"/>
                </a:solidFill>
                <a:latin typeface="Arial" panose="020B0604020202020204" pitchFamily="34" charset="0"/>
              </a:rPr>
              <a:t>26. února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10A4F-F98A-31DF-B323-F8CC1B91C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2114EA-7AE9-8B2C-EAE4-B24E4327E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5778" y="365125"/>
            <a:ext cx="8168021" cy="1325563"/>
          </a:xfrm>
        </p:spPr>
        <p:txBody>
          <a:bodyPr/>
          <a:lstStyle/>
          <a:p>
            <a:pPr algn="ctr"/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955852-45BB-599B-AE8E-6E7096345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1124"/>
            <a:ext cx="10515600" cy="4951751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cs-CZ" sz="24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cs-CZ" sz="23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ctr">
              <a:buNone/>
            </a:pPr>
            <a:endParaRPr lang="cs-CZ" sz="23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4000" b="1" dirty="0">
                <a:solidFill>
                  <a:srgbClr val="000000"/>
                </a:solidFill>
                <a:latin typeface="Arial" panose="020B0604020202020204" pitchFamily="34" charset="0"/>
              </a:rPr>
              <a:t>Děkuji za pozornost</a:t>
            </a:r>
            <a:endParaRPr lang="cs-CZ" sz="4000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770E4F8-A52A-4857-57DC-8B8763F815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33" y="171560"/>
            <a:ext cx="3000846" cy="84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404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0CB85C-1417-0647-DE48-2AB968F32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5778" y="274490"/>
            <a:ext cx="8559907" cy="1004888"/>
          </a:xfrm>
        </p:spPr>
        <p:txBody>
          <a:bodyPr>
            <a:normAutofit/>
          </a:bodyPr>
          <a:lstStyle/>
          <a:p>
            <a:pPr algn="ctr"/>
            <a:r>
              <a:rPr lang="cs-CZ" b="1" dirty="0" err="1"/>
              <a:t>APK</a:t>
            </a:r>
            <a:r>
              <a:rPr lang="cs-CZ" b="1" dirty="0"/>
              <a:t> a Terénní preventista/</a:t>
            </a:r>
            <a:r>
              <a:rPr lang="cs-CZ" b="1" dirty="0" err="1"/>
              <a:t>ka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7DDF4B-2EEF-A9AA-D266-886CDDC88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1124"/>
            <a:ext cx="10515600" cy="472904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300" b="1" dirty="0"/>
              <a:t>Terénní preventista/</a:t>
            </a:r>
            <a:r>
              <a:rPr lang="cs-CZ" sz="2300" b="1" dirty="0" err="1"/>
              <a:t>ka</a:t>
            </a:r>
            <a:r>
              <a:rPr lang="cs-CZ" sz="2300" b="1" dirty="0"/>
              <a:t> a asistenti/</a:t>
            </a:r>
            <a:r>
              <a:rPr lang="cs-CZ" sz="2300" b="1" dirty="0" err="1"/>
              <a:t>ky</a:t>
            </a:r>
            <a:r>
              <a:rPr lang="cs-CZ" sz="2300" b="1" dirty="0"/>
              <a:t> terénních preventistů/</a:t>
            </a:r>
            <a:r>
              <a:rPr lang="cs-CZ" sz="2300" b="1" dirty="0" err="1"/>
              <a:t>ek</a:t>
            </a:r>
            <a:r>
              <a:rPr lang="cs-CZ" sz="2300" b="1" dirty="0"/>
              <a:t> </a:t>
            </a:r>
            <a:r>
              <a:rPr lang="cs-CZ" sz="2300" dirty="0"/>
              <a:t>– pilíř 2: Personální kapacita (podporovaná aktivita Výzvy č. </a:t>
            </a:r>
            <a:r>
              <a:rPr lang="cs-CZ" sz="2300" dirty="0" err="1"/>
              <a:t>OPST</a:t>
            </a:r>
            <a:r>
              <a:rPr lang="cs-CZ" sz="2300" dirty="0"/>
              <a:t> 58/2024 – Podpora na posílení sociální stability v Ústeckém kraji)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300" b="1" dirty="0" err="1"/>
              <a:t>APK</a:t>
            </a:r>
            <a:r>
              <a:rPr lang="cs-CZ" sz="2300" b="1" dirty="0"/>
              <a:t> (Metodika MV ČR)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3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Obec si může klást otázky: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 se stane s preventivní složkou obce, jestli bude zrušena podpora pozic </a:t>
            </a:r>
            <a:r>
              <a:rPr lang="cs-CZ" sz="18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APK</a:t>
            </a:r>
            <a:r>
              <a:rPr lang="cs-CZ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Jaké má obec další možnosti pro zachování nerepresivní, preventivní a proaktivní činnosti v </a:t>
            </a:r>
            <a:r>
              <a:rPr lang="cs-CZ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obci?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Jaké mohou </a:t>
            </a:r>
            <a:r>
              <a:rPr lang="cs-CZ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mít osoby vykonávající </a:t>
            </a:r>
            <a:r>
              <a:rPr lang="cs-CZ" sz="18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APK</a:t>
            </a:r>
            <a:r>
              <a:rPr lang="cs-CZ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následně uplatnění?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Čím lze tuto složku v obcích nahradit/doplnit?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cs-CZ" sz="2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2E87145-9B4B-4406-4C22-F4C0DA1B8A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33" y="171560"/>
            <a:ext cx="3000846" cy="84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673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0CB85C-1417-0647-DE48-2AB968F32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5778" y="365125"/>
            <a:ext cx="8168021" cy="1325563"/>
          </a:xfrm>
        </p:spPr>
        <p:txBody>
          <a:bodyPr/>
          <a:lstStyle/>
          <a:p>
            <a:pPr algn="ctr"/>
            <a:r>
              <a:rPr lang="cs-CZ" b="1" dirty="0"/>
              <a:t>Asistenti/</a:t>
            </a:r>
            <a:r>
              <a:rPr lang="cs-CZ" b="1" dirty="0" err="1"/>
              <a:t>ky</a:t>
            </a:r>
            <a:r>
              <a:rPr lang="cs-CZ" b="1" dirty="0"/>
              <a:t> prevence kriminality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7DDF4B-2EEF-A9AA-D266-886CDDC88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1124"/>
            <a:ext cx="10515600" cy="4635839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Činnosti </a:t>
            </a:r>
            <a:r>
              <a:rPr lang="cs-CZ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APK</a:t>
            </a:r>
            <a:r>
              <a:rPr lang="cs-CZ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dle Metodiky MV ČR:</a:t>
            </a:r>
            <a:endParaRPr lang="cs-CZ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Prevence přestupků: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Primární zaměření na odhalování a prevenci přestupků a drobné trestné činnosti.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Dohled nad bezpečností: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Pravidelné patrole a monitoring veřejného pořádku ve spolupráci s Městskou policií.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občanského soužití: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Preventivní aktivity podporující klidné soužití obyvatel.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Řešení sousedských sporů: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Intervence při drobných konfliktech mezi sousedy.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Informování občanů: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Upozorňování na dodržování zákonů, vyhlášek a obecních nařízení; poskytování základních informací o poradenských institucích pro osoby se sníženou pracovní a sociální kompetencí.</a:t>
            </a:r>
          </a:p>
          <a:p>
            <a:pPr marL="0" indent="0">
              <a:buNone/>
            </a:pPr>
            <a:endParaRPr lang="cs-CZ" sz="23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2E87145-9B4B-4406-4C22-F4C0DA1B8A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33" y="171560"/>
            <a:ext cx="3000846" cy="84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676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7AF7E-B9BE-20DE-DC60-546290D7D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3E41D7-DC2F-F28B-C9EE-D0A6DDB79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5778" y="365125"/>
            <a:ext cx="8168021" cy="1325563"/>
          </a:xfrm>
        </p:spPr>
        <p:txBody>
          <a:bodyPr/>
          <a:lstStyle/>
          <a:p>
            <a:pPr algn="ctr"/>
            <a:r>
              <a:rPr lang="cs-CZ" b="1" dirty="0"/>
              <a:t>Asistenti/</a:t>
            </a:r>
            <a:r>
              <a:rPr lang="cs-CZ" b="1" dirty="0" err="1"/>
              <a:t>ky</a:t>
            </a:r>
            <a:r>
              <a:rPr lang="cs-CZ" b="1" dirty="0"/>
              <a:t> prevence kriminality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0F20BBA-540B-F7A4-2CF1-6F59831CA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1124"/>
            <a:ext cx="10515600" cy="4635839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Činnosti </a:t>
            </a:r>
            <a:r>
              <a:rPr lang="cs-CZ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APK</a:t>
            </a:r>
            <a:r>
              <a:rPr lang="cs-CZ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dle Metodiky MV ČR:</a:t>
            </a:r>
            <a:endParaRPr lang="cs-CZ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Komunikace s osobami pod vlivem látek: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Přímá komunikace a podpora osob ovlivněných návykovými látkami.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Kooperace s institucemi: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Uplatňování principů součinnosti s orgány obce, Městskou policií, </a:t>
            </a:r>
            <a:r>
              <a:rPr lang="cs-CZ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IZS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NNO a občany.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Poskytování první pomoci: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Základy první pomoci a rychlé přivolání odborné pomoci.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Práce s dětmi a mladistvými: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Intervence proti negativním jevům (záškoláctví, kouření, konzumace alkoholu či drog) a výchovné aktivity v rámci volnočasových programů.</a:t>
            </a:r>
          </a:p>
          <a:p>
            <a:pPr marL="0" indent="0">
              <a:buNone/>
            </a:pPr>
            <a:endParaRPr lang="cs-CZ" sz="23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82AF0D2D-0E6A-F7FD-E6EA-8BB3628E3F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33" y="171560"/>
            <a:ext cx="3000846" cy="84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737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6836D-713B-6318-3193-546456B34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07C0A6-17EE-CFAB-8E0B-C1B780CE0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5778" y="365125"/>
            <a:ext cx="8168021" cy="1325563"/>
          </a:xfrm>
        </p:spPr>
        <p:txBody>
          <a:bodyPr/>
          <a:lstStyle/>
          <a:p>
            <a:pPr algn="ctr"/>
            <a:r>
              <a:rPr lang="cs-CZ" b="1" dirty="0"/>
              <a:t>Asistenti/</a:t>
            </a:r>
            <a:r>
              <a:rPr lang="cs-CZ" b="1" dirty="0" err="1"/>
              <a:t>ky</a:t>
            </a:r>
            <a:r>
              <a:rPr lang="cs-CZ" b="1" dirty="0"/>
              <a:t> prevence kriminality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FFF150-966D-49AE-7F40-DE184A68D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1124"/>
            <a:ext cx="10515600" cy="4635839"/>
          </a:xfrm>
        </p:spPr>
        <p:txBody>
          <a:bodyPr>
            <a:noAutofit/>
          </a:bodyPr>
          <a:lstStyle/>
          <a:p>
            <a:pPr marL="0" lvl="0" indent="0">
              <a:lnSpc>
                <a:spcPct val="115000"/>
              </a:lnSpc>
              <a:buNone/>
            </a:pPr>
            <a:endParaRPr lang="cs-CZ" sz="24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cs-CZ" sz="24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Zaměření a působnost:</a:t>
            </a:r>
          </a:p>
          <a:p>
            <a:pPr>
              <a:lnSpc>
                <a:spcPct val="115000"/>
              </a:lnSpc>
            </a:pP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primárně na bezpečnost a prevenci kriminality, celých obcích/zejména v </a:t>
            </a:r>
            <a:r>
              <a:rPr lang="cs-CZ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SVL</a:t>
            </a: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v přímé součinnosti s policejními složkami</a:t>
            </a:r>
          </a:p>
          <a:p>
            <a:pPr>
              <a:lnSpc>
                <a:spcPct val="115000"/>
              </a:lnSpc>
            </a:pP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zaměstnanec samosprávy – zařazený u obecní/městské policie – mentor z řad MP </a:t>
            </a:r>
          </a:p>
          <a:p>
            <a:pPr marL="0" indent="0">
              <a:buNone/>
            </a:pPr>
            <a:endParaRPr lang="cs-CZ" sz="23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E97A624-D382-051F-51B5-4DBA043510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33" y="171560"/>
            <a:ext cx="3000846" cy="84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928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E06B1-3981-F0F7-BDDA-55FFEDD5C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EEDB9E-4596-3805-8BCE-C1A5A8353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5778" y="365125"/>
            <a:ext cx="8168021" cy="1325563"/>
          </a:xfrm>
        </p:spPr>
        <p:txBody>
          <a:bodyPr/>
          <a:lstStyle/>
          <a:p>
            <a:pPr algn="ctr"/>
            <a:r>
              <a:rPr lang="cs-CZ" b="1" dirty="0"/>
              <a:t>Terénní preventista/</a:t>
            </a:r>
            <a:r>
              <a:rPr lang="cs-CZ" b="1" dirty="0" err="1"/>
              <a:t>ka</a:t>
            </a:r>
            <a:r>
              <a:rPr lang="cs-CZ" b="1" dirty="0"/>
              <a:t>, asistent/</a:t>
            </a:r>
            <a:r>
              <a:rPr lang="cs-CZ" b="1" dirty="0" err="1"/>
              <a:t>ka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8409EA-E50F-A5DA-EA10-316F452DF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8534"/>
            <a:ext cx="10515600" cy="51043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dirty="0"/>
              <a:t>Činnosti terénního preventisty/</a:t>
            </a:r>
            <a:r>
              <a:rPr lang="cs-CZ" sz="2400" b="1" dirty="0" err="1"/>
              <a:t>ky</a:t>
            </a:r>
            <a:r>
              <a:rPr lang="cs-CZ" sz="2400" b="1" dirty="0"/>
              <a:t> a jejich asistentů – Pilíř 2 (Personální kapacita):</a:t>
            </a:r>
          </a:p>
          <a:p>
            <a:r>
              <a:rPr lang="cs-CZ" sz="2400" dirty="0"/>
              <a:t>navázáni na činnost sociálních pracovníků (pod metodickým vedením terénních služeb obcí a ve spolupráci s NNO)</a:t>
            </a:r>
          </a:p>
          <a:p>
            <a:r>
              <a:rPr lang="cs-CZ" sz="2400" dirty="0">
                <a:solidFill>
                  <a:srgbClr val="FF0000"/>
                </a:solidFill>
              </a:rPr>
              <a:t>cílem je podpora dětí a mládeže v aktivním a smysluplném trávení volného času, preventivní působení v komunitách</a:t>
            </a:r>
          </a:p>
          <a:p>
            <a:r>
              <a:rPr lang="cs-CZ" sz="2400" dirty="0"/>
              <a:t>místem působení je okolí škol, hřišť a veřejných prostranství určených k volnočasovým aktivitám</a:t>
            </a:r>
          </a:p>
          <a:p>
            <a:r>
              <a:rPr lang="cs-CZ" sz="2400" b="1" dirty="0"/>
              <a:t>Klíčové činnosti:</a:t>
            </a:r>
          </a:p>
          <a:p>
            <a:pPr lvl="1"/>
            <a:r>
              <a:rPr lang="cs-CZ" sz="2000" b="1" dirty="0"/>
              <a:t>vytváření nízkoprahových aktivit a zapojování CS</a:t>
            </a:r>
          </a:p>
          <a:p>
            <a:pPr lvl="1"/>
            <a:r>
              <a:rPr lang="cs-CZ" sz="2000" b="1" dirty="0"/>
              <a:t>zajištění motivačních programů (kulturní, sportovní, společenské, edukační) s případným zapojením rodičů</a:t>
            </a:r>
          </a:p>
          <a:p>
            <a:pPr lvl="1"/>
            <a:r>
              <a:rPr lang="cs-CZ" sz="2000" b="1" dirty="0"/>
              <a:t>zapojení CS do plánování aktivit</a:t>
            </a:r>
          </a:p>
          <a:p>
            <a:pPr lvl="1"/>
            <a:r>
              <a:rPr lang="cs-CZ" sz="2000" b="1" dirty="0"/>
              <a:t>podpora aktivní participace na provozu volnočasových zařízení</a:t>
            </a:r>
          </a:p>
          <a:p>
            <a:pPr lvl="1"/>
            <a:r>
              <a:rPr lang="cs-CZ" sz="2000" b="1" dirty="0"/>
              <a:t>pomoc při realizace příměstských táborů pro děti a mládež během letních prázdnin</a:t>
            </a:r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sz="2400" b="1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1A4C4BA9-897F-9AB2-E9B5-69791675793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33" y="171560"/>
            <a:ext cx="3000846" cy="84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944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21C01-4565-63E7-E1BE-259357A79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7C1CAA-21FF-9A88-DCC9-445B82881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5778" y="365125"/>
            <a:ext cx="8168021" cy="1325563"/>
          </a:xfrm>
        </p:spPr>
        <p:txBody>
          <a:bodyPr/>
          <a:lstStyle/>
          <a:p>
            <a:pPr algn="ctr"/>
            <a:r>
              <a:rPr lang="cs-CZ" b="1" dirty="0"/>
              <a:t>Terénní preventista/</a:t>
            </a:r>
            <a:r>
              <a:rPr lang="cs-CZ" b="1" dirty="0" err="1"/>
              <a:t>ka</a:t>
            </a:r>
            <a:r>
              <a:rPr lang="cs-CZ" b="1" dirty="0"/>
              <a:t>/, asistent/</a:t>
            </a:r>
            <a:r>
              <a:rPr lang="cs-CZ" b="1" dirty="0" err="1"/>
              <a:t>ka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AF59E9-4626-501E-C90E-B63824CE0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1124"/>
            <a:ext cx="10515600" cy="4635839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Zaměření a působnost:</a:t>
            </a:r>
            <a:endParaRPr lang="cs-CZ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širší sociální a preventivní zaměření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cílem není jen zlepšit bezpečnost, ale podpořit sociální stabilitu a integraci ohrožených skupin obyvatel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 -  děti a mládež v nejohroženějších lokalitách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cs-CZ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dlouhodobý cíl - 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snížit předčasné odchody ze vzdělávání a míru nezaměstnanosti mladých osob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zaměstna</a:t>
            </a:r>
            <a:r>
              <a:rPr lang="cs-CZ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nci obce zapojení do podpory sociální stability a integrace ohrožených skupin obyvatel, na rozdíl od </a:t>
            </a:r>
            <a:r>
              <a:rPr lang="cs-CZ" sz="18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APK</a:t>
            </a:r>
            <a:r>
              <a:rPr lang="cs-CZ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nejsou přímo podřízení obecní/městské policii (metodické vedení ze strany sociálních pracovníků)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preventivní a komunitně orientované nasazení, podpořené vzděláváním a rekvalifikací v oblasti sociální intervence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cs-CZ" sz="23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A411309-4FA5-ADEC-03D2-0B7156A85B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33" y="171560"/>
            <a:ext cx="3000846" cy="84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129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5C41F6-B7FF-99D1-37ED-893DDAF76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F835A8-44A7-A0B8-3DC3-12144831C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5778" y="365125"/>
            <a:ext cx="8168021" cy="1325563"/>
          </a:xfrm>
        </p:spPr>
        <p:txBody>
          <a:bodyPr/>
          <a:lstStyle/>
          <a:p>
            <a:pPr algn="ctr"/>
            <a:r>
              <a:rPr lang="cs-CZ" b="1" dirty="0" err="1"/>
              <a:t>APK</a:t>
            </a:r>
            <a:r>
              <a:rPr lang="cs-CZ" b="1" dirty="0"/>
              <a:t> coby Terénní preventista/</a:t>
            </a:r>
            <a:r>
              <a:rPr lang="cs-CZ" b="1" dirty="0" err="1"/>
              <a:t>ka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0603A3-F9E9-0382-CB7E-FB02AAA18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121275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4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Příležitosti:</a:t>
            </a:r>
            <a:endParaRPr lang="cs-CZ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zachování pracovních pozic v rámci obcí (samosprávy) i v rámci CS (</a:t>
            </a:r>
            <a:r>
              <a:rPr lang="cs-CZ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SVL</a:t>
            </a: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cs-CZ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využití osobní a místní znalosti bývalých </a:t>
            </a:r>
            <a:r>
              <a:rPr lang="cs-CZ" sz="24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APK</a:t>
            </a:r>
            <a:r>
              <a:rPr lang="cs-CZ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vazeb s komunitou/obyvateli obce pro tvorbu preventivních aktivit s dětmi a mládeží (volnočasové aktivity, aj.), komunitní přístup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4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Vstupní rizika: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potenciální nejasnosti v kompetencích </a:t>
            </a:r>
            <a:r>
              <a:rPr lang="cs-CZ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nutné předem stanovit a zaškolit v nové roli, která bude poradenská a preventivní v sociální oblasti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cs-CZ" sz="24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cs-CZ" sz="24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3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8A36CE4-9F03-B2AB-970C-D65893ED2D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33" y="171560"/>
            <a:ext cx="3000846" cy="84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147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13427-3B76-B092-BAF3-14C2868B8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8CB365-624C-CAE1-FE65-3D2101585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5778" y="365125"/>
            <a:ext cx="8168021" cy="1325563"/>
          </a:xfrm>
        </p:spPr>
        <p:txBody>
          <a:bodyPr/>
          <a:lstStyle/>
          <a:p>
            <a:pPr algn="ctr"/>
            <a:r>
              <a:rPr lang="cs-CZ" b="1" dirty="0" err="1"/>
              <a:t>APK</a:t>
            </a:r>
            <a:r>
              <a:rPr lang="cs-CZ" b="1" dirty="0"/>
              <a:t> coby Terénní preventista/</a:t>
            </a:r>
            <a:r>
              <a:rPr lang="cs-CZ" b="1" dirty="0" err="1"/>
              <a:t>ka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E21C8A-8FD8-09F1-4D35-2EC37329C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1124"/>
            <a:ext cx="10515600" cy="4951751"/>
          </a:xfrm>
        </p:spPr>
        <p:txBody>
          <a:bodyPr>
            <a:noAutofit/>
          </a:bodyPr>
          <a:lstStyle/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rozšíření vzdělávacích kompetencí</a:t>
            </a:r>
            <a:r>
              <a:rPr lang="cs-CZ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pracovník v sociálních službách (§ 116/9 z. o soc. službách), další podmínky - minimálně středoškolské vzdělání – preventisté, střední vzdělání s výučním listem – asistenti preventisty/</a:t>
            </a:r>
            <a:r>
              <a:rPr lang="cs-CZ" sz="18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ky</a:t>
            </a:r>
            <a:r>
              <a:rPr lang="cs-CZ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bezúhonnost, svéprávnost, zdravotní způsobilost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cs-C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měna organizačního statusu 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přechod z „policejního“, reaktivního působení </a:t>
            </a:r>
            <a:r>
              <a:rPr lang="cs-CZ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 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dlouhodobé preventivní a komunitní intervenci.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cs-C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osun v pracovním přístupu -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aměření z rychlých operativních zásahů na systematické zapojení komunity – organizace workshopů, preventivních kampaní a poradenských setkání, které podporují občanské soužití (facilitační a mediační schopnosti, komunikační dovednosti)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</a:t>
            </a:r>
            <a:r>
              <a:rPr lang="cs-C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prava pracovního vzhledu 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přechod z uniformovaného prostředí </a:t>
            </a:r>
            <a:r>
              <a:rPr lang="cs-CZ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APK</a:t>
            </a: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 civilní oblečení, aby mohli působit otevřeně, nezávisle a blíže komunitě.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cs-CZ" sz="24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cs-CZ" sz="24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3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EE29703-C01C-B68D-20CF-C9C9021158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33" y="171560"/>
            <a:ext cx="3000846" cy="84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39924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7350f85-5bf0-4688-9428-d22433eaccdb">
      <Terms xmlns="http://schemas.microsoft.com/office/infopath/2007/PartnerControls"/>
    </lcf76f155ced4ddcb4097134ff3c332f>
    <TaxCatchAll xmlns="dbfd958b-5bb3-461b-ab7e-e7ff3c2daff6" xsi:nil="true"/>
    <SharedWithUsers xmlns="dbfd958b-5bb3-461b-ab7e-e7ff3c2daff6">
      <UserInfo>
        <DisplayName>Kreps Eva</DisplayName>
        <AccountId>56</AccountId>
        <AccountType/>
      </UserInfo>
      <UserInfo>
        <DisplayName>Radová Albína</DisplayName>
        <AccountId>33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9E338319F7CF54D98238A77F07FCAC5" ma:contentTypeVersion="17" ma:contentTypeDescription="Vytvoří nový dokument" ma:contentTypeScope="" ma:versionID="04378f2b764a9a7155b21ae20aa9460f">
  <xsd:schema xmlns:xsd="http://www.w3.org/2001/XMLSchema" xmlns:xs="http://www.w3.org/2001/XMLSchema" xmlns:p="http://schemas.microsoft.com/office/2006/metadata/properties" xmlns:ns2="47350f85-5bf0-4688-9428-d22433eaccdb" xmlns:ns3="dbfd958b-5bb3-461b-ab7e-e7ff3c2daff6" targetNamespace="http://schemas.microsoft.com/office/2006/metadata/properties" ma:root="true" ma:fieldsID="31d70c2bddc32416d3ee3442ba0de9b6" ns2:_="" ns3:_="">
    <xsd:import namespace="47350f85-5bf0-4688-9428-d22433eaccdb"/>
    <xsd:import namespace="dbfd958b-5bb3-461b-ab7e-e7ff3c2daf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350f85-5bf0-4688-9428-d22433eacc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Značky obrázků" ma:readOnly="false" ma:fieldId="{5cf76f15-5ced-4ddc-b409-7134ff3c332f}" ma:taxonomyMulti="true" ma:sspId="de97acfe-e349-49a2-9112-0b04129138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fd958b-5bb3-461b-ab7e-e7ff3c2daff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1ef5163-a3b0-4626-9d9a-771f1da9070c}" ma:internalName="TaxCatchAll" ma:showField="CatchAllData" ma:web="dbfd958b-5bb3-461b-ab7e-e7ff3c2daf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D0E8146-402B-4429-90C3-CEF020FBCB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007A65-D75A-4A09-986E-04CDB003927D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47350f85-5bf0-4688-9428-d22433eaccdb"/>
    <ds:schemaRef ds:uri="http://purl.org/dc/terms/"/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dbfd958b-5bb3-461b-ab7e-e7ff3c2daff6"/>
  </ds:schemaRefs>
</ds:datastoreItem>
</file>

<file path=customXml/itemProps3.xml><?xml version="1.0" encoding="utf-8"?>
<ds:datastoreItem xmlns:ds="http://schemas.openxmlformats.org/officeDocument/2006/customXml" ds:itemID="{7437396F-F718-4DE7-B4E6-43EEEEADCD06}">
  <ds:schemaRefs>
    <ds:schemaRef ds:uri="47350f85-5bf0-4688-9428-d22433eaccdb"/>
    <ds:schemaRef ds:uri="dbfd958b-5bb3-461b-ab7e-e7ff3c2daff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2551</TotalTime>
  <Words>830</Words>
  <Application>Microsoft Office PowerPoint</Application>
  <PresentationFormat>Širokoúhlá obrazovka</PresentationFormat>
  <Paragraphs>68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Motiv Office</vt:lpstr>
      <vt:lpstr>Setkání k výzvě č. OPST 58  Posílení sociální stability  v Ústeckém kraji </vt:lpstr>
      <vt:lpstr>APK a Terénní preventista/ka</vt:lpstr>
      <vt:lpstr>Asistenti/ky prevence kriminality</vt:lpstr>
      <vt:lpstr>Asistenti/ky prevence kriminality</vt:lpstr>
      <vt:lpstr>Asistenti/ky prevence kriminality</vt:lpstr>
      <vt:lpstr>Terénní preventista/ka, asistent/ka</vt:lpstr>
      <vt:lpstr>Terénní preventista/ka/, asistent/ka</vt:lpstr>
      <vt:lpstr>APK coby Terénní preventista/ka</vt:lpstr>
      <vt:lpstr>APK coby Terénní preventista/ka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 rozšířit bytový fond?</dc:title>
  <dc:creator>Kristian Holan</dc:creator>
  <cp:lastModifiedBy>Palečková Martina</cp:lastModifiedBy>
  <cp:revision>81</cp:revision>
  <cp:lastPrinted>2024-01-16T18:45:38Z</cp:lastPrinted>
  <dcterms:created xsi:type="dcterms:W3CDTF">2023-07-23T14:48:05Z</dcterms:created>
  <dcterms:modified xsi:type="dcterms:W3CDTF">2025-02-26T19:06:47Z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0x010100A9E338319F7CF54D98238A77F07FCAC5</vt:lpwstr>
  </property>
  <property fmtid="{D5CDD505-2E9C-101B-9397-08002B2CF9AE}" pid="3" name="MediaServiceImageTags">
    <vt:lpwstr/>
  </property>
</Properties>
</file>