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6"/>
  </p:handoutMasterIdLst>
  <p:sldIdLst>
    <p:sldId id="256" r:id="rId2"/>
    <p:sldId id="262" r:id="rId3"/>
    <p:sldId id="263" r:id="rId4"/>
    <p:sldId id="259" r:id="rId5"/>
    <p:sldId id="260" r:id="rId6"/>
    <p:sldId id="268" r:id="rId7"/>
    <p:sldId id="261" r:id="rId8"/>
    <p:sldId id="264" r:id="rId9"/>
    <p:sldId id="265" r:id="rId10"/>
    <p:sldId id="271" r:id="rId11"/>
    <p:sldId id="266" r:id="rId12"/>
    <p:sldId id="267" r:id="rId13"/>
    <p:sldId id="269" r:id="rId14"/>
    <p:sldId id="270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D7519-0A78-4800-9400-2A3FB5F8C822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9A53F-6339-4F3B-B443-49C5120FD36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B46A4-0F69-4C09-AABC-187D32520D91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DB26C-BEE4-4214-85B8-B7F613AE460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batohem.ic.cz/index.php?kap=au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 noGrp="1"/>
          </p:cNvGrpSpPr>
          <p:nvPr>
            <p:ph type="ctrTitle"/>
          </p:nvPr>
        </p:nvGrpSpPr>
        <p:grpSpPr bwMode="auto">
          <a:xfrm>
            <a:off x="827584" y="548680"/>
            <a:ext cx="7772400" cy="1470025"/>
            <a:chOff x="1423" y="1400"/>
            <a:chExt cx="8456" cy="1798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23" y="1423"/>
              <a:ext cx="7552" cy="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logo uk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756" y="1400"/>
              <a:ext cx="1123" cy="1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Setkání partnerů projektu </a:t>
            </a:r>
          </a:p>
          <a:p>
            <a:r>
              <a:rPr lang="cs-CZ" i="1" dirty="0" smtClean="0">
                <a:solidFill>
                  <a:schemeClr val="accent1">
                    <a:lumMod val="50000"/>
                  </a:schemeClr>
                </a:solidFill>
              </a:rPr>
              <a:t>Přírodovědné a technické vzdělávání Ústeckého kraje</a:t>
            </a:r>
          </a:p>
          <a:p>
            <a:r>
              <a:rPr lang="cs-CZ" sz="1900" i="1" dirty="0" err="1" smtClean="0">
                <a:solidFill>
                  <a:schemeClr val="accent1">
                    <a:lumMod val="50000"/>
                  </a:schemeClr>
                </a:solidFill>
              </a:rPr>
              <a:t>Reg.č</a:t>
            </a:r>
            <a:r>
              <a:rPr lang="cs-CZ" sz="1900" i="1" dirty="0" smtClean="0">
                <a:solidFill>
                  <a:schemeClr val="accent1">
                    <a:lumMod val="50000"/>
                  </a:schemeClr>
                </a:solidFill>
              </a:rPr>
              <a:t>. CZ.1.07/1.1.00/44.0005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Dne 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23.září 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2013</a:t>
            </a:r>
          </a:p>
          <a:p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Ústí nad Labem</a:t>
            </a:r>
          </a:p>
          <a:p>
            <a:endParaRPr lang="cs-CZ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Společný systém vykazování, formuláře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Každý partner má určené číslo, toto číslo je nezbytné uvádět na každém dokumenty i při komunikaci s ÚK.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Jednotný obsah projektového razítka:</a:t>
            </a:r>
          </a:p>
          <a:p>
            <a:pPr algn="ctr">
              <a:buNone/>
            </a:pPr>
            <a:r>
              <a:rPr lang="cs-CZ" b="1" dirty="0" smtClean="0"/>
              <a:t>Název a číslo projektu</a:t>
            </a:r>
            <a:endParaRPr lang="cs-CZ" sz="2800" b="1" dirty="0" smtClean="0"/>
          </a:p>
          <a:p>
            <a:pPr algn="ctr">
              <a:buNone/>
            </a:pPr>
            <a:r>
              <a:rPr lang="cs-CZ" b="1" dirty="0" smtClean="0"/>
              <a:t>PP/XX</a:t>
            </a:r>
            <a:endParaRPr lang="cs-CZ" b="1" dirty="0"/>
          </a:p>
        </p:txBody>
      </p:sp>
      <p:sp>
        <p:nvSpPr>
          <p:cNvPr id="6" name="Popisek se šipkou doleva 5"/>
          <p:cNvSpPr/>
          <p:nvPr/>
        </p:nvSpPr>
        <p:spPr>
          <a:xfrm>
            <a:off x="5652120" y="4581128"/>
            <a:ext cx="2899610" cy="1368152"/>
          </a:xfrm>
          <a:prstGeom prst="leftArrowCallout">
            <a:avLst>
              <a:gd name="adj1" fmla="val 25000"/>
              <a:gd name="adj2" fmla="val 22793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XX je číslo projektového partnera</a:t>
            </a:r>
            <a:endParaRPr lang="cs-CZ" b="1" dirty="0"/>
          </a:p>
        </p:txBody>
      </p:sp>
      <p:pic>
        <p:nvPicPr>
          <p:cNvPr id="7" name="Picture 2" descr="Úřední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509120"/>
            <a:ext cx="171462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Monitorovací období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První MO je po 3 měsících trvání projektu, končí tedy </a:t>
            </a:r>
            <a:r>
              <a:rPr lang="cs-CZ" b="1" dirty="0" smtClean="0"/>
              <a:t>30. listopadu 2013</a:t>
            </a:r>
            <a:r>
              <a:rPr lang="cs-CZ" dirty="0" smtClean="0"/>
              <a:t>. </a:t>
            </a:r>
          </a:p>
          <a:p>
            <a:pPr algn="ctr">
              <a:buNone/>
            </a:pPr>
            <a:r>
              <a:rPr lang="cs-CZ" dirty="0" smtClean="0"/>
              <a:t>Další MO trvá 4 měsíce. 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539552" y="3284984"/>
          <a:ext cx="7920885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5"/>
                <a:gridCol w="1131555"/>
                <a:gridCol w="1049258"/>
                <a:gridCol w="1213852"/>
                <a:gridCol w="1131555"/>
                <a:gridCol w="1131555"/>
                <a:gridCol w="1131555"/>
              </a:tblGrid>
              <a:tr h="1044116">
                <a:tc>
                  <a:txBody>
                    <a:bodyPr/>
                    <a:lstStyle/>
                    <a:p>
                      <a:r>
                        <a:rPr lang="cs-CZ" dirty="0" smtClean="0"/>
                        <a:t>Monitor. období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1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2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3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4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5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6</a:t>
                      </a:r>
                      <a:endParaRPr lang="cs-CZ" sz="3200" dirty="0"/>
                    </a:p>
                  </a:txBody>
                  <a:tcPr/>
                </a:tc>
              </a:tr>
              <a:tr h="1044116">
                <a:tc>
                  <a:txBody>
                    <a:bodyPr/>
                    <a:lstStyle/>
                    <a:p>
                      <a:r>
                        <a:rPr lang="cs-CZ" dirty="0" smtClean="0"/>
                        <a:t>Konec 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11/2013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03/2014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07/2014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11/2014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03/2015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06/2015</a:t>
                      </a:r>
                      <a:endParaRPr lang="cs-CZ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 a propagace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dirty="0" smtClean="0"/>
              <a:t>Zajištění publicity projektu bude centrální. Připravujeme komunikační strategii, kde budou specifikovány vhodné nástroje, metody a formy.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Možné propagační materiály: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Tašky</a:t>
            </a:r>
          </a:p>
          <a:p>
            <a:pPr>
              <a:buFont typeface="Wingdings" pitchFamily="2" charset="2"/>
              <a:buChar char="ü"/>
            </a:pPr>
            <a:r>
              <a:rPr lang="cs-CZ" dirty="0" err="1" smtClean="0"/>
              <a:t>Flash</a:t>
            </a:r>
            <a:r>
              <a:rPr lang="cs-CZ" dirty="0" smtClean="0"/>
              <a:t> disky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Bloky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Tužky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Desky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Určit jednu </a:t>
            </a:r>
            <a:r>
              <a:rPr lang="cs-CZ" b="1" dirty="0" smtClean="0"/>
              <a:t>kontaktní osobu</a:t>
            </a:r>
            <a:r>
              <a:rPr lang="cs-CZ" dirty="0" smtClean="0"/>
              <a:t>, která bude komunikovat s ÚK do 30. 9. 2013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Vyplnit tabulku </a:t>
            </a:r>
            <a:r>
              <a:rPr lang="cs-CZ" b="1" dirty="0" smtClean="0"/>
              <a:t>finanční tok </a:t>
            </a:r>
            <a:r>
              <a:rPr lang="cs-CZ" dirty="0" smtClean="0"/>
              <a:t>a zaslat na ÚK do 4. 10. 2013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Zmapovat možné </a:t>
            </a:r>
            <a:r>
              <a:rPr lang="cs-CZ" b="1" dirty="0" smtClean="0"/>
              <a:t>změny</a:t>
            </a:r>
            <a:r>
              <a:rPr lang="cs-CZ" dirty="0" smtClean="0"/>
              <a:t> v projektovém i finančním procesu do 8. 10. 2013 a nahlásit je na ÚK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Připravit rozpis </a:t>
            </a:r>
            <a:r>
              <a:rPr lang="cs-CZ" b="1" dirty="0" smtClean="0"/>
              <a:t>NN </a:t>
            </a:r>
            <a:r>
              <a:rPr lang="cs-CZ" dirty="0" smtClean="0"/>
              <a:t>do 8. 10. 2013 a nahlásit je na ÚK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Děkuji za pozornost </a:t>
            </a:r>
          </a:p>
          <a:p>
            <a:pPr algn="ctr">
              <a:buNone/>
            </a:pPr>
            <a:r>
              <a:rPr lang="cs-CZ" dirty="0" smtClean="0"/>
              <a:t>a těším se na spolupráci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Ing. Alexandra </a:t>
            </a:r>
            <a:r>
              <a:rPr lang="cs-CZ" dirty="0" err="1" smtClean="0"/>
              <a:t>Zdeňková</a:t>
            </a:r>
            <a:endParaRPr lang="cs-CZ" dirty="0" smtClean="0"/>
          </a:p>
          <a:p>
            <a:pPr algn="ctr">
              <a:buNone/>
            </a:pPr>
            <a:r>
              <a:rPr lang="cs-CZ" sz="2400" dirty="0" smtClean="0"/>
              <a:t>Tel. 602 772 852</a:t>
            </a:r>
          </a:p>
          <a:p>
            <a:pPr algn="ctr">
              <a:buNone/>
            </a:pPr>
            <a:r>
              <a:rPr lang="cs-CZ" sz="2400" dirty="0" smtClean="0"/>
              <a:t>E-mail: </a:t>
            </a:r>
            <a:r>
              <a:rPr lang="cs-CZ" sz="2400" dirty="0" err="1" smtClean="0"/>
              <a:t>zdenkova.a</a:t>
            </a:r>
            <a:r>
              <a:rPr lang="cs-CZ" sz="2400" dirty="0" smtClean="0"/>
              <a:t>@</a:t>
            </a:r>
            <a:r>
              <a:rPr lang="cs-CZ" sz="2400" dirty="0" err="1" smtClean="0"/>
              <a:t>kr</a:t>
            </a:r>
            <a:r>
              <a:rPr lang="cs-CZ" sz="2400" dirty="0" smtClean="0"/>
              <a:t>-</a:t>
            </a:r>
            <a:r>
              <a:rPr lang="cs-CZ" sz="2400" dirty="0" err="1" smtClean="0"/>
              <a:t>ustecky.cz</a:t>
            </a:r>
            <a:endParaRPr lang="cs-CZ" sz="2400" dirty="0" smtClean="0"/>
          </a:p>
          <a:p>
            <a:pPr algn="ctr">
              <a:buNone/>
            </a:pPr>
            <a:r>
              <a:rPr lang="cs-CZ" sz="2400" dirty="0" smtClean="0"/>
              <a:t>                alexa.zdenkova@seznam.</a:t>
            </a:r>
            <a:r>
              <a:rPr lang="cs-CZ" sz="2400" dirty="0" err="1" smtClean="0"/>
              <a:t>cz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informace </a:t>
            </a:r>
          </a:p>
          <a:p>
            <a:r>
              <a:rPr lang="cs-CZ" dirty="0" smtClean="0"/>
              <a:t>Změny v projektovém záměru a v rozpočtu</a:t>
            </a:r>
          </a:p>
          <a:p>
            <a:r>
              <a:rPr lang="cs-CZ" dirty="0" smtClean="0"/>
              <a:t>Společný systém vykazování, formuláře</a:t>
            </a:r>
          </a:p>
          <a:p>
            <a:r>
              <a:rPr lang="cs-CZ" dirty="0" smtClean="0"/>
              <a:t>Monitorovací období</a:t>
            </a:r>
          </a:p>
          <a:p>
            <a:r>
              <a:rPr lang="cs-CZ" dirty="0" smtClean="0"/>
              <a:t>Publicita a propagace</a:t>
            </a:r>
          </a:p>
          <a:p>
            <a:r>
              <a:rPr lang="cs-CZ" dirty="0" smtClean="0"/>
              <a:t>Úkoly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informace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Všichni jsme jeden tým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Základem úspěšné realizace projektu je naše spolupráce a neustálá komunikace.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2800" i="1" dirty="0" smtClean="0"/>
              <a:t>Kdo chce, hledá cestu….kdo do nechce hledá důvod…</a:t>
            </a:r>
            <a:endParaRPr lang="cs-CZ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Základní informace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b="1" dirty="0" smtClean="0"/>
              <a:t>Tým pracující na projektu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P</a:t>
            </a:r>
            <a:r>
              <a:rPr lang="cs-CZ" dirty="0" smtClean="0"/>
              <a:t>rojektový manažer</a:t>
            </a:r>
          </a:p>
          <a:p>
            <a:pPr>
              <a:buNone/>
            </a:pPr>
            <a:r>
              <a:rPr lang="cs-CZ" sz="2400" i="1" dirty="0" smtClean="0"/>
              <a:t>Řídí projektové a finanční řízení celého projektu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10 věcných manažerů</a:t>
            </a:r>
          </a:p>
          <a:p>
            <a:pPr>
              <a:buNone/>
            </a:pPr>
            <a:r>
              <a:rPr lang="cs-CZ" sz="2400" i="1" dirty="0" smtClean="0"/>
              <a:t>Metodicky řídí partnery, zejména  realizaci aktivit, změny projektu…účastní se zasedání projektových týmů u partnera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3 finanční manažeři</a:t>
            </a:r>
          </a:p>
          <a:p>
            <a:pPr>
              <a:buNone/>
            </a:pPr>
            <a:r>
              <a:rPr lang="cs-CZ" sz="2400" i="1" dirty="0" smtClean="0"/>
              <a:t>Metodicky řídí partnery, zejména finanční manažery, změny v rozpočtu, čerpání…</a:t>
            </a:r>
          </a:p>
          <a:p>
            <a:pPr>
              <a:buFont typeface="Wingdings" pitchFamily="2" charset="2"/>
              <a:buChar char="ü"/>
            </a:pPr>
            <a:r>
              <a:rPr lang="cs-CZ" sz="3000" i="1" dirty="0" smtClean="0"/>
              <a:t>Experti na výběrová řízení</a:t>
            </a:r>
          </a:p>
          <a:p>
            <a:pPr>
              <a:buNone/>
            </a:pPr>
            <a:r>
              <a:rPr lang="cs-CZ" sz="2400" i="1" dirty="0" smtClean="0"/>
              <a:t>Úzce spolupracují s partnery při přípravě zadávacích dokumentací, výzev a celého procesu VŘ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Změny v projektových záměrech a v rozpočtu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Žádost vč. rozpočtu zpracována v dubnu 2013</a:t>
            </a:r>
          </a:p>
          <a:p>
            <a:pPr>
              <a:buNone/>
            </a:pPr>
            <a:r>
              <a:rPr lang="cs-CZ" sz="2400" i="1" dirty="0" smtClean="0"/>
              <a:t>Možné je vše, co je v souladu s pravidly OPVK, předem konzultovat s věcnými manažery</a:t>
            </a:r>
          </a:p>
          <a:p>
            <a:r>
              <a:rPr lang="cs-CZ" dirty="0" smtClean="0"/>
              <a:t>Zkrácení termínu realizace projektu</a:t>
            </a:r>
          </a:p>
          <a:p>
            <a:pPr>
              <a:buNone/>
            </a:pPr>
            <a:r>
              <a:rPr lang="cs-CZ" sz="2400" i="1" dirty="0" smtClean="0"/>
              <a:t>Váže se na změny harmonogramu i rozpočtu</a:t>
            </a:r>
          </a:p>
          <a:p>
            <a:r>
              <a:rPr lang="cs-CZ" dirty="0" smtClean="0"/>
              <a:t>Vazba mezi přímými náklady, zařízením a nepřímými náklady</a:t>
            </a:r>
          </a:p>
          <a:p>
            <a:pPr>
              <a:buNone/>
            </a:pPr>
            <a:r>
              <a:rPr lang="cs-CZ" sz="2600" i="1" dirty="0" smtClean="0"/>
              <a:t>Pozor, navyšování křížového financování může být problém</a:t>
            </a:r>
          </a:p>
          <a:p>
            <a:pPr>
              <a:buNone/>
            </a:pPr>
            <a:endParaRPr lang="cs-CZ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Změny v projektových záměrech a v rozpočtu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Prázdniny</a:t>
            </a:r>
          </a:p>
          <a:p>
            <a:pPr>
              <a:buNone/>
            </a:pPr>
            <a:r>
              <a:rPr lang="cs-CZ" sz="2600" i="1" dirty="0" smtClean="0"/>
              <a:t>Zvážit skutečně reálné aktivity, vazba na čerpání mezd (DPČ)</a:t>
            </a:r>
          </a:p>
          <a:p>
            <a:r>
              <a:rPr lang="cs-CZ" dirty="0" smtClean="0"/>
              <a:t>Smlouvy o partnerství</a:t>
            </a:r>
          </a:p>
          <a:p>
            <a:pPr>
              <a:buNone/>
            </a:pPr>
            <a:r>
              <a:rPr lang="cs-CZ" sz="2800" i="1" dirty="0" smtClean="0"/>
              <a:t>Aktualizace ve vazbě na změny v projektovém i finančním procesu</a:t>
            </a:r>
          </a:p>
          <a:p>
            <a:pPr>
              <a:buNone/>
            </a:pPr>
            <a:endParaRPr lang="cs-CZ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Společný systém vykazování, formuláře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b="1" dirty="0" smtClean="0"/>
              <a:t>Pro hladký průběh projektu </a:t>
            </a:r>
          </a:p>
          <a:p>
            <a:pPr algn="ctr">
              <a:buNone/>
            </a:pPr>
            <a:r>
              <a:rPr lang="cs-CZ" dirty="0" smtClean="0"/>
              <a:t>a snadnější kontrolu a  vykazování připravujeme sjednocení řady dokumentů a formulářů. 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smtClean="0"/>
              <a:t>Hlavní dokument, který se intenzivně připravuje jsou </a:t>
            </a:r>
          </a:p>
          <a:p>
            <a:pPr algn="ctr">
              <a:buNone/>
            </a:pPr>
            <a:r>
              <a:rPr lang="cs-CZ" b="1" dirty="0" smtClean="0"/>
              <a:t>Směrnice projektu</a:t>
            </a:r>
            <a:r>
              <a:rPr lang="cs-CZ" dirty="0" smtClean="0"/>
              <a:t> </a:t>
            </a:r>
          </a:p>
          <a:p>
            <a:pPr algn="ctr">
              <a:buNone/>
            </a:pPr>
            <a:r>
              <a:rPr lang="cs-CZ" b="1" dirty="0" smtClean="0"/>
              <a:t>MUSÍ být dodržovány!</a:t>
            </a:r>
          </a:p>
          <a:p>
            <a:pPr algn="ctr">
              <a:buNone/>
            </a:pPr>
            <a:endParaRPr lang="cs-CZ" sz="2600" b="1" i="1" dirty="0"/>
          </a:p>
          <a:p>
            <a:pPr algn="ctr">
              <a:buNone/>
            </a:pPr>
            <a:r>
              <a:rPr lang="cs-CZ" sz="2600" i="1" dirty="0" smtClean="0"/>
              <a:t>Postupy, procesy, vykazování, zodpovědnosti, vnitřní komunikace, monitorování… atd.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Společný systém vykazování, formuláře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u="sng" dirty="0" smtClean="0"/>
              <a:t>Formuláře:</a:t>
            </a:r>
            <a:endParaRPr lang="cs-CZ" u="sng" dirty="0"/>
          </a:p>
          <a:p>
            <a:pPr>
              <a:buFont typeface="Calibri" pitchFamily="34" charset="0"/>
              <a:buChar char="•"/>
            </a:pPr>
            <a:r>
              <a:rPr lang="cs-CZ" dirty="0" smtClean="0"/>
              <a:t>Osobní náklady - </a:t>
            </a:r>
            <a:r>
              <a:rPr lang="cs-CZ" i="1" dirty="0" smtClean="0"/>
              <a:t>DPČ, DPP, náplně práce, pracovní výkazy (aktivity k vykazování k jednotlivým pozicím)</a:t>
            </a:r>
          </a:p>
          <a:p>
            <a:pPr>
              <a:buFont typeface="Calibri" pitchFamily="34" charset="0"/>
              <a:buChar char="•"/>
            </a:pPr>
            <a:r>
              <a:rPr lang="cs-CZ" dirty="0" smtClean="0"/>
              <a:t>Cestovné</a:t>
            </a:r>
            <a:r>
              <a:rPr lang="cs-CZ" dirty="0"/>
              <a:t> </a:t>
            </a:r>
            <a:r>
              <a:rPr lang="cs-CZ" dirty="0" smtClean="0"/>
              <a:t>– </a:t>
            </a:r>
            <a:r>
              <a:rPr lang="cs-CZ" i="1" dirty="0" smtClean="0"/>
              <a:t>příkazy vč. </a:t>
            </a:r>
            <a:r>
              <a:rPr lang="cs-CZ" i="1" dirty="0"/>
              <a:t>z</a:t>
            </a:r>
            <a:r>
              <a:rPr lang="cs-CZ" i="1" dirty="0" smtClean="0"/>
              <a:t>práv z cesty</a:t>
            </a:r>
          </a:p>
          <a:p>
            <a:pPr>
              <a:buFont typeface="Calibri" pitchFamily="34" charset="0"/>
              <a:buChar char="•"/>
            </a:pPr>
            <a:r>
              <a:rPr lang="cs-CZ" dirty="0" smtClean="0"/>
              <a:t>Zařízení, služby, stavební úpravy – </a:t>
            </a:r>
            <a:r>
              <a:rPr lang="cs-CZ" i="1" dirty="0" smtClean="0"/>
              <a:t>mapování cen, objednávky, smlouvy, výzvy, poptávky, jmenování členů, protokoly z hodnocení…atd</a:t>
            </a:r>
            <a:r>
              <a:rPr lang="cs-CZ" dirty="0" smtClean="0"/>
              <a:t>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Společný systém vykazování, formuláře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u="sng" dirty="0" smtClean="0"/>
              <a:t>Další formuláře:</a:t>
            </a:r>
          </a:p>
          <a:p>
            <a:r>
              <a:rPr lang="cs-CZ" dirty="0" smtClean="0"/>
              <a:t>Prezenční listiny</a:t>
            </a:r>
          </a:p>
          <a:p>
            <a:r>
              <a:rPr lang="cs-CZ" dirty="0" smtClean="0"/>
              <a:t>Záznamové archy o využívání učeben</a:t>
            </a:r>
          </a:p>
          <a:p>
            <a:r>
              <a:rPr lang="cs-CZ" dirty="0" smtClean="0"/>
              <a:t>Zápisy z jednání</a:t>
            </a:r>
          </a:p>
          <a:p>
            <a:r>
              <a:rPr lang="cs-CZ" dirty="0" smtClean="0"/>
              <a:t>Tabulky rozpočtů</a:t>
            </a:r>
          </a:p>
          <a:p>
            <a:pPr>
              <a:buNone/>
            </a:pPr>
            <a:r>
              <a:rPr lang="cs-CZ" dirty="0" smtClean="0"/>
              <a:t>……a další dle potřeby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528</Words>
  <Application>Microsoft Office PowerPoint</Application>
  <PresentationFormat>Předvádění na obrazovce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Obsah prezentace</vt:lpstr>
      <vt:lpstr>Základní informace  </vt:lpstr>
      <vt:lpstr>Základní informace  </vt:lpstr>
      <vt:lpstr> Změny v projektových záměrech a v rozpočtu </vt:lpstr>
      <vt:lpstr> Změny v projektových záměrech a v rozpočtu </vt:lpstr>
      <vt:lpstr> Společný systém vykazování, formuláře </vt:lpstr>
      <vt:lpstr> Společný systém vykazování, formuláře </vt:lpstr>
      <vt:lpstr> Společný systém vykazování, formuláře </vt:lpstr>
      <vt:lpstr> Společný systém vykazování, formuláře </vt:lpstr>
      <vt:lpstr>  Monitorovací období  </vt:lpstr>
      <vt:lpstr> Publicita a propagace </vt:lpstr>
      <vt:lpstr>Úkoly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Host</dc:creator>
  <cp:lastModifiedBy>menhartova.m</cp:lastModifiedBy>
  <cp:revision>6</cp:revision>
  <dcterms:created xsi:type="dcterms:W3CDTF">2013-09-22T18:46:54Z</dcterms:created>
  <dcterms:modified xsi:type="dcterms:W3CDTF">2013-09-24T08:09:43Z</dcterms:modified>
</cp:coreProperties>
</file>