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3"/>
  </p:notesMasterIdLst>
  <p:handoutMasterIdLst>
    <p:handoutMasterId r:id="rId24"/>
  </p:handoutMasterIdLst>
  <p:sldIdLst>
    <p:sldId id="273" r:id="rId6"/>
    <p:sldId id="272" r:id="rId7"/>
    <p:sldId id="275" r:id="rId8"/>
    <p:sldId id="265" r:id="rId9"/>
    <p:sldId id="261" r:id="rId10"/>
    <p:sldId id="262" r:id="rId11"/>
    <p:sldId id="266" r:id="rId12"/>
    <p:sldId id="263" r:id="rId13"/>
    <p:sldId id="278" r:id="rId14"/>
    <p:sldId id="279" r:id="rId15"/>
    <p:sldId id="280" r:id="rId16"/>
    <p:sldId id="267" r:id="rId17"/>
    <p:sldId id="268" r:id="rId18"/>
    <p:sldId id="276" r:id="rId19"/>
    <p:sldId id="277" r:id="rId20"/>
    <p:sldId id="269" r:id="rId21"/>
    <p:sldId id="270" r:id="rId22"/>
  </p:sldIdLst>
  <p:sldSz cx="9144000" cy="6858000" type="screen4x3"/>
  <p:notesSz cx="6797675" cy="9926638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00"/>
    <a:srgbClr val="1F3339"/>
    <a:srgbClr val="375D67"/>
    <a:srgbClr val="89A1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83" autoAdjust="0"/>
  </p:normalViewPr>
  <p:slideViewPr>
    <p:cSldViewPr>
      <p:cViewPr varScale="1">
        <p:scale>
          <a:sx n="112" d="100"/>
          <a:sy n="112" d="100"/>
        </p:scale>
        <p:origin x="-94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6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CEDF6A8-20FF-4CCB-AF21-D66F91539F1F}" type="datetimeFigureOut">
              <a:rPr lang="cs-CZ"/>
              <a:pPr>
                <a:defRPr/>
              </a:pPr>
              <a:t>7.11.2016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78FCAE6-0BF6-489B-BA72-BCABB7AEFA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47469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B9BCC86-57E8-45A9-AC99-94CA0B835EE0}" type="datetimeFigureOut">
              <a:rPr lang="cs-CZ"/>
              <a:pPr>
                <a:defRPr/>
              </a:pPr>
              <a:t>7.11.2016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60D55E9-37B6-4579-8B22-097AF1C9B3B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01420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14348" y="2130425"/>
            <a:ext cx="8001056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714348" y="3886200"/>
            <a:ext cx="8001056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4BDE0-976D-48A4-9D86-4FEAA5B96BD4}" type="datetime1">
              <a:rPr lang="cs-CZ" smtClean="0"/>
              <a:t>7.11.2016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Projednání ÚAP ORP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5D301-83EF-4D97-955D-D1F392DBC36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26FDE-2BCB-415D-A592-B18E0C9CFF90}" type="datetime1">
              <a:rPr lang="cs-CZ" smtClean="0"/>
              <a:t>7.11.2016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Projednání ÚAP ORP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7DD9C-354A-4D68-B166-2B48B17CEA0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1928802"/>
            <a:ext cx="2057400" cy="4197361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714348" y="1928802"/>
            <a:ext cx="5762652" cy="4197361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CBB5B-2E60-4521-A5D6-70FA9775C936}" type="datetime1">
              <a:rPr lang="cs-CZ" smtClean="0"/>
              <a:t>7.11.2016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Projednání ÚAP ORP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29F2A-49AC-4244-907F-938B0A23BA5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E40A1-6BD6-4BA8-BB57-6869176C5B0D}" type="datetime1">
              <a:rPr lang="cs-CZ" smtClean="0"/>
              <a:t>7.11.2016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Projednání ÚAP ORP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452FE-D6F9-4EAB-8DD3-6559B737213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14349" y="4406900"/>
            <a:ext cx="8001056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14349" y="2906713"/>
            <a:ext cx="8001056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8FA1C-5371-4659-9762-276AA9D13FFA}" type="datetime1">
              <a:rPr lang="cs-CZ" smtClean="0"/>
              <a:t>7.11.2016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Projednání ÚAP ORP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C3FC6-E131-4EC5-B231-27E1B980D1D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714348" y="3214686"/>
            <a:ext cx="3929090" cy="291147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786314" y="3214686"/>
            <a:ext cx="3900486" cy="291147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D5E9C-C394-4A65-BD7D-F87F55BDE5FC}" type="datetime1">
              <a:rPr lang="cs-CZ" smtClean="0"/>
              <a:t>7.11.2016</a:t>
            </a:fld>
            <a:endParaRPr lang="cs-CZ" dirty="0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Projednání ÚAP ORP</a:t>
            </a: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75B8F-F70E-423A-9438-38863EA3628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14348" y="3214686"/>
            <a:ext cx="3929090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714348" y="4000503"/>
            <a:ext cx="3929090" cy="2125659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786314" y="3214686"/>
            <a:ext cx="3900486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786314" y="4000503"/>
            <a:ext cx="3900486" cy="2125659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CF5C9-4059-4268-94B6-5505A10BFD22}" type="datetime1">
              <a:rPr lang="cs-CZ" smtClean="0"/>
              <a:t>7.11.2016</a:t>
            </a:fld>
            <a:endParaRPr lang="cs-CZ" dirty="0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Projednání ÚAP ORP</a:t>
            </a: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D85F6-9C2C-42B1-A647-F43D47A6C8B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4F306-CD35-45B4-B946-EDE78BE297F0}" type="datetime1">
              <a:rPr lang="cs-CZ" smtClean="0"/>
              <a:t>7.11.2016</a:t>
            </a:fld>
            <a:endParaRPr lang="cs-CZ" dirty="0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Projednání ÚAP ORP</a:t>
            </a: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13091-8E50-4733-88CB-5CBED0C8DA8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124B8-3FD7-45C8-BEA9-B01E5EC54606}" type="datetime1">
              <a:rPr lang="cs-CZ" smtClean="0"/>
              <a:t>7.11.2016</a:t>
            </a:fld>
            <a:endParaRPr lang="cs-CZ" dirty="0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Projednání ÚAP ORP</a:t>
            </a: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303C8-2481-4062-B8B1-9382700ACAE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1382" y="1928802"/>
            <a:ext cx="285048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714744" y="1928802"/>
            <a:ext cx="4972056" cy="419736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721382" y="3286124"/>
            <a:ext cx="2850486" cy="284003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F6900-ED77-40C6-B534-77812E62115D}" type="datetime1">
              <a:rPr lang="cs-CZ" smtClean="0"/>
              <a:t>7.11.2016</a:t>
            </a:fld>
            <a:endParaRPr lang="cs-CZ" dirty="0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Projednání ÚAP ORP</a:t>
            </a: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FF783-5BC2-47AA-A634-ADEF7451382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14348" y="4800600"/>
            <a:ext cx="8001056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714348" y="1928801"/>
            <a:ext cx="8001056" cy="279877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Klepnutím na ikonu přidáte obrázek.</a:t>
            </a:r>
            <a:endParaRPr lang="cs-CZ" noProof="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714348" y="5367338"/>
            <a:ext cx="8001056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9D582-B961-421D-8EAF-651D7E3238D5}" type="datetime1">
              <a:rPr lang="cs-CZ" smtClean="0"/>
              <a:t>7.11.2016</a:t>
            </a:fld>
            <a:endParaRPr lang="cs-CZ" dirty="0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Projednání ÚAP ORP</a:t>
            </a: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CC05F-849F-49FD-86B5-362FF0E6F4B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714375" y="1928813"/>
            <a:ext cx="7972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714375" y="3214688"/>
            <a:ext cx="7972425" cy="291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714375" y="6356350"/>
            <a:ext cx="3929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89A1A7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5CEBFE1-3ECE-4734-A2EA-C40736CBA31C}" type="datetime1">
              <a:rPr lang="cs-CZ" smtClean="0"/>
              <a:t>7.11.2016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5429250" y="1042988"/>
            <a:ext cx="3571875" cy="5000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2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cs-CZ" smtClean="0"/>
              <a:t>Projednání ÚAP ORP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4786313" y="6356350"/>
            <a:ext cx="39004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89A1A7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829DCBE-D2A4-4BC1-A1F9-04D3436A044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1031" name="Obrázek 12" descr="kru.wm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01688" y="484188"/>
            <a:ext cx="380365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375D67"/>
          </a:solidFill>
          <a:latin typeface="Arial" pitchFamily="34" charset="0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75D67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75D67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75D67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75D67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75D67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75D67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75D67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75D67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mailto:falcmanova.a@kr-ustecky.cz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2348880"/>
            <a:ext cx="8044433" cy="4032448"/>
          </a:xfrm>
        </p:spPr>
        <p:txBody>
          <a:bodyPr/>
          <a:lstStyle/>
          <a:p>
            <a:pPr algn="ctr"/>
            <a:r>
              <a:rPr lang="cs-CZ" sz="4000" dirty="0">
                <a:latin typeface="Arial" charset="0"/>
                <a:cs typeface="Arial" charset="0"/>
              </a:rPr>
              <a:t>4. úplná aktualizace </a:t>
            </a:r>
            <a:r>
              <a:rPr lang="cs-CZ" sz="4000" dirty="0" smtClean="0">
                <a:latin typeface="Arial" charset="0"/>
                <a:cs typeface="Arial" charset="0"/>
              </a:rPr>
              <a:t/>
            </a:r>
            <a:br>
              <a:rPr lang="cs-CZ" sz="4000" dirty="0" smtClean="0">
                <a:latin typeface="Arial" charset="0"/>
                <a:cs typeface="Arial" charset="0"/>
              </a:rPr>
            </a:br>
            <a:r>
              <a:rPr lang="cs-CZ" sz="4000" dirty="0" smtClean="0">
                <a:latin typeface="Arial" charset="0"/>
                <a:cs typeface="Arial" charset="0"/>
              </a:rPr>
              <a:t>územně </a:t>
            </a:r>
            <a:r>
              <a:rPr lang="cs-CZ" sz="4000" dirty="0">
                <a:latin typeface="Arial" charset="0"/>
                <a:cs typeface="Arial" charset="0"/>
              </a:rPr>
              <a:t>analytických podkladů </a:t>
            </a:r>
            <a:r>
              <a:rPr lang="cs-CZ" sz="4000" dirty="0" smtClean="0">
                <a:latin typeface="Arial" charset="0"/>
                <a:cs typeface="Arial" charset="0"/>
              </a:rPr>
              <a:t>ORP 2016</a:t>
            </a:r>
            <a:r>
              <a:rPr lang="cs-CZ" sz="4000" dirty="0">
                <a:latin typeface="Arial" charset="0"/>
                <a:cs typeface="Arial" charset="0"/>
              </a:rPr>
              <a:t/>
            </a:r>
            <a:br>
              <a:rPr lang="cs-CZ" sz="4000" dirty="0">
                <a:latin typeface="Arial" charset="0"/>
                <a:cs typeface="Arial" charset="0"/>
              </a:rPr>
            </a:br>
            <a:r>
              <a:rPr lang="cs-CZ" sz="4000" dirty="0" smtClean="0">
                <a:latin typeface="Arial" charset="0"/>
                <a:cs typeface="Arial" charset="0"/>
              </a:rPr>
              <a:t/>
            </a:r>
            <a:br>
              <a:rPr lang="cs-CZ" sz="4000" dirty="0" smtClean="0">
                <a:latin typeface="Arial" charset="0"/>
                <a:cs typeface="Arial" charset="0"/>
              </a:rPr>
            </a:br>
            <a:r>
              <a:rPr lang="cs-CZ" dirty="0">
                <a:latin typeface="Arial" charset="0"/>
                <a:cs typeface="Arial" charset="0"/>
              </a:rPr>
              <a:t/>
            </a:r>
            <a:br>
              <a:rPr lang="cs-CZ" dirty="0">
                <a:latin typeface="Arial" charset="0"/>
                <a:cs typeface="Arial" charset="0"/>
              </a:rPr>
            </a:br>
            <a:r>
              <a:rPr lang="cs-CZ" sz="2000" dirty="0" smtClean="0">
                <a:latin typeface="Arial" charset="0"/>
                <a:cs typeface="Arial" charset="0"/>
              </a:rPr>
              <a:t>Porada s ÚÚP,   7.11.2016</a:t>
            </a:r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E13091-8E50-4733-88CB-5CBED0C8DA8B}" type="slidenum">
              <a:rPr lang="cs-CZ" smtClean="0"/>
              <a:pPr>
                <a:defRPr/>
              </a:pPr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3647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1844824"/>
            <a:ext cx="7972425" cy="648072"/>
          </a:xfrm>
        </p:spPr>
        <p:txBody>
          <a:bodyPr/>
          <a:lstStyle/>
          <a:p>
            <a:pPr algn="ctr"/>
            <a:r>
              <a:rPr lang="cs-CZ" dirty="0" smtClean="0"/>
              <a:t>Doklad o projednání ÚAP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456467"/>
            <a:ext cx="7416823" cy="4239743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8452FE-D6F9-4EAB-8DD3-6559B7372130}" type="slidenum">
              <a:rPr lang="cs-CZ" smtClean="0"/>
              <a:pPr>
                <a:defRPr/>
              </a:pPr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6785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772816"/>
            <a:ext cx="7972425" cy="504056"/>
          </a:xfrm>
        </p:spPr>
        <p:txBody>
          <a:bodyPr/>
          <a:lstStyle/>
          <a:p>
            <a:pPr algn="ctr"/>
            <a:r>
              <a:rPr lang="cs-CZ" sz="3200" dirty="0" smtClean="0"/>
              <a:t>Doklad o projednání ÚAP</a:t>
            </a:r>
            <a:endParaRPr lang="cs-CZ" sz="3200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406977"/>
            <a:ext cx="5688632" cy="4444587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8452FE-D6F9-4EAB-8DD3-6559B7372130}" type="slidenum">
              <a:rPr lang="cs-CZ" smtClean="0"/>
              <a:pPr>
                <a:defRPr/>
              </a:pPr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67922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1928813"/>
            <a:ext cx="8640961" cy="996131"/>
          </a:xfrm>
        </p:spPr>
        <p:txBody>
          <a:bodyPr/>
          <a:lstStyle/>
          <a:p>
            <a:r>
              <a:rPr lang="cs-CZ" sz="3200" dirty="0" smtClean="0"/>
              <a:t>Doklad </a:t>
            </a:r>
            <a:r>
              <a:rPr lang="cs-CZ" sz="3200" b="0" dirty="0" smtClean="0"/>
              <a:t>o projednání a</a:t>
            </a:r>
            <a:r>
              <a:rPr lang="cs-CZ" sz="3200" dirty="0" smtClean="0"/>
              <a:t> zveřejnění ÚAP 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7" y="2924944"/>
            <a:ext cx="8496944" cy="3744416"/>
          </a:xfrm>
        </p:spPr>
        <p:txBody>
          <a:bodyPr/>
          <a:lstStyle/>
          <a:p>
            <a:r>
              <a:rPr lang="cs-CZ" b="1" u="sng" dirty="0" smtClean="0"/>
              <a:t>Doklad o projednání</a:t>
            </a:r>
            <a:r>
              <a:rPr lang="cs-CZ" b="1" dirty="0" smtClean="0"/>
              <a:t> </a:t>
            </a:r>
            <a:r>
              <a:rPr lang="cs-CZ" dirty="0" smtClean="0"/>
              <a:t>-</a:t>
            </a:r>
            <a:r>
              <a:rPr lang="cs-CZ" b="1" dirty="0" smtClean="0"/>
              <a:t> </a:t>
            </a:r>
            <a:r>
              <a:rPr lang="cs-CZ" dirty="0" smtClean="0"/>
              <a:t>nedílnou součástí ÚAP (nutné zveřejnit); příloha č.3 </a:t>
            </a:r>
            <a:r>
              <a:rPr lang="cs-CZ" dirty="0" err="1" smtClean="0"/>
              <a:t>vyhl.č</a:t>
            </a:r>
            <a:r>
              <a:rPr lang="cs-CZ" dirty="0" smtClean="0"/>
              <a:t>. 500/2006 Sb.</a:t>
            </a:r>
          </a:p>
          <a:p>
            <a:r>
              <a:rPr lang="cs-CZ" b="1" u="sng" dirty="0" smtClean="0"/>
              <a:t>Zveřejnění </a:t>
            </a:r>
            <a:r>
              <a:rPr lang="cs-CZ" u="sng" dirty="0" smtClean="0"/>
              <a:t>ÚAP</a:t>
            </a:r>
            <a:r>
              <a:rPr lang="cs-CZ" dirty="0" smtClean="0"/>
              <a:t>:</a:t>
            </a:r>
          </a:p>
          <a:p>
            <a:pPr>
              <a:buNone/>
            </a:pPr>
            <a:r>
              <a:rPr lang="cs-CZ" dirty="0" smtClean="0"/>
              <a:t> a) podle „</a:t>
            </a:r>
            <a:r>
              <a:rPr lang="cs-CZ" b="1" dirty="0" smtClean="0"/>
              <a:t>zákona</a:t>
            </a:r>
            <a:r>
              <a:rPr lang="cs-CZ" dirty="0" smtClean="0"/>
              <a:t>“</a:t>
            </a:r>
            <a:r>
              <a:rPr lang="cs-CZ" b="1" dirty="0" smtClean="0"/>
              <a:t> </a:t>
            </a:r>
            <a:r>
              <a:rPr lang="cs-CZ" dirty="0" err="1" smtClean="0"/>
              <a:t>ust</a:t>
            </a:r>
            <a:r>
              <a:rPr lang="cs-CZ" dirty="0" smtClean="0"/>
              <a:t>.</a:t>
            </a:r>
            <a:r>
              <a:rPr lang="cs-CZ" b="1" dirty="0" smtClean="0"/>
              <a:t> </a:t>
            </a:r>
            <a:r>
              <a:rPr lang="cs-CZ" sz="2400" dirty="0" smtClean="0"/>
              <a:t>§ 166 (2) SZ  - na </a:t>
            </a:r>
            <a:r>
              <a:rPr lang="cs-CZ" b="1" u="sng" dirty="0" smtClean="0"/>
              <a:t>webových stránkách ÚÚP </a:t>
            </a:r>
            <a:r>
              <a:rPr lang="cs-CZ" u="sng" dirty="0" smtClean="0"/>
              <a:t>(dálkový přístup)</a:t>
            </a:r>
            <a:r>
              <a:rPr lang="cs-CZ" sz="2400" dirty="0" smtClean="0"/>
              <a:t> + </a:t>
            </a:r>
            <a:r>
              <a:rPr lang="cs-CZ" dirty="0" err="1" smtClean="0"/>
              <a:t>info</a:t>
            </a:r>
            <a:r>
              <a:rPr lang="cs-CZ" dirty="0" smtClean="0"/>
              <a:t> o TI</a:t>
            </a:r>
          </a:p>
          <a:p>
            <a:pPr>
              <a:buNone/>
            </a:pPr>
            <a:r>
              <a:rPr lang="cs-CZ" sz="2400" b="1" dirty="0"/>
              <a:t> </a:t>
            </a:r>
            <a:r>
              <a:rPr lang="cs-CZ" dirty="0" smtClean="0"/>
              <a:t>b) nad rámec zákona  - </a:t>
            </a:r>
            <a:r>
              <a:rPr lang="cs-CZ" b="1" u="sng" dirty="0" err="1" smtClean="0"/>
              <a:t>geoportál</a:t>
            </a:r>
            <a:r>
              <a:rPr lang="cs-CZ" b="1" u="sng" dirty="0" smtClean="0"/>
              <a:t> ÚK </a:t>
            </a:r>
          </a:p>
          <a:p>
            <a:pPr marL="514350" indent="-514350">
              <a:buNone/>
            </a:pPr>
            <a:r>
              <a:rPr lang="cs-CZ" sz="2000" dirty="0" smtClean="0">
                <a:solidFill>
                  <a:srgbClr val="FF0000"/>
                </a:solidFill>
              </a:rPr>
              <a:t> http://geoportal.kr-ustecky.cz/gs/uzemne-analyticke-podklady-orp/</a:t>
            </a:r>
          </a:p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8452FE-D6F9-4EAB-8DD3-6559B7372130}" type="slidenum">
              <a:rPr lang="cs-CZ" smtClean="0"/>
              <a:pPr>
                <a:defRPr/>
              </a:pPr>
              <a:t>12</a:t>
            </a:fld>
            <a:endParaRPr lang="cs-CZ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1844824"/>
            <a:ext cx="7972425" cy="576064"/>
          </a:xfrm>
        </p:spPr>
        <p:txBody>
          <a:bodyPr/>
          <a:lstStyle/>
          <a:p>
            <a:r>
              <a:rPr lang="cs-CZ" dirty="0" smtClean="0"/>
              <a:t>Důležité připomenutí !!!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2420888"/>
            <a:ext cx="8784976" cy="4320480"/>
          </a:xfrm>
        </p:spPr>
        <p:txBody>
          <a:bodyPr/>
          <a:lstStyle/>
          <a:p>
            <a:pPr marL="514350" indent="-514350">
              <a:buAutoNum type="alphaLcParenR"/>
            </a:pPr>
            <a:r>
              <a:rPr lang="cs-CZ" dirty="0" smtClean="0"/>
              <a:t>„</a:t>
            </a:r>
            <a:r>
              <a:rPr lang="cs-CZ" b="1" dirty="0" smtClean="0"/>
              <a:t>problémy</a:t>
            </a:r>
            <a:r>
              <a:rPr lang="cs-CZ" dirty="0" smtClean="0"/>
              <a:t>“  - označení, stručný popis a jeho charakteristika; zařazení do kategorie podle určení řešení v ÚPD (ZÚR,ÚP, RP)</a:t>
            </a:r>
          </a:p>
          <a:p>
            <a:pPr marL="514350" indent="-514350">
              <a:buAutoNum type="alphaLcParenR"/>
            </a:pPr>
            <a:r>
              <a:rPr lang="cs-CZ" dirty="0" smtClean="0"/>
              <a:t> „</a:t>
            </a:r>
            <a:r>
              <a:rPr lang="cs-CZ" b="1" dirty="0" smtClean="0"/>
              <a:t>záměry</a:t>
            </a:r>
            <a:r>
              <a:rPr lang="cs-CZ" dirty="0" smtClean="0"/>
              <a:t>“ – označení, stručná charakteristika, popis lokace a  </a:t>
            </a:r>
            <a:r>
              <a:rPr lang="cs-CZ" dirty="0"/>
              <a:t>zařazení do </a:t>
            </a:r>
            <a:r>
              <a:rPr lang="cs-CZ" dirty="0" smtClean="0"/>
              <a:t>kategorie dle významu </a:t>
            </a:r>
            <a:r>
              <a:rPr lang="cs-CZ" dirty="0"/>
              <a:t>(</a:t>
            </a:r>
            <a:r>
              <a:rPr lang="cs-CZ" dirty="0" smtClean="0"/>
              <a:t>místní/nadmístní)</a:t>
            </a:r>
          </a:p>
          <a:p>
            <a:pPr marL="0" indent="0">
              <a:buNone/>
            </a:pPr>
            <a:endParaRPr lang="cs-CZ" sz="1000" dirty="0" smtClean="0"/>
          </a:p>
          <a:p>
            <a:pPr marL="0" indent="0">
              <a:buNone/>
            </a:pPr>
            <a:r>
              <a:rPr lang="cs-CZ" dirty="0" smtClean="0"/>
              <a:t>!!!  Apel na </a:t>
            </a:r>
            <a:r>
              <a:rPr lang="cs-CZ" u="sng" dirty="0" smtClean="0">
                <a:solidFill>
                  <a:srgbClr val="0000FF"/>
                </a:solidFill>
              </a:rPr>
              <a:t>věcné naplnění</a:t>
            </a:r>
            <a:r>
              <a:rPr lang="cs-CZ" dirty="0" smtClean="0">
                <a:solidFill>
                  <a:srgbClr val="0000FF"/>
                </a:solidFill>
              </a:rPr>
              <a:t> </a:t>
            </a:r>
            <a:r>
              <a:rPr lang="cs-CZ" b="1" dirty="0" smtClean="0">
                <a:solidFill>
                  <a:srgbClr val="0000FF"/>
                </a:solidFill>
              </a:rPr>
              <a:t>P</a:t>
            </a:r>
            <a:r>
              <a:rPr lang="cs-CZ" dirty="0" smtClean="0"/>
              <a:t> a </a:t>
            </a:r>
            <a:r>
              <a:rPr lang="cs-CZ" b="1" dirty="0" smtClean="0">
                <a:solidFill>
                  <a:srgbClr val="0000FF"/>
                </a:solidFill>
              </a:rPr>
              <a:t>Z</a:t>
            </a:r>
            <a:r>
              <a:rPr lang="cs-CZ" dirty="0" smtClean="0"/>
              <a:t>; důležité z hlediska využitelnosti nejenom pro </a:t>
            </a:r>
            <a:r>
              <a:rPr lang="cs-CZ" b="1" dirty="0" smtClean="0"/>
              <a:t>tvorbu ÚAP kraje </a:t>
            </a:r>
            <a:r>
              <a:rPr lang="cs-CZ" dirty="0"/>
              <a:t>(</a:t>
            </a:r>
            <a:r>
              <a:rPr lang="cs-CZ" dirty="0" err="1"/>
              <a:t>ust</a:t>
            </a:r>
            <a:r>
              <a:rPr lang="cs-CZ" dirty="0"/>
              <a:t>. § 29 odst. 3 SZ</a:t>
            </a:r>
            <a:r>
              <a:rPr lang="cs-CZ" dirty="0" smtClean="0"/>
              <a:t>),  ale i </a:t>
            </a:r>
            <a:r>
              <a:rPr lang="cs-CZ" b="1" dirty="0" smtClean="0"/>
              <a:t>pro vlastní ÚPČ</a:t>
            </a:r>
            <a:endParaRPr lang="cs-CZ" b="1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8452FE-D6F9-4EAB-8DD3-6559B7372130}" type="slidenum">
              <a:rPr lang="cs-CZ" smtClean="0"/>
              <a:pPr>
                <a:defRPr/>
              </a:pPr>
              <a:t>13</a:t>
            </a:fld>
            <a:endParaRPr lang="cs-CZ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14375" y="1916832"/>
            <a:ext cx="7972425" cy="648072"/>
          </a:xfrm>
        </p:spPr>
        <p:txBody>
          <a:bodyPr/>
          <a:lstStyle/>
          <a:p>
            <a:pPr algn="ctr"/>
            <a:r>
              <a:rPr lang="cs-CZ" dirty="0" smtClean="0"/>
              <a:t>Forma předání 4.ú.a. ÚAP ORP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2780928"/>
            <a:ext cx="8260457" cy="3816424"/>
          </a:xfrm>
        </p:spPr>
        <p:txBody>
          <a:bodyPr/>
          <a:lstStyle/>
          <a:p>
            <a:pPr marL="0" indent="0">
              <a:buNone/>
            </a:pPr>
            <a:r>
              <a:rPr lang="cs-CZ" b="1" dirty="0" smtClean="0"/>
              <a:t>1) </a:t>
            </a:r>
            <a:r>
              <a:rPr lang="cs-CZ" b="1" u="sng" dirty="0" smtClean="0"/>
              <a:t>„ netištěná část“</a:t>
            </a:r>
            <a:r>
              <a:rPr lang="cs-CZ" b="1" dirty="0" smtClean="0"/>
              <a:t> na CD/DVD:</a:t>
            </a:r>
          </a:p>
          <a:p>
            <a:r>
              <a:rPr lang="cs-CZ" dirty="0" smtClean="0">
                <a:solidFill>
                  <a:srgbClr val="0000FF"/>
                </a:solidFill>
              </a:rPr>
              <a:t>textová část </a:t>
            </a:r>
            <a:r>
              <a:rPr lang="cs-CZ" dirty="0"/>
              <a:t>- </a:t>
            </a:r>
            <a:r>
              <a:rPr lang="cs-CZ" dirty="0" smtClean="0"/>
              <a:t>*doc., </a:t>
            </a:r>
            <a:r>
              <a:rPr lang="cs-CZ" dirty="0"/>
              <a:t>*</a:t>
            </a:r>
            <a:r>
              <a:rPr lang="cs-CZ" dirty="0" err="1"/>
              <a:t>xls</a:t>
            </a:r>
            <a:r>
              <a:rPr lang="cs-CZ" dirty="0" smtClean="0"/>
              <a:t>.</a:t>
            </a:r>
          </a:p>
          <a:p>
            <a:r>
              <a:rPr lang="cs-CZ" dirty="0" smtClean="0">
                <a:solidFill>
                  <a:srgbClr val="0000FF"/>
                </a:solidFill>
              </a:rPr>
              <a:t>grafická část </a:t>
            </a:r>
            <a:r>
              <a:rPr lang="cs-CZ" dirty="0"/>
              <a:t>– hlavně </a:t>
            </a:r>
            <a:r>
              <a:rPr lang="cs-CZ" dirty="0" smtClean="0"/>
              <a:t>*</a:t>
            </a:r>
            <a:r>
              <a:rPr lang="cs-CZ" dirty="0" err="1" smtClean="0"/>
              <a:t>pdf</a:t>
            </a:r>
            <a:r>
              <a:rPr lang="cs-CZ" dirty="0" smtClean="0"/>
              <a:t>. (případně k tomu </a:t>
            </a:r>
            <a:r>
              <a:rPr lang="cs-CZ" dirty="0" err="1" smtClean="0"/>
              <a:t>GeoTIFF</a:t>
            </a:r>
            <a:r>
              <a:rPr lang="cs-CZ" dirty="0" smtClean="0"/>
              <a:t>) </a:t>
            </a:r>
          </a:p>
          <a:p>
            <a:r>
              <a:rPr lang="cs-CZ" dirty="0" smtClean="0">
                <a:solidFill>
                  <a:srgbClr val="0000FF"/>
                </a:solidFill>
              </a:rPr>
              <a:t>datová část </a:t>
            </a:r>
            <a:r>
              <a:rPr lang="cs-CZ" dirty="0"/>
              <a:t>- *</a:t>
            </a:r>
            <a:r>
              <a:rPr lang="cs-CZ" dirty="0" err="1"/>
              <a:t>shp</a:t>
            </a:r>
            <a:r>
              <a:rPr lang="cs-CZ" dirty="0" smtClean="0"/>
              <a:t>. nebo </a:t>
            </a:r>
            <a:r>
              <a:rPr lang="cs-CZ" dirty="0"/>
              <a:t>*</a:t>
            </a:r>
            <a:r>
              <a:rPr lang="cs-CZ" dirty="0" err="1"/>
              <a:t>gdb</a:t>
            </a:r>
            <a:r>
              <a:rPr lang="cs-CZ" dirty="0"/>
              <a:t>.; </a:t>
            </a:r>
            <a:r>
              <a:rPr lang="cs-CZ" dirty="0" smtClean="0"/>
              <a:t>datová </a:t>
            </a:r>
            <a:r>
              <a:rPr lang="cs-CZ" dirty="0"/>
              <a:t>struktura bude zpracována ve struktuře </a:t>
            </a:r>
            <a:r>
              <a:rPr lang="cs-CZ" b="1" dirty="0" smtClean="0"/>
              <a:t>DM 3.4</a:t>
            </a:r>
            <a:br>
              <a:rPr lang="cs-CZ" b="1" dirty="0" smtClean="0"/>
            </a:br>
            <a:r>
              <a:rPr lang="cs-CZ" dirty="0" smtClean="0"/>
              <a:t>(kdo </a:t>
            </a:r>
            <a:r>
              <a:rPr lang="cs-CZ" dirty="0"/>
              <a:t>nahraje svou část dat do </a:t>
            </a:r>
            <a:r>
              <a:rPr lang="cs-CZ" dirty="0" smtClean="0"/>
              <a:t>GP, nemusí předávat </a:t>
            </a:r>
            <a:r>
              <a:rPr lang="cs-CZ" dirty="0"/>
              <a:t>data na </a:t>
            </a:r>
            <a:r>
              <a:rPr lang="cs-CZ" dirty="0" smtClean="0"/>
              <a:t>CD/DVD)</a:t>
            </a:r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8452FE-D6F9-4EAB-8DD3-6559B7372130}" type="slidenum">
              <a:rPr lang="cs-CZ" smtClean="0"/>
              <a:pPr>
                <a:defRPr/>
              </a:pPr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46190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14375" y="1916832"/>
            <a:ext cx="7972425" cy="648072"/>
          </a:xfrm>
        </p:spPr>
        <p:txBody>
          <a:bodyPr/>
          <a:lstStyle/>
          <a:p>
            <a:pPr algn="ctr"/>
            <a:r>
              <a:rPr lang="cs-CZ" dirty="0" smtClean="0"/>
              <a:t>Forma předání 4.ú.a. ÚAP ORP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2780928"/>
            <a:ext cx="7972425" cy="3816424"/>
          </a:xfrm>
        </p:spPr>
        <p:txBody>
          <a:bodyPr/>
          <a:lstStyle/>
          <a:p>
            <a:pPr marL="0" indent="0">
              <a:buNone/>
            </a:pPr>
            <a:r>
              <a:rPr lang="cs-CZ" b="1" dirty="0"/>
              <a:t>2</a:t>
            </a:r>
            <a:r>
              <a:rPr lang="cs-CZ" b="1" dirty="0" smtClean="0"/>
              <a:t>) </a:t>
            </a:r>
            <a:r>
              <a:rPr lang="cs-CZ" b="1" u="sng" dirty="0" smtClean="0"/>
              <a:t>tištěná část</a:t>
            </a:r>
            <a:r>
              <a:rPr lang="cs-CZ" dirty="0" smtClean="0"/>
              <a:t>:</a:t>
            </a:r>
          </a:p>
          <a:p>
            <a:pPr marL="0" indent="0">
              <a:buNone/>
            </a:pPr>
            <a:endParaRPr lang="cs-CZ" sz="2000" dirty="0" smtClean="0"/>
          </a:p>
          <a:p>
            <a:pPr marL="514350" indent="-514350">
              <a:buAutoNum type="alphaLcParenR"/>
            </a:pPr>
            <a:r>
              <a:rPr lang="cs-CZ" u="sng" dirty="0" smtClean="0"/>
              <a:t>textová </a:t>
            </a:r>
            <a:r>
              <a:rPr lang="cs-CZ" u="sng" dirty="0"/>
              <a:t>část</a:t>
            </a:r>
            <a:r>
              <a:rPr lang="cs-CZ" dirty="0"/>
              <a:t> týkající se určení problémů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k </a:t>
            </a:r>
            <a:r>
              <a:rPr lang="cs-CZ" dirty="0"/>
              <a:t>řešení </a:t>
            </a:r>
            <a:endParaRPr lang="cs-CZ" dirty="0" smtClean="0"/>
          </a:p>
          <a:p>
            <a:pPr marL="514350" indent="-514350">
              <a:buAutoNum type="alphaLcParenR"/>
            </a:pPr>
            <a:r>
              <a:rPr lang="cs-CZ" u="sng" dirty="0" smtClean="0"/>
              <a:t>problémový </a:t>
            </a:r>
            <a:r>
              <a:rPr lang="cs-CZ" u="sng" dirty="0"/>
              <a:t>výkres </a:t>
            </a:r>
            <a:r>
              <a:rPr lang="cs-CZ" dirty="0" smtClean="0"/>
              <a:t>(</a:t>
            </a:r>
            <a:r>
              <a:rPr lang="cs-CZ" dirty="0" smtClean="0">
                <a:solidFill>
                  <a:srgbClr val="0000FF"/>
                </a:solidFill>
              </a:rPr>
              <a:t>optimální formát </a:t>
            </a:r>
            <a:r>
              <a:rPr lang="cs-CZ" dirty="0">
                <a:solidFill>
                  <a:srgbClr val="0000FF"/>
                </a:solidFill>
              </a:rPr>
              <a:t>výkresu </a:t>
            </a:r>
            <a:r>
              <a:rPr lang="cs-CZ" dirty="0"/>
              <a:t>pro práci </a:t>
            </a:r>
            <a:r>
              <a:rPr lang="cs-CZ" dirty="0" smtClean="0"/>
              <a:t>KÚ </a:t>
            </a:r>
            <a:r>
              <a:rPr lang="cs-CZ" dirty="0"/>
              <a:t>při posuzování ÚPD</a:t>
            </a:r>
            <a:r>
              <a:rPr lang="cs-CZ" dirty="0" smtClean="0"/>
              <a:t>)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8452FE-D6F9-4EAB-8DD3-6559B7372130}" type="slidenum">
              <a:rPr lang="cs-CZ" smtClean="0"/>
              <a:pPr>
                <a:defRPr/>
              </a:pPr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74877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Na závěr </a:t>
            </a:r>
            <a:r>
              <a:rPr lang="cs-CZ" dirty="0" smtClean="0">
                <a:sym typeface="Wingdings" panose="05000000000000000000" pitchFamily="2" charset="2"/>
              </a:rPr>
              <a:t>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4375" y="3214688"/>
            <a:ext cx="7972425" cy="3238648"/>
          </a:xfrm>
        </p:spPr>
        <p:txBody>
          <a:bodyPr/>
          <a:lstStyle/>
          <a:p>
            <a:pPr algn="ctr">
              <a:buNone/>
            </a:pPr>
            <a:r>
              <a:rPr lang="cs-CZ" dirty="0" smtClean="0"/>
              <a:t>    Příští úplná aktualizace ÚAP ORP:</a:t>
            </a:r>
            <a:endParaRPr lang="cs-CZ" sz="1400" dirty="0" smtClean="0"/>
          </a:p>
          <a:p>
            <a:pPr algn="ctr">
              <a:buNone/>
            </a:pPr>
            <a:r>
              <a:rPr lang="cs-CZ" sz="3200" b="1" dirty="0">
                <a:solidFill>
                  <a:srgbClr val="FF0000"/>
                </a:solidFill>
              </a:rPr>
              <a:t>5</a:t>
            </a:r>
            <a:r>
              <a:rPr lang="cs-CZ" sz="3200" b="1" dirty="0" smtClean="0">
                <a:solidFill>
                  <a:srgbClr val="FF0000"/>
                </a:solidFill>
              </a:rPr>
              <a:t>. úplná aktualizace ÚAP ORP </a:t>
            </a:r>
            <a:r>
              <a:rPr lang="cs-CZ" sz="4800" b="1" dirty="0" smtClean="0">
                <a:solidFill>
                  <a:srgbClr val="FF0000"/>
                </a:solidFill>
              </a:rPr>
              <a:t>2020</a:t>
            </a:r>
            <a:endParaRPr lang="cs-CZ" sz="20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cs-CZ" sz="1200" dirty="0" smtClean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8452FE-D6F9-4EAB-8DD3-6559B7372130}" type="slidenum">
              <a:rPr lang="cs-CZ" smtClean="0"/>
              <a:pPr>
                <a:defRPr/>
              </a:pPr>
              <a:t>16</a:t>
            </a:fld>
            <a:endParaRPr lang="cs-CZ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Děkuji za pozornost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 smtClean="0"/>
          </a:p>
          <a:p>
            <a:pPr algn="ctr">
              <a:buNone/>
            </a:pPr>
            <a:r>
              <a:rPr lang="cs-CZ" sz="3200" b="1" dirty="0" smtClean="0">
                <a:solidFill>
                  <a:srgbClr val="1F3339"/>
                </a:solidFill>
              </a:rPr>
              <a:t>Mgr. Adéla Falcmanová</a:t>
            </a:r>
          </a:p>
          <a:p>
            <a:pPr algn="ctr">
              <a:buNone/>
            </a:pPr>
            <a:endParaRPr lang="cs-CZ" b="1" dirty="0" smtClean="0">
              <a:solidFill>
                <a:srgbClr val="1F3339"/>
              </a:solidFill>
            </a:endParaRPr>
          </a:p>
          <a:p>
            <a:pPr algn="ctr">
              <a:buNone/>
            </a:pPr>
            <a:r>
              <a:rPr lang="cs-CZ" b="1" i="1" dirty="0" smtClean="0">
                <a:solidFill>
                  <a:srgbClr val="1F3339"/>
                </a:solidFill>
                <a:hlinkClick r:id="rId2"/>
              </a:rPr>
              <a:t>falcmanova.a@kr-ustecky.cz</a:t>
            </a:r>
            <a:endParaRPr lang="cs-CZ" b="1" i="1" dirty="0" smtClean="0">
              <a:solidFill>
                <a:srgbClr val="1F3339"/>
              </a:solidFill>
            </a:endParaRPr>
          </a:p>
          <a:p>
            <a:pPr algn="ctr">
              <a:buNone/>
            </a:pPr>
            <a:r>
              <a:rPr lang="cs-CZ" b="1" i="1" dirty="0" smtClean="0">
                <a:solidFill>
                  <a:srgbClr val="1F3339"/>
                </a:solidFill>
              </a:rPr>
              <a:t>475 657 545</a:t>
            </a:r>
            <a:endParaRPr lang="cs-CZ" b="1" i="1" dirty="0">
              <a:solidFill>
                <a:srgbClr val="1F3339"/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8452FE-D6F9-4EAB-8DD3-6559B7372130}" type="slidenum">
              <a:rPr lang="cs-CZ" smtClean="0"/>
              <a:pPr>
                <a:defRPr/>
              </a:pPr>
              <a:t>17</a:t>
            </a:fld>
            <a:endParaRPr lang="cs-CZ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Termín pořízení 4. </a:t>
            </a:r>
            <a:r>
              <a:rPr lang="cs-CZ" dirty="0" err="1" smtClean="0"/>
              <a:t>ú.a</a:t>
            </a:r>
            <a:r>
              <a:rPr lang="cs-CZ" dirty="0" smtClean="0"/>
              <a:t>. ÚAP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</a:t>
            </a:r>
            <a:r>
              <a:rPr lang="cs-CZ" dirty="0" smtClean="0"/>
              <a:t>ro ÚAP obcí do </a:t>
            </a:r>
            <a:r>
              <a:rPr lang="cs-CZ" dirty="0" smtClean="0">
                <a:solidFill>
                  <a:srgbClr val="FF0000"/>
                </a:solidFill>
              </a:rPr>
              <a:t>31. prosince 2016</a:t>
            </a:r>
          </a:p>
          <a:p>
            <a:r>
              <a:rPr lang="cs-CZ" dirty="0"/>
              <a:t>p</a:t>
            </a:r>
            <a:r>
              <a:rPr lang="cs-CZ" dirty="0" smtClean="0"/>
              <a:t>ro ÚAP krajů do 30. června 2017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8452FE-D6F9-4EAB-8DD3-6559B7372130}" type="slidenum">
              <a:rPr lang="cs-CZ" smtClean="0"/>
              <a:pPr>
                <a:defRPr/>
              </a:pPr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9073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95536" y="2060848"/>
            <a:ext cx="8217080" cy="864096"/>
          </a:xfrm>
        </p:spPr>
        <p:txBody>
          <a:bodyPr/>
          <a:lstStyle/>
          <a:p>
            <a:pPr algn="ctr"/>
            <a:r>
              <a:rPr lang="cs-CZ" dirty="0" smtClean="0"/>
              <a:t>Aktuální stav pořizování 4. </a:t>
            </a:r>
            <a:r>
              <a:rPr lang="cs-CZ" dirty="0" err="1" smtClean="0"/>
              <a:t>ú.a</a:t>
            </a:r>
            <a:r>
              <a:rPr lang="cs-CZ" dirty="0" smtClean="0"/>
              <a:t>. ÚAP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8247860" cy="3384376"/>
          </a:xfrm>
        </p:spPr>
        <p:txBody>
          <a:bodyPr/>
          <a:lstStyle/>
          <a:p>
            <a:r>
              <a:rPr lang="cs-CZ" dirty="0" smtClean="0">
                <a:solidFill>
                  <a:srgbClr val="000000"/>
                </a:solidFill>
              </a:rPr>
              <a:t>příprava ÚAP na projednání s obcemi </a:t>
            </a:r>
            <a:r>
              <a:rPr lang="cs-CZ" dirty="0">
                <a:solidFill>
                  <a:srgbClr val="000000"/>
                </a:solidFill>
              </a:rPr>
              <a:t>(</a:t>
            </a:r>
            <a:r>
              <a:rPr lang="cs-CZ" b="1" dirty="0" err="1">
                <a:solidFill>
                  <a:srgbClr val="000000"/>
                </a:solidFill>
              </a:rPr>
              <a:t>ust</a:t>
            </a:r>
            <a:r>
              <a:rPr lang="cs-CZ" b="1" dirty="0">
                <a:solidFill>
                  <a:srgbClr val="000000"/>
                </a:solidFill>
              </a:rPr>
              <a:t>. § 29 odst. 1 </a:t>
            </a:r>
            <a:r>
              <a:rPr lang="cs-CZ" dirty="0">
                <a:solidFill>
                  <a:srgbClr val="000000"/>
                </a:solidFill>
              </a:rPr>
              <a:t>stavebního zákona </a:t>
            </a:r>
            <a:r>
              <a:rPr lang="cs-CZ" dirty="0" smtClean="0">
                <a:solidFill>
                  <a:srgbClr val="000000"/>
                </a:solidFill>
              </a:rPr>
              <a:t>č. </a:t>
            </a:r>
            <a:r>
              <a:rPr lang="cs-CZ" dirty="0">
                <a:solidFill>
                  <a:srgbClr val="000000"/>
                </a:solidFill>
              </a:rPr>
              <a:t>183/2006 Sb.)</a:t>
            </a:r>
          </a:p>
          <a:p>
            <a:endParaRPr lang="cs-CZ" dirty="0" smtClean="0">
              <a:solidFill>
                <a:srgbClr val="000000"/>
              </a:solidFill>
            </a:endParaRPr>
          </a:p>
          <a:p>
            <a:r>
              <a:rPr lang="cs-CZ" dirty="0" smtClean="0">
                <a:solidFill>
                  <a:srgbClr val="000000"/>
                </a:solidFill>
              </a:rPr>
              <a:t>= </a:t>
            </a:r>
            <a:r>
              <a:rPr lang="cs-CZ" dirty="0">
                <a:solidFill>
                  <a:srgbClr val="000000"/>
                </a:solidFill>
              </a:rPr>
              <a:t>„ </a:t>
            </a:r>
            <a:r>
              <a:rPr lang="cs-CZ" b="1" dirty="0">
                <a:solidFill>
                  <a:srgbClr val="000000"/>
                </a:solidFill>
              </a:rPr>
              <a:t>určené problémy k řešení v </a:t>
            </a:r>
            <a:r>
              <a:rPr lang="cs-CZ" b="1" dirty="0" smtClean="0">
                <a:solidFill>
                  <a:srgbClr val="000000"/>
                </a:solidFill>
              </a:rPr>
              <a:t>ÚPD </a:t>
            </a:r>
            <a:r>
              <a:rPr lang="cs-CZ" dirty="0" smtClean="0">
                <a:solidFill>
                  <a:srgbClr val="000000"/>
                </a:solidFill>
              </a:rPr>
              <a:t>“ </a:t>
            </a:r>
            <a:br>
              <a:rPr lang="cs-CZ" dirty="0" smtClean="0">
                <a:solidFill>
                  <a:srgbClr val="000000"/>
                </a:solidFill>
              </a:rPr>
            </a:br>
            <a:r>
              <a:rPr lang="cs-CZ" dirty="0" smtClean="0">
                <a:solidFill>
                  <a:srgbClr val="000000"/>
                </a:solidFill>
              </a:rPr>
              <a:t>(</a:t>
            </a:r>
            <a:r>
              <a:rPr lang="cs-CZ" dirty="0" err="1" smtClean="0">
                <a:solidFill>
                  <a:srgbClr val="000000"/>
                </a:solidFill>
              </a:rPr>
              <a:t>ust</a:t>
            </a:r>
            <a:r>
              <a:rPr lang="cs-CZ" dirty="0">
                <a:solidFill>
                  <a:srgbClr val="000000"/>
                </a:solidFill>
              </a:rPr>
              <a:t>. § 4 odst. 1 písm. b) </a:t>
            </a:r>
            <a:r>
              <a:rPr lang="cs-CZ" dirty="0" smtClean="0">
                <a:solidFill>
                  <a:srgbClr val="000000"/>
                </a:solidFill>
              </a:rPr>
              <a:t>část </a:t>
            </a:r>
            <a:r>
              <a:rPr lang="cs-CZ" dirty="0">
                <a:solidFill>
                  <a:srgbClr val="000000"/>
                </a:solidFill>
              </a:rPr>
              <a:t>1 </a:t>
            </a:r>
            <a:r>
              <a:rPr lang="cs-CZ" dirty="0" err="1" smtClean="0">
                <a:solidFill>
                  <a:srgbClr val="000000"/>
                </a:solidFill>
              </a:rPr>
              <a:t>vyhl</a:t>
            </a:r>
            <a:r>
              <a:rPr lang="cs-CZ" dirty="0">
                <a:solidFill>
                  <a:srgbClr val="000000"/>
                </a:solidFill>
              </a:rPr>
              <a:t>. č. </a:t>
            </a:r>
            <a:r>
              <a:rPr lang="cs-CZ" dirty="0" smtClean="0">
                <a:solidFill>
                  <a:srgbClr val="000000"/>
                </a:solidFill>
              </a:rPr>
              <a:t>500/2006 Sb.), textová a grafická část – výkres problémů</a:t>
            </a:r>
            <a:endParaRPr lang="cs-CZ" dirty="0">
              <a:solidFill>
                <a:srgbClr val="000000"/>
              </a:solidFill>
            </a:endParaRPr>
          </a:p>
          <a:p>
            <a:r>
              <a:rPr lang="cs-CZ" dirty="0">
                <a:solidFill>
                  <a:srgbClr val="1F3339"/>
                </a:solidFill>
              </a:rPr>
              <a:t>    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C5D301-83EF-4D97-955D-D1F392DBC365}" type="slidenum">
              <a:rPr lang="cs-CZ" smtClean="0"/>
              <a:pPr>
                <a:defRPr/>
              </a:pPr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3662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1700808"/>
            <a:ext cx="7828409" cy="708099"/>
          </a:xfrm>
        </p:spPr>
        <p:txBody>
          <a:bodyPr/>
          <a:lstStyle/>
          <a:p>
            <a:r>
              <a:rPr lang="cs-CZ" dirty="0" smtClean="0"/>
              <a:t>Problémy k řešení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2420888"/>
            <a:ext cx="7972425" cy="4077072"/>
          </a:xfrm>
        </p:spPr>
        <p:txBody>
          <a:bodyPr/>
          <a:lstStyle/>
          <a:p>
            <a:pPr>
              <a:buNone/>
            </a:pPr>
            <a:r>
              <a:rPr lang="cs-CZ" b="1" u="sng" dirty="0" smtClean="0"/>
              <a:t>Požadavky na odstranění nebo omezení: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a) urbanistických, dopravních a hygienických závad</a:t>
            </a:r>
          </a:p>
          <a:p>
            <a:pPr>
              <a:buNone/>
            </a:pPr>
            <a:r>
              <a:rPr lang="cs-CZ" dirty="0" smtClean="0"/>
              <a:t>    b) vzájemných střetů záměrů na provedení změn v území</a:t>
            </a:r>
          </a:p>
          <a:p>
            <a:pPr>
              <a:buNone/>
            </a:pPr>
            <a:r>
              <a:rPr lang="cs-CZ" dirty="0" smtClean="0"/>
              <a:t>    c) vzájemných střetů záměrů s limity využití území</a:t>
            </a:r>
          </a:p>
          <a:p>
            <a:pPr>
              <a:buNone/>
            </a:pPr>
            <a:r>
              <a:rPr lang="cs-CZ" dirty="0" smtClean="0"/>
              <a:t>    d) slabých stránek, hrozeb a rizik souvisejících s nevyvážeností územních podmínek ÚRÚ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8452FE-D6F9-4EAB-8DD3-6559B7372130}" type="slidenum">
              <a:rPr lang="cs-CZ" smtClean="0"/>
              <a:pPr>
                <a:defRPr/>
              </a:pPr>
              <a:t>4</a:t>
            </a:fld>
            <a:endParaRPr lang="cs-CZ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Projednání  ÚAP (způsob)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3214688"/>
            <a:ext cx="8496943" cy="2911475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>
              <a:buNone/>
            </a:pPr>
            <a:r>
              <a:rPr lang="cs-CZ" dirty="0" smtClean="0"/>
              <a:t>=</a:t>
            </a:r>
            <a:r>
              <a:rPr lang="cs-CZ" b="1" dirty="0" smtClean="0"/>
              <a:t> </a:t>
            </a:r>
            <a:r>
              <a:rPr lang="cs-CZ" dirty="0"/>
              <a:t>na</a:t>
            </a:r>
            <a:r>
              <a:rPr lang="cs-CZ" b="1" dirty="0"/>
              <a:t> </a:t>
            </a:r>
            <a:r>
              <a:rPr lang="cs-CZ" b="1" dirty="0" smtClean="0"/>
              <a:t>„</a:t>
            </a:r>
            <a:r>
              <a:rPr lang="cs-CZ" b="1" dirty="0" smtClean="0">
                <a:solidFill>
                  <a:srgbClr val="0000FF"/>
                </a:solidFill>
              </a:rPr>
              <a:t>jednání</a:t>
            </a:r>
            <a:r>
              <a:rPr lang="cs-CZ" b="1" dirty="0" smtClean="0"/>
              <a:t>“</a:t>
            </a:r>
            <a:r>
              <a:rPr lang="cs-CZ" dirty="0" smtClean="0"/>
              <a:t>,</a:t>
            </a:r>
            <a:r>
              <a:rPr lang="cs-CZ" b="1" dirty="0" smtClean="0"/>
              <a:t> </a:t>
            </a:r>
            <a:r>
              <a:rPr lang="cs-CZ" dirty="0" smtClean="0"/>
              <a:t>ke kterému jsou obce ve správním obvodu ORP přizvány </a:t>
            </a:r>
            <a:r>
              <a:rPr lang="cs-CZ" b="1" dirty="0" smtClean="0"/>
              <a:t>jednotlivě </a:t>
            </a:r>
            <a:r>
              <a:rPr lang="cs-CZ" dirty="0" smtClean="0"/>
              <a:t>(pozvánkou)</a:t>
            </a:r>
          </a:p>
          <a:p>
            <a:pPr>
              <a:buNone/>
            </a:pPr>
            <a:endParaRPr lang="cs-CZ" sz="2000" dirty="0"/>
          </a:p>
          <a:p>
            <a:pPr>
              <a:buNone/>
            </a:pPr>
            <a:r>
              <a:rPr lang="cs-CZ" b="1" u="sng" dirty="0"/>
              <a:t>CÍL </a:t>
            </a:r>
            <a:r>
              <a:rPr lang="cs-CZ" b="1" u="sng" dirty="0" smtClean="0"/>
              <a:t>„jednání“</a:t>
            </a:r>
            <a:r>
              <a:rPr lang="cs-CZ" dirty="0" smtClean="0"/>
              <a:t> : seznámení obcí </a:t>
            </a:r>
            <a:r>
              <a:rPr lang="cs-CZ" dirty="0"/>
              <a:t>s ÚAP </a:t>
            </a:r>
            <a:r>
              <a:rPr lang="cs-CZ" dirty="0" smtClean="0"/>
              <a:t>se zřetelem </a:t>
            </a:r>
            <a:r>
              <a:rPr lang="cs-CZ" dirty="0"/>
              <a:t>na </a:t>
            </a:r>
            <a:r>
              <a:rPr lang="cs-CZ" b="1" dirty="0"/>
              <a:t>projednávanou</a:t>
            </a:r>
            <a:r>
              <a:rPr lang="cs-CZ" dirty="0"/>
              <a:t> část („</a:t>
            </a:r>
            <a:r>
              <a:rPr lang="cs-CZ" b="1" dirty="0"/>
              <a:t>problémy k </a:t>
            </a:r>
            <a:r>
              <a:rPr lang="cs-CZ" b="1" dirty="0" smtClean="0"/>
              <a:t>řešení</a:t>
            </a:r>
            <a:r>
              <a:rPr lang="cs-CZ" dirty="0" smtClean="0"/>
              <a:t>“)</a:t>
            </a:r>
            <a:endParaRPr lang="cs-CZ" dirty="0"/>
          </a:p>
          <a:p>
            <a:pPr>
              <a:buNone/>
            </a:pP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pPr>
              <a:buNone/>
            </a:pPr>
            <a:endParaRPr lang="cs-CZ" dirty="0" smtClean="0"/>
          </a:p>
          <a:p>
            <a:endParaRPr lang="cs-CZ" dirty="0" smtClean="0"/>
          </a:p>
          <a:p>
            <a:pPr>
              <a:buNone/>
            </a:pP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8452FE-D6F9-4EAB-8DD3-6559B7372130}" type="slidenum">
              <a:rPr lang="cs-CZ" smtClean="0"/>
              <a:pPr>
                <a:defRPr/>
              </a:pPr>
              <a:t>5</a:t>
            </a:fld>
            <a:endParaRPr lang="cs-CZ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1916832"/>
            <a:ext cx="7972425" cy="708099"/>
          </a:xfrm>
        </p:spPr>
        <p:txBody>
          <a:bodyPr/>
          <a:lstStyle/>
          <a:p>
            <a:r>
              <a:rPr lang="cs-CZ" dirty="0" smtClean="0"/>
              <a:t>Způsob projednání</a:t>
            </a:r>
            <a:endParaRPr lang="cs-CZ" b="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2996952"/>
            <a:ext cx="8568951" cy="2952328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a) „</a:t>
            </a:r>
            <a:r>
              <a:rPr lang="cs-CZ" b="1" dirty="0" smtClean="0">
                <a:solidFill>
                  <a:srgbClr val="0000FF"/>
                </a:solidFill>
              </a:rPr>
              <a:t>veřejné</a:t>
            </a:r>
            <a:r>
              <a:rPr lang="cs-CZ" dirty="0" smtClean="0">
                <a:solidFill>
                  <a:srgbClr val="000000"/>
                </a:solidFill>
              </a:rPr>
              <a:t>“ </a:t>
            </a:r>
            <a:r>
              <a:rPr lang="cs-CZ" b="1" dirty="0" smtClean="0"/>
              <a:t>jednání </a:t>
            </a:r>
            <a:r>
              <a:rPr lang="cs-CZ" dirty="0" smtClean="0"/>
              <a:t>-</a:t>
            </a:r>
            <a:r>
              <a:rPr lang="cs-CZ" b="1" dirty="0" smtClean="0"/>
              <a:t> </a:t>
            </a:r>
            <a:r>
              <a:rPr lang="cs-CZ" dirty="0" smtClean="0"/>
              <a:t> jsou přizvány </a:t>
            </a:r>
            <a:r>
              <a:rPr lang="cs-CZ" b="1" dirty="0" smtClean="0"/>
              <a:t>všechny </a:t>
            </a:r>
            <a:br>
              <a:rPr lang="cs-CZ" b="1" dirty="0" smtClean="0"/>
            </a:br>
            <a:r>
              <a:rPr lang="cs-CZ" b="1" dirty="0" smtClean="0"/>
              <a:t>    obce </a:t>
            </a:r>
            <a:r>
              <a:rPr lang="cs-CZ" dirty="0" smtClean="0"/>
              <a:t>ve správním obvodu ORP </a:t>
            </a:r>
            <a:br>
              <a:rPr lang="cs-CZ" dirty="0" smtClean="0"/>
            </a:b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b) „</a:t>
            </a:r>
            <a:r>
              <a:rPr lang="cs-CZ" b="1" dirty="0" smtClean="0">
                <a:solidFill>
                  <a:srgbClr val="0000FF"/>
                </a:solidFill>
              </a:rPr>
              <a:t>individuální</a:t>
            </a:r>
            <a:r>
              <a:rPr lang="cs-CZ" dirty="0" smtClean="0"/>
              <a:t>“</a:t>
            </a:r>
            <a:r>
              <a:rPr lang="cs-CZ" b="1" dirty="0" smtClean="0"/>
              <a:t> jednání</a:t>
            </a:r>
            <a:r>
              <a:rPr lang="cs-CZ" dirty="0"/>
              <a:t> </a:t>
            </a:r>
            <a:r>
              <a:rPr lang="cs-CZ" dirty="0" smtClean="0"/>
              <a:t>- pořizovatel </a:t>
            </a:r>
            <a:r>
              <a:rPr lang="cs-CZ" b="1" dirty="0" smtClean="0"/>
              <a:t>objíždí</a:t>
            </a:r>
            <a:r>
              <a:rPr lang="cs-CZ" dirty="0" smtClean="0"/>
              <a:t> </a:t>
            </a:r>
            <a:br>
              <a:rPr lang="cs-CZ" dirty="0" smtClean="0"/>
            </a:br>
            <a:r>
              <a:rPr lang="cs-CZ" dirty="0" smtClean="0"/>
              <a:t>    </a:t>
            </a:r>
            <a:r>
              <a:rPr lang="cs-CZ" b="1" dirty="0"/>
              <a:t>obce jednotlivě</a:t>
            </a:r>
            <a:endParaRPr lang="cs-CZ" b="1" dirty="0" smtClean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8452FE-D6F9-4EAB-8DD3-6559B7372130}" type="slidenum">
              <a:rPr lang="cs-CZ" smtClean="0"/>
              <a:pPr>
                <a:defRPr/>
              </a:pPr>
              <a:t>6</a:t>
            </a:fld>
            <a:endParaRPr lang="cs-CZ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1772816"/>
            <a:ext cx="7972425" cy="648072"/>
          </a:xfrm>
        </p:spPr>
        <p:txBody>
          <a:bodyPr/>
          <a:lstStyle/>
          <a:p>
            <a:r>
              <a:rPr lang="cs-CZ" dirty="0" smtClean="0"/>
              <a:t>„Připomínky“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5" y="2564904"/>
            <a:ext cx="8219256" cy="4104456"/>
          </a:xfrm>
        </p:spPr>
        <p:txBody>
          <a:bodyPr/>
          <a:lstStyle/>
          <a:p>
            <a:pPr>
              <a:buFontTx/>
              <a:buChar char="-"/>
            </a:pPr>
            <a:r>
              <a:rPr lang="cs-CZ" dirty="0"/>
              <a:t>n</a:t>
            </a:r>
            <a:r>
              <a:rPr lang="cs-CZ" dirty="0" smtClean="0"/>
              <a:t>utné stanovení </a:t>
            </a:r>
            <a:r>
              <a:rPr lang="cs-CZ" b="1" dirty="0" smtClean="0"/>
              <a:t>lhůty</a:t>
            </a:r>
            <a:r>
              <a:rPr lang="cs-CZ" dirty="0" smtClean="0"/>
              <a:t> pro jejich podání (délka podání není stanovena SZ)</a:t>
            </a:r>
          </a:p>
          <a:p>
            <a:pPr>
              <a:buFontTx/>
              <a:buChar char="-"/>
            </a:pPr>
            <a:r>
              <a:rPr lang="cs-CZ" b="1" dirty="0"/>
              <a:t>v</a:t>
            </a:r>
            <a:r>
              <a:rPr lang="cs-CZ" b="1" dirty="0" smtClean="0"/>
              <a:t>yhodnocení </a:t>
            </a:r>
            <a:r>
              <a:rPr lang="cs-CZ" dirty="0" smtClean="0"/>
              <a:t>připomínek</a:t>
            </a:r>
            <a:r>
              <a:rPr lang="cs-CZ" b="1" dirty="0" smtClean="0"/>
              <a:t> </a:t>
            </a:r>
            <a:r>
              <a:rPr lang="cs-CZ" dirty="0" smtClean="0"/>
              <a:t>2 způsoby:</a:t>
            </a:r>
          </a:p>
          <a:p>
            <a:pPr marL="514350" indent="-514350">
              <a:buAutoNum type="alphaLcParenR"/>
            </a:pPr>
            <a:r>
              <a:rPr lang="cs-CZ" b="1" dirty="0" smtClean="0"/>
              <a:t>akceptování</a:t>
            </a:r>
            <a:r>
              <a:rPr lang="cs-CZ" dirty="0" smtClean="0"/>
              <a:t> </a:t>
            </a:r>
            <a:r>
              <a:rPr lang="cs-CZ" sz="3200" b="1" dirty="0" smtClean="0">
                <a:solidFill>
                  <a:srgbClr val="FF0000"/>
                </a:solidFill>
                <a:latin typeface="+mj-lt"/>
              </a:rPr>
              <a:t>→</a:t>
            </a:r>
            <a:r>
              <a:rPr lang="cs-CZ" dirty="0" smtClean="0"/>
              <a:t> upravení příslušné části ÚAP</a:t>
            </a:r>
          </a:p>
          <a:p>
            <a:pPr marL="514350" indent="-514350">
              <a:buNone/>
            </a:pPr>
            <a:r>
              <a:rPr lang="cs-CZ" b="1" dirty="0" smtClean="0"/>
              <a:t>b)  neakceptování </a:t>
            </a:r>
            <a:r>
              <a:rPr lang="cs-CZ" b="1" dirty="0">
                <a:solidFill>
                  <a:srgbClr val="FF0000"/>
                </a:solidFill>
                <a:latin typeface="+mn-lt"/>
              </a:rPr>
              <a:t>→</a:t>
            </a:r>
            <a:r>
              <a:rPr lang="cs-CZ" dirty="0" smtClean="0"/>
              <a:t> řádné odůvodnění nepřijetí </a:t>
            </a:r>
            <a:br>
              <a:rPr lang="cs-CZ" dirty="0" smtClean="0"/>
            </a:br>
            <a:r>
              <a:rPr lang="cs-CZ" dirty="0" smtClean="0"/>
              <a:t>                              připomínky</a:t>
            </a:r>
          </a:p>
          <a:p>
            <a:pPr marL="514350" indent="-514350">
              <a:buNone/>
            </a:pPr>
            <a:r>
              <a:rPr lang="cs-CZ" b="1" dirty="0" smtClean="0"/>
              <a:t>VÝSLEDEK </a:t>
            </a:r>
            <a:r>
              <a:rPr lang="cs-CZ" dirty="0" smtClean="0"/>
              <a:t>a</a:t>
            </a:r>
            <a:r>
              <a:rPr lang="cs-CZ" b="1" dirty="0" smtClean="0"/>
              <a:t> PRŮBĚH </a:t>
            </a:r>
            <a:r>
              <a:rPr lang="cs-CZ" dirty="0" smtClean="0"/>
              <a:t>„projednání ÚAP“ je obsažen v </a:t>
            </a:r>
            <a:r>
              <a:rPr lang="cs-CZ" b="1" dirty="0" smtClean="0">
                <a:solidFill>
                  <a:srgbClr val="0000FF"/>
                </a:solidFill>
              </a:rPr>
              <a:t>DOKLADU o projednání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8452FE-D6F9-4EAB-8DD3-6559B7372130}" type="slidenum">
              <a:rPr lang="cs-CZ" smtClean="0"/>
              <a:pPr>
                <a:defRPr/>
              </a:pPr>
              <a:t>7</a:t>
            </a:fld>
            <a:endParaRPr lang="cs-CZ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„Zjištění“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9" y="3214688"/>
            <a:ext cx="8568952" cy="2911475"/>
          </a:xfrm>
        </p:spPr>
        <p:txBody>
          <a:bodyPr/>
          <a:lstStyle/>
          <a:p>
            <a:pPr>
              <a:buNone/>
            </a:pPr>
            <a:r>
              <a:rPr lang="cs-CZ" dirty="0" smtClean="0">
                <a:solidFill>
                  <a:srgbClr val="0000FF"/>
                </a:solidFill>
              </a:rPr>
              <a:t>Obce připomínkují</a:t>
            </a:r>
            <a:r>
              <a:rPr lang="cs-CZ" dirty="0" smtClean="0"/>
              <a:t> ÚAP </a:t>
            </a:r>
            <a:r>
              <a:rPr lang="cs-CZ" b="1" dirty="0" smtClean="0">
                <a:solidFill>
                  <a:srgbClr val="0000FF"/>
                </a:solidFill>
              </a:rPr>
              <a:t>nad rámec SZ </a:t>
            </a:r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dirty="0" smtClean="0"/>
              <a:t>a domáhají se „ promítnutí připomínek“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b="1" u="sng" dirty="0" smtClean="0"/>
              <a:t>Řešení</a:t>
            </a:r>
            <a:r>
              <a:rPr lang="cs-CZ" b="1" dirty="0" smtClean="0"/>
              <a:t>:</a:t>
            </a:r>
            <a:r>
              <a:rPr lang="cs-CZ" dirty="0" smtClean="0"/>
              <a:t> zapracování těchto připomínek je možné,</a:t>
            </a:r>
            <a:br>
              <a:rPr lang="cs-CZ" dirty="0" smtClean="0"/>
            </a:br>
            <a:r>
              <a:rPr lang="cs-CZ" dirty="0" smtClean="0"/>
              <a:t>          ale</a:t>
            </a:r>
            <a:r>
              <a:rPr lang="cs-CZ" b="1" dirty="0"/>
              <a:t> </a:t>
            </a:r>
            <a:r>
              <a:rPr lang="cs-CZ" b="1" dirty="0" smtClean="0">
                <a:solidFill>
                  <a:srgbClr val="0000FF"/>
                </a:solidFill>
              </a:rPr>
              <a:t>zohlednění není vymahatelné </a:t>
            </a:r>
            <a:br>
              <a:rPr lang="cs-CZ" b="1" dirty="0" smtClean="0">
                <a:solidFill>
                  <a:srgbClr val="0000FF"/>
                </a:solidFill>
              </a:rPr>
            </a:br>
            <a:r>
              <a:rPr lang="cs-CZ" b="1" dirty="0" smtClean="0">
                <a:solidFill>
                  <a:srgbClr val="0000FF"/>
                </a:solidFill>
              </a:rPr>
              <a:t>          </a:t>
            </a:r>
            <a:r>
              <a:rPr lang="cs-CZ" dirty="0" smtClean="0">
                <a:solidFill>
                  <a:srgbClr val="0000FF"/>
                </a:solidFill>
              </a:rPr>
              <a:t>(závisí na </a:t>
            </a:r>
            <a:r>
              <a:rPr lang="cs-CZ" u="sng" dirty="0" smtClean="0">
                <a:solidFill>
                  <a:srgbClr val="0000FF"/>
                </a:solidFill>
              </a:rPr>
              <a:t>vůli pořizovatele ÚAP</a:t>
            </a:r>
            <a:r>
              <a:rPr lang="cs-CZ" dirty="0" smtClean="0">
                <a:solidFill>
                  <a:srgbClr val="0000FF"/>
                </a:solidFill>
              </a:rPr>
              <a:t>)</a:t>
            </a:r>
            <a:endParaRPr lang="cs-CZ" b="1" dirty="0">
              <a:solidFill>
                <a:srgbClr val="0000FF"/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8452FE-D6F9-4EAB-8DD3-6559B7372130}" type="slidenum">
              <a:rPr lang="cs-CZ" smtClean="0"/>
              <a:pPr>
                <a:defRPr/>
              </a:pPr>
              <a:t>8</a:t>
            </a:fld>
            <a:endParaRPr lang="cs-CZ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1772816"/>
            <a:ext cx="7972425" cy="648071"/>
          </a:xfrm>
        </p:spPr>
        <p:txBody>
          <a:bodyPr/>
          <a:lstStyle/>
          <a:p>
            <a:pPr algn="ctr"/>
            <a:r>
              <a:rPr lang="cs-CZ" dirty="0" smtClean="0"/>
              <a:t>Doklad o projednání ÚAP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8452FE-D6F9-4EAB-8DD3-6559B7372130}" type="slidenum">
              <a:rPr lang="cs-CZ" smtClean="0"/>
              <a:pPr>
                <a:defRPr/>
              </a:pPr>
              <a:t>9</a:t>
            </a:fld>
            <a:endParaRPr lang="cs-CZ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560689"/>
            <a:ext cx="6891160" cy="4263444"/>
          </a:xfrm>
        </p:spPr>
      </p:pic>
    </p:spTree>
    <p:extLst>
      <p:ext uri="{BB962C8B-B14F-4D97-AF65-F5344CB8AC3E}">
        <p14:creationId xmlns:p14="http://schemas.microsoft.com/office/powerpoint/2010/main" val="2365310155"/>
      </p:ext>
    </p:extLst>
  </p:cSld>
  <p:clrMapOvr>
    <a:masterClrMapping/>
  </p:clrMapOvr>
</p:sld>
</file>

<file path=ppt/theme/theme1.xml><?xml version="1.0" encoding="utf-8"?>
<a:theme xmlns:a="http://schemas.openxmlformats.org/drawingml/2006/main" name="ÚAP_ORP_projednání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AC8A32A294A24D92A111A87B178C33" ma:contentTypeVersion="8" ma:contentTypeDescription="Vytvoří nový dokument" ma:contentTypeScope="" ma:versionID="2c2d495ce2e96be08558f88c3d209193">
  <xsd:schema xmlns:xsd="http://www.w3.org/2001/XMLSchema" xmlns:xs="http://www.w3.org/2001/XMLSchema" xmlns:p="http://schemas.microsoft.com/office/2006/metadata/properties" xmlns:ns2="2d632ede-d24e-494b-b407-b19ccbe77e6c" targetNamespace="http://schemas.microsoft.com/office/2006/metadata/properties" ma:root="true" ma:fieldsID="bdad6afa7a074953918e3d9ae465010e" ns2:_="">
    <xsd:import namespace="2d632ede-d24e-494b-b407-b19ccbe77e6c"/>
    <xsd:element name="properties">
      <xsd:complexType>
        <xsd:sequence>
          <xsd:element name="documentManagement">
            <xsd:complexType>
              <xsd:all>
                <xsd:element ref="ns2:Typ_x0020_formul_x00e1__x0159_e" minOccurs="0"/>
                <xsd:element ref="ns2:Pozn_x00e1_mka" minOccurs="0"/>
                <xsd:element ref="ns2:Vnit_x0159_n_x00ed__x0020_p_x0159_edpi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632ede-d24e-494b-b407-b19ccbe77e6c" elementFormDefault="qualified">
    <xsd:import namespace="http://schemas.microsoft.com/office/2006/documentManagement/types"/>
    <xsd:import namespace="http://schemas.microsoft.com/office/infopath/2007/PartnerControls"/>
    <xsd:element name="Typ_x0020_formul_x00e1__x0159_e" ma:index="8" nillable="true" ma:displayName="Typ formuláře" ma:internalName="Typ_x0020_formul_x00e1__x0159_e">
      <xsd:simpleType>
        <xsd:restriction base="dms:Choice">
          <xsd:enumeration value="Symboly Ústeckého kraje"/>
          <xsd:enumeration value="Vzory smluv"/>
          <xsd:enumeration value="Personální"/>
          <xsd:enumeration value="Veřejné zakázky nedosahující 250 tis. ‎Kč bez DPH"/>
          <xsd:enumeration value="Šablony logomanuálu"/>
          <xsd:enumeration value="Veřejné zakázky od 1 mil. Kč nedosahující 3 mil. Kč bez DPH stavební práce"/>
          <xsd:enumeration value="Veřejné zakázky – Zjednodušené podlimitní řízení"/>
          <xsd:enumeration value="Zřizovací listiny"/>
          <xsd:enumeration value="Kontrolní činnost"/>
          <xsd:enumeration value="Powerpoint prezentace"/>
          <xsd:enumeration value="Veřejné zakázky od 250 tis. Kč nedosahující 1 mil. ‎Kč bez DPH"/>
          <xsd:enumeration value="Služební cesty"/>
          <xsd:enumeration value="Ekonomická činnost"/>
          <xsd:enumeration value="Rada a zastupitelstvo"/>
          <xsd:enumeration value="Archivace a skartace"/>
          <xsd:enumeration value="Správní řád"/>
          <xsd:enumeration value="Plná moc, pověření, zmocnění"/>
          <xsd:enumeration value="Jmenovky a vizitky"/>
          <xsd:enumeration value="Ostatní - nezařazené"/>
          <xsd:enumeration value="Nákup"/>
          <xsd:enumeration value="Veřejné zakázky od 1 mil.Kč nedosahující 2 mil.Kč (dodávky, služby), od 3 mil.Kč nedosahující 6 mil.Kč (stavební práce) ‎"/>
          <xsd:enumeration value="Veřejné zakázky od 250 tis.Kč nedosahující 1 mil.Kč (dodávky, služby), od 250 tis.Kč nedosahující 3 mil.Kč (stavební práce)"/>
          <xsd:enumeration value="Veřejné zakázky od 1 mil.Kč nedosahující 2 mil.Kč (dodávky, služby), od 3 mil.Kč nedosahující 6 mil.Kč (stavební práce)"/>
        </xsd:restriction>
      </xsd:simpleType>
    </xsd:element>
    <xsd:element name="Pozn_x00e1_mka" ma:index="9" nillable="true" ma:displayName="Poznámka" ma:internalName="Pozn_x00e1_mka">
      <xsd:simpleType>
        <xsd:restriction base="dms:Note">
          <xsd:maxLength value="255"/>
        </xsd:restriction>
      </xsd:simpleType>
    </xsd:element>
    <xsd:element name="Vnit_x0159_n_x00ed__x0020_p_x0159_edpis" ma:index="10" nillable="true" ma:displayName="Vnitřní předpis" ma:list="{90dd1e70-125a-4334-99db-a2a6450ed166}" ma:internalName="Vnit_x0159_n_x00ed__x0020_p_x0159_edpis" ma:showField="_x010c__x00ed_slo_x0020_p_x0159_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>
  <documentManagement>
    <Vnit_x0159_n_x00ed__x0020_p_x0159_edpis xmlns="2d632ede-d24e-494b-b407-b19ccbe77e6c" xsi:nil="true"/>
    <Pozn_x00e1_mka xmlns="2d632ede-d24e-494b-b407-b19ccbe77e6c" xsi:nil="true"/>
    <Typ_x0020_formul_x00e1__x0159_e xmlns="2d632ede-d24e-494b-b407-b19ccbe77e6c">Powerpoint prezentace</Typ_x0020_formul_x00e1__x0159_e>
  </documentManagement>
</p:properties>
</file>

<file path=customXml/itemProps1.xml><?xml version="1.0" encoding="utf-8"?>
<ds:datastoreItem xmlns:ds="http://schemas.openxmlformats.org/officeDocument/2006/customXml" ds:itemID="{826C332F-B63E-4EC9-B675-12817C65ED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d632ede-d24e-494b-b407-b19ccbe77e6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E652C64-885D-4B62-BA84-73EC8DA6420E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56A20180-5FF1-4931-A4E3-CA2AF42992B3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B350E0E-7FDC-469F-8322-7F1023F251B2}">
  <ds:schemaRefs>
    <ds:schemaRef ds:uri="http://schemas.microsoft.com/office/2006/metadata/properties"/>
    <ds:schemaRef ds:uri="2d632ede-d24e-494b-b407-b19ccbe77e6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ÚAP_ORP_projednání</Template>
  <TotalTime>567</TotalTime>
  <Words>451</Words>
  <Application>Microsoft Office PowerPoint</Application>
  <PresentationFormat>Předvádění na obrazovce (4:3)</PresentationFormat>
  <Paragraphs>87</Paragraphs>
  <Slides>17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18" baseType="lpstr">
      <vt:lpstr>ÚAP_ORP_projednání</vt:lpstr>
      <vt:lpstr>4. úplná aktualizace  územně analytických podkladů ORP 2016   Porada s ÚÚP,   7.11.2016</vt:lpstr>
      <vt:lpstr>Termín pořízení 4. ú.a. ÚAP</vt:lpstr>
      <vt:lpstr>Aktuální stav pořizování 4. ú.a. ÚAP</vt:lpstr>
      <vt:lpstr>Problémy k řešení</vt:lpstr>
      <vt:lpstr>Projednání  ÚAP (způsob)</vt:lpstr>
      <vt:lpstr>Způsob projednání</vt:lpstr>
      <vt:lpstr>„Připomínky“ </vt:lpstr>
      <vt:lpstr>„Zjištění“ </vt:lpstr>
      <vt:lpstr>Doklad o projednání ÚAP</vt:lpstr>
      <vt:lpstr>Doklad o projednání ÚAP</vt:lpstr>
      <vt:lpstr>Doklad o projednání ÚAP</vt:lpstr>
      <vt:lpstr>Doklad o projednání a zveřejnění ÚAP </vt:lpstr>
      <vt:lpstr>Důležité připomenutí !!!</vt:lpstr>
      <vt:lpstr>Forma předání 4.ú.a. ÚAP ORP</vt:lpstr>
      <vt:lpstr>Forma předání 4.ú.a. ÚAP ORP</vt:lpstr>
      <vt:lpstr>Na závěr </vt:lpstr>
      <vt:lpstr>Děkuji za pozornost</vt:lpstr>
    </vt:vector>
  </TitlesOfParts>
  <Company>Krajský úřad Ústeckého kraje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Projednání územně analytický podkladů ORP s obcemi</dc:title>
  <dc:creator>falcmanova.a</dc:creator>
  <cp:lastModifiedBy>Falcmanová Adéla</cp:lastModifiedBy>
  <cp:revision>63</cp:revision>
  <dcterms:created xsi:type="dcterms:W3CDTF">2015-05-25T13:25:33Z</dcterms:created>
  <dcterms:modified xsi:type="dcterms:W3CDTF">2016-11-07T08:23:05Z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64200.0000000000</vt:lpwstr>
  </property>
  <property fmtid="{D5CDD505-2E9C-101B-9397-08002B2CF9AE}" pid="3" name="Typ formuláře">
    <vt:lpwstr>Powerpoint prezentace</vt:lpwstr>
  </property>
  <property fmtid="{D5CDD505-2E9C-101B-9397-08002B2CF9AE}" pid="4" name="Vnitřní předpis">
    <vt:lpwstr/>
  </property>
  <property fmtid="{D5CDD505-2E9C-101B-9397-08002B2CF9AE}" pid="5" name="Poznámka">
    <vt:lpwstr/>
  </property>
</Properties>
</file>