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87" r:id="rId5"/>
    <p:sldId id="262" r:id="rId6"/>
    <p:sldId id="259" r:id="rId7"/>
    <p:sldId id="260" r:id="rId8"/>
    <p:sldId id="265" r:id="rId9"/>
    <p:sldId id="261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305" r:id="rId20"/>
    <p:sldId id="277" r:id="rId21"/>
    <p:sldId id="278" r:id="rId22"/>
    <p:sldId id="279" r:id="rId23"/>
    <p:sldId id="282" r:id="rId24"/>
    <p:sldId id="285" r:id="rId25"/>
    <p:sldId id="280" r:id="rId26"/>
    <p:sldId id="283" r:id="rId27"/>
    <p:sldId id="284" r:id="rId28"/>
    <p:sldId id="286" r:id="rId29"/>
    <p:sldId id="288" r:id="rId30"/>
    <p:sldId id="289" r:id="rId31"/>
    <p:sldId id="291" r:id="rId32"/>
    <p:sldId id="292" r:id="rId33"/>
    <p:sldId id="293" r:id="rId34"/>
    <p:sldId id="294" r:id="rId35"/>
    <p:sldId id="296" r:id="rId36"/>
    <p:sldId id="298" r:id="rId37"/>
    <p:sldId id="300" r:id="rId38"/>
    <p:sldId id="301" r:id="rId39"/>
    <p:sldId id="302" r:id="rId40"/>
    <p:sldId id="304" r:id="rId41"/>
    <p:sldId id="306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60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55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0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60" b="0" i="1">
                <a:solidFill>
                  <a:srgbClr val="91C84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44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7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6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2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50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32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0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30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0824-FBF9-47CA-948D-EE1C5B5171FC}" type="datetimeFigureOut">
              <a:rPr lang="cs-CZ" smtClean="0"/>
              <a:t>14. 2. 2017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2E88-1678-4FFD-8179-01AFF8C58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askaszk.cz" TargetMode="External"/><Relationship Id="rId2" Type="http://schemas.openxmlformats.org/officeDocument/2006/relationships/hyperlink" Target="http://www.maskaszk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ceskysever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ladar@vladar.cz" TargetMode="External"/><Relationship Id="rId2" Type="http://schemas.openxmlformats.org/officeDocument/2006/relationships/hyperlink" Target="http://www.vladar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cs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cinovecko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nadeje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iso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podripsko.cz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irina.bischoffiova@seznam.cz" TargetMode="External"/><Relationship Id="rId2" Type="http://schemas.openxmlformats.org/officeDocument/2006/relationships/hyperlink" Target="mailto:maslabskeskaly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24303" y="1160748"/>
            <a:ext cx="9144000" cy="0"/>
          </a:xfrm>
          <a:custGeom>
            <a:avLst/>
            <a:gdLst/>
            <a:ahLst/>
            <a:cxnLst/>
            <a:rect l="l" t="t" r="r" b="b"/>
            <a:pathLst>
              <a:path w="10160000">
                <a:moveTo>
                  <a:pt x="0" y="0"/>
                </a:moveTo>
                <a:lnTo>
                  <a:pt x="10160000" y="0"/>
                </a:lnTo>
              </a:path>
            </a:pathLst>
          </a:custGeom>
          <a:ln w="27430">
            <a:solidFill>
              <a:srgbClr val="006474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1524000" y="5782666"/>
            <a:ext cx="9144000" cy="0"/>
          </a:xfrm>
          <a:custGeom>
            <a:avLst/>
            <a:gdLst/>
            <a:ahLst/>
            <a:cxnLst/>
            <a:rect l="l" t="t" r="r" b="b"/>
            <a:pathLst>
              <a:path w="10160000">
                <a:moveTo>
                  <a:pt x="0" y="0"/>
                </a:moveTo>
                <a:lnTo>
                  <a:pt x="10160000" y="0"/>
                </a:lnTo>
              </a:path>
            </a:pathLst>
          </a:custGeom>
          <a:ln w="27430">
            <a:solidFill>
              <a:srgbClr val="006474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 txBox="1"/>
          <p:nvPr/>
        </p:nvSpPr>
        <p:spPr>
          <a:xfrm>
            <a:off x="4030702" y="5906109"/>
            <a:ext cx="482346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endParaRPr sz="6480" dirty="0">
              <a:latin typeface="Arial"/>
              <a:cs typeface="Arial"/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495525" y="2021983"/>
            <a:ext cx="7651010" cy="187962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Možnosti čerpání dotačních prostředků přes MAS</a:t>
            </a:r>
            <a:r>
              <a:rPr lang="cs-CZ" sz="810" b="1" dirty="0"/>
              <a:t/>
            </a:r>
            <a:br>
              <a:rPr lang="cs-CZ" sz="810" b="1" dirty="0"/>
            </a:br>
            <a:r>
              <a:rPr lang="cs-CZ" sz="810" b="1" dirty="0"/>
              <a:t/>
            </a:r>
            <a:br>
              <a:rPr lang="cs-CZ" sz="810" b="1" dirty="0"/>
            </a:br>
            <a:r>
              <a:rPr lang="cs-CZ" sz="810" b="1" dirty="0"/>
              <a:t/>
            </a:r>
            <a:br>
              <a:rPr lang="cs-CZ" sz="810" b="1" dirty="0"/>
            </a:br>
            <a:r>
              <a:rPr lang="cs-CZ" sz="810" b="1" dirty="0"/>
              <a:t/>
            </a:r>
            <a:br>
              <a:rPr lang="cs-CZ" sz="810" b="1" dirty="0"/>
            </a:br>
            <a:r>
              <a:rPr lang="cs-CZ" sz="810" b="1" dirty="0"/>
              <a:t/>
            </a:r>
            <a:br>
              <a:rPr lang="cs-CZ" sz="810" b="1" dirty="0"/>
            </a:br>
            <a:r>
              <a:rPr lang="cs-CZ" sz="810" b="1" dirty="0"/>
              <a:t/>
            </a:r>
            <a:br>
              <a:rPr lang="cs-CZ" sz="810" b="1" dirty="0"/>
            </a:br>
            <a:r>
              <a:rPr lang="cs-CZ" sz="810" b="1" dirty="0"/>
              <a:t/>
            </a:r>
            <a:br>
              <a:rPr lang="cs-CZ" sz="810" b="1" dirty="0"/>
            </a:br>
            <a:r>
              <a:rPr lang="cs-CZ" sz="2520" b="1" dirty="0"/>
              <a:t>Ústí nad Labem, únor 2017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109" y="5850956"/>
            <a:ext cx="3581664" cy="100424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775" y="5913500"/>
            <a:ext cx="3428760" cy="8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0991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OPZ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1441"/>
            <a:ext cx="10515600" cy="4865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Sociální služby </a:t>
            </a:r>
            <a:r>
              <a:rPr lang="cs-CZ" sz="2000" u="sng" dirty="0"/>
              <a:t>a </a:t>
            </a:r>
            <a:r>
              <a:rPr lang="cs-CZ" sz="2000" u="sng" dirty="0" smtClean="0"/>
              <a:t>sociální začleňování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Podpora provozu komunitních center, zavádění nových sociálních služeb, vyplývajících z potřeb definovaných v komunitních plánech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Zaměstnanost 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</a:t>
            </a:r>
            <a:r>
              <a:rPr lang="cs-CZ" sz="2000" dirty="0" smtClean="0"/>
              <a:t>zprostředkování zaměstnanosti, bilanční diagnostika, rekvalifikace, podpora vzniku nových pracovních míst,…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Sociální </a:t>
            </a:r>
            <a:r>
              <a:rPr lang="cs-CZ" sz="2000" u="sng" dirty="0"/>
              <a:t>podnikání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Vznik a rozvoj nových podnikatelských aktivit v oblasti sociálního podnikání – integrační soc. podnik + environmentální soc. podnik.</a:t>
            </a:r>
          </a:p>
          <a:p>
            <a:pPr marL="0" indent="0">
              <a:buNone/>
            </a:pPr>
            <a:r>
              <a:rPr lang="cs-CZ" sz="2000" u="sng" dirty="0" smtClean="0"/>
              <a:t>Prorodinná </a:t>
            </a:r>
            <a:r>
              <a:rPr lang="cs-CZ" sz="2000" u="sng" dirty="0"/>
              <a:t>opatření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Podpora zařízení péče o děti zajišťující péči o děti v době mimoškolního vyučování, provoz dětských skupin, příměstské tábory v době prázdnin.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85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IROP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947"/>
            <a:ext cx="10515600" cy="4673016"/>
          </a:xfrm>
        </p:spPr>
        <p:txBody>
          <a:bodyPr/>
          <a:lstStyle/>
          <a:p>
            <a:pPr marL="0" indent="0">
              <a:buNone/>
            </a:pPr>
            <a:r>
              <a:rPr lang="cs-CZ" sz="2000" u="sng" dirty="0" smtClean="0"/>
              <a:t>Sociální služby, sociální bydlení, </a:t>
            </a:r>
            <a:r>
              <a:rPr lang="cs-CZ" sz="2000" u="sng" dirty="0"/>
              <a:t>komunitní centra – investiční záměry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Budování zázemí pro sociální služby, materiálně-technická základna pro ambulantní a terénní služby; komunitní centra pro setkávání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1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Kontakt: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MAS Sdružení Západní Krušnohoří, </a:t>
            </a:r>
            <a:r>
              <a:rPr lang="cs-CZ" sz="2400" b="1" dirty="0" err="1"/>
              <a:t>z.s</a:t>
            </a:r>
            <a:r>
              <a:rPr lang="cs-CZ" sz="2400" b="1" dirty="0" smtClean="0"/>
              <a:t>.</a:t>
            </a:r>
          </a:p>
          <a:p>
            <a:pPr marL="0" indent="0">
              <a:buNone/>
            </a:pPr>
            <a:r>
              <a:rPr lang="cs-CZ" sz="2400" dirty="0" smtClean="0"/>
              <a:t>Rudé </a:t>
            </a:r>
            <a:r>
              <a:rPr lang="cs-CZ" sz="2400" dirty="0"/>
              <a:t>armády </a:t>
            </a:r>
            <a:r>
              <a:rPr lang="cs-CZ" sz="2400" dirty="0" smtClean="0"/>
              <a:t>23</a:t>
            </a:r>
          </a:p>
          <a:p>
            <a:pPr marL="0" indent="0">
              <a:buNone/>
            </a:pPr>
            <a:r>
              <a:rPr lang="cs-CZ" sz="2400" dirty="0" smtClean="0"/>
              <a:t>431 </a:t>
            </a:r>
            <a:r>
              <a:rPr lang="cs-CZ" sz="2400" dirty="0"/>
              <a:t>44 </a:t>
            </a:r>
            <a:r>
              <a:rPr lang="cs-CZ" sz="2400" dirty="0" smtClean="0"/>
              <a:t>Droužkovice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www.maskaszk.cz</a:t>
            </a:r>
            <a:endParaRPr lang="cs-CZ" sz="2400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Manažerka MAS: Hana Dufková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724 960 964</a:t>
            </a:r>
            <a:r>
              <a:rPr lang="cs-CZ" sz="2400" dirty="0" smtClean="0"/>
              <a:t>,</a:t>
            </a:r>
          </a:p>
          <a:p>
            <a:pPr marL="0" indent="0">
              <a:buNone/>
            </a:pPr>
            <a:r>
              <a:rPr lang="cs-CZ" sz="2400" dirty="0" smtClean="0">
                <a:hlinkClick r:id="rId3"/>
              </a:rPr>
              <a:t>info@maskaszk.cz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189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061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MAS Český sever, </a:t>
            </a:r>
            <a:r>
              <a:rPr lang="cs-CZ" sz="2400" b="1" dirty="0" err="1" smtClean="0"/>
              <a:t>z.s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80" y="772732"/>
            <a:ext cx="8693240" cy="5417109"/>
          </a:xfrm>
        </p:spPr>
      </p:pic>
    </p:spTree>
    <p:extLst>
      <p:ext uri="{BB962C8B-B14F-4D97-AF65-F5344CB8AC3E}">
        <p14:creationId xmlns:p14="http://schemas.microsoft.com/office/powerpoint/2010/main" val="31494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819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OPZ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Podpora sociálního podnikání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</a:t>
            </a:r>
            <a:r>
              <a:rPr lang="cs-CZ" sz="2000" dirty="0" smtClean="0"/>
              <a:t>Vznik a rozvoj (rozšíření kapacity podniku) nových podnikatelských aktivit v oblasti sociálního podnikání – integrační sociální podnik.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Prevencí ke zvyšování bezpečnosti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Podpora </a:t>
            </a:r>
            <a:r>
              <a:rPr lang="cs-CZ" sz="2000" dirty="0" smtClean="0"/>
              <a:t>programů prevence sociálně patologických jevů, prevence kriminality a veřejného pořádku – asistenti prevence kriminality.</a:t>
            </a:r>
          </a:p>
          <a:p>
            <a:pPr marL="0" indent="0">
              <a:buNone/>
            </a:pPr>
            <a:r>
              <a:rPr lang="cs-CZ" sz="2000" u="sng" dirty="0" smtClean="0"/>
              <a:t>Sociální </a:t>
            </a:r>
            <a:r>
              <a:rPr lang="cs-CZ" sz="2000" u="sng" dirty="0"/>
              <a:t>práce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sociální poradenství, terénní programy, sociálně-aktivizační služby pro rodiny s dětmi, osoby se zdravotním postižením, podpora samostatného bydlení, odlehčovací služby, chráněné bydlení, sociální rehabilitace apod.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53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68156"/>
            <a:ext cx="10515600" cy="278819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IROP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Infrastruktura pro sociální podnikání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</a:t>
            </a:r>
            <a:r>
              <a:rPr lang="cs-CZ" sz="2000" dirty="0" smtClean="0"/>
              <a:t>výstavba, rekonstrukce a vybavení sociálních podniků, podpora vzniku nových soc. podniků, rozšíření stávajících podnikatelských aktivit</a:t>
            </a:r>
            <a:endParaRPr lang="cs-CZ" sz="2000" dirty="0"/>
          </a:p>
          <a:p>
            <a:pPr marL="0" indent="0">
              <a:buNone/>
            </a:pPr>
            <a:endParaRPr lang="cs-CZ" sz="2000" u="sng" dirty="0" smtClean="0"/>
          </a:p>
          <a:p>
            <a:pPr marL="0" indent="0">
              <a:buNone/>
            </a:pPr>
            <a:r>
              <a:rPr lang="cs-CZ" sz="2000" u="sng" dirty="0" smtClean="0"/>
              <a:t>Infrastruktura pro sociální služby a sociální bydlení</a:t>
            </a:r>
          </a:p>
          <a:p>
            <a:pPr marL="0" indent="0">
              <a:buNone/>
            </a:pPr>
            <a:r>
              <a:rPr lang="cs-CZ" sz="2000" dirty="0" smtClean="0"/>
              <a:t>Typy projektů: pořízení bytů, bytových domů, nebytových prostor a jejich adaptace pro potřeby sociálního bydlení a pořízení vybavení; rekonstrukce, nástavby, nákup objektů, vybavení, zařízení; zeleň v okolí budov.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52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68156"/>
            <a:ext cx="10515600" cy="278819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Kontakt: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MAS Český sever, </a:t>
            </a:r>
            <a:r>
              <a:rPr lang="cs-CZ" sz="2400" b="1" dirty="0" err="1" smtClean="0"/>
              <a:t>z.s</a:t>
            </a:r>
            <a:r>
              <a:rPr lang="cs-CZ" sz="2400" b="1" dirty="0" smtClean="0"/>
              <a:t>.</a:t>
            </a:r>
          </a:p>
          <a:p>
            <a:pPr marL="0" indent="0">
              <a:buNone/>
            </a:pPr>
            <a:r>
              <a:rPr lang="cs-CZ" sz="2400" dirty="0" smtClean="0"/>
              <a:t>Národní 486</a:t>
            </a:r>
          </a:p>
          <a:p>
            <a:pPr marL="0" indent="0">
              <a:buNone/>
            </a:pPr>
            <a:r>
              <a:rPr lang="cs-CZ" sz="2400" dirty="0" smtClean="0"/>
              <a:t>407 47 Varnsdorf</a:t>
            </a:r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www.masceskysever.cz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Manažerka MAS: Ing. Eva Hamplová</a:t>
            </a:r>
          </a:p>
          <a:p>
            <a:pPr marL="0" indent="0">
              <a:buNone/>
            </a:pPr>
            <a:r>
              <a:rPr lang="cs-CZ" sz="2400" dirty="0" smtClean="0"/>
              <a:t>Tel. 724 778 296</a:t>
            </a:r>
          </a:p>
          <a:p>
            <a:pPr marL="0" indent="0">
              <a:buNone/>
            </a:pPr>
            <a:r>
              <a:rPr lang="cs-CZ" sz="2400" dirty="0" smtClean="0"/>
              <a:t>E-mail: info@masceskysever.cz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68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592" y="274974"/>
            <a:ext cx="10515600" cy="265940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MAS Vladař o.p.s.</a:t>
            </a:r>
            <a:endParaRPr lang="cs-CZ" sz="2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31" y="772732"/>
            <a:ext cx="9066727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6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7576"/>
            <a:ext cx="10515600" cy="489399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OPZ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236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/>
              <a:t>Podpora provozu sociálních služeb a komunitních center v území MAS</a:t>
            </a:r>
          </a:p>
          <a:p>
            <a:pPr marL="0" indent="0">
              <a:buNone/>
            </a:pPr>
            <a:r>
              <a:rPr lang="cs-CZ" sz="2000" dirty="0"/>
              <a:t>Typy projektů: Podpora provozu komunitních center, zavádění nových sociálních služeb, vyplývajících z potřeb definovaných v komunitních </a:t>
            </a:r>
            <a:r>
              <a:rPr lang="cs-CZ" sz="2000" dirty="0" smtClean="0"/>
              <a:t>plánech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/>
              <a:t>Podpora péče o děti zaměstnaných rodičů</a:t>
            </a:r>
          </a:p>
          <a:p>
            <a:pPr marL="0" indent="0">
              <a:buNone/>
            </a:pPr>
            <a:r>
              <a:rPr lang="cs-CZ" sz="2000" dirty="0"/>
              <a:t>Typy projektů: Podpora zařízení péče o děti zajišťující péči o děti v době mimoškolního vyučování, provoz dětských skupin, příměstské tábory v době prázdnin</a:t>
            </a:r>
          </a:p>
          <a:p>
            <a:pPr marL="0" indent="0">
              <a:buNone/>
            </a:pPr>
            <a:r>
              <a:rPr lang="cs-CZ" sz="2000" u="sng" dirty="0"/>
              <a:t>Sociální podnikání – podpora provozu</a:t>
            </a:r>
          </a:p>
          <a:p>
            <a:pPr marL="0" indent="0">
              <a:buNone/>
            </a:pPr>
            <a:r>
              <a:rPr lang="cs-CZ" sz="2000" dirty="0"/>
              <a:t>Typy projektů: Vznik a rozvoj (rozšíření kapacity podniku) nových podnikatelských aktivit v oblasti sociálního podnikání – integrační sociální podniky; - environmentální sociální </a:t>
            </a:r>
            <a:r>
              <a:rPr lang="cs-CZ" sz="2000" dirty="0" smtClean="0"/>
              <a:t>podniky 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/>
              <a:t>Podpora lokální zaměstnanosti</a:t>
            </a:r>
          </a:p>
          <a:p>
            <a:pPr marL="0" indent="0">
              <a:buNone/>
            </a:pPr>
            <a:r>
              <a:rPr lang="cs-CZ" sz="2000" dirty="0"/>
              <a:t>Typy projektů: Zvyšování uplatnitelnosti osob ohrožených sociálním vyloučením na trhu práce, rekvalifikace, zprostředkování zaměstnání, podpora spolupráce lokálních partnerů na trhu práce, podpora zahájení podnikatelské </a:t>
            </a:r>
            <a:r>
              <a:rPr lang="cs-CZ" sz="2000" dirty="0" smtClean="0"/>
              <a:t>činnosti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08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7576"/>
            <a:ext cx="10515600" cy="489399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IROP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236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/>
              <a:t>Sociální služby a komunitní centra – investiční záměry</a:t>
            </a:r>
          </a:p>
          <a:p>
            <a:pPr marL="0" indent="0">
              <a:buNone/>
            </a:pPr>
            <a:r>
              <a:rPr lang="cs-CZ" sz="2000" dirty="0"/>
              <a:t>Typy projektů: Budování zázemí pro sociální služby, materiálně-technická základna pro ambulantní a terénní služby; komunitní centra pro setkávání </a:t>
            </a:r>
          </a:p>
          <a:p>
            <a:pPr marL="0" indent="0">
              <a:buNone/>
            </a:pPr>
            <a:r>
              <a:rPr lang="cs-CZ" sz="2000" u="sng" dirty="0"/>
              <a:t>Podpora sociálního podnikání – investice</a:t>
            </a:r>
          </a:p>
          <a:p>
            <a:pPr marL="0" indent="0">
              <a:buNone/>
            </a:pPr>
            <a:r>
              <a:rPr lang="cs-CZ" sz="2000" dirty="0"/>
              <a:t>Typy projektů: Sociální podnik – terapeutická dílna; poskytování služeb, výroba apod.; stravovací služby; podpora investičních aktivit (nákup objektů, zařízení, vybavení). Podporovány budou integrační i environmentální </a:t>
            </a:r>
            <a:r>
              <a:rPr lang="cs-CZ" sz="2000" dirty="0" smtClean="0"/>
              <a:t>podniky</a:t>
            </a:r>
          </a:p>
          <a:p>
            <a:pPr marL="0" indent="0">
              <a:buNone/>
            </a:pPr>
            <a:r>
              <a:rPr lang="cs-CZ" sz="2000" u="sng" dirty="0"/>
              <a:t>Infrastruktura pro sociální služby a sociální bydlení</a:t>
            </a:r>
          </a:p>
          <a:p>
            <a:pPr marL="0" indent="0">
              <a:buNone/>
            </a:pPr>
            <a:r>
              <a:rPr lang="cs-CZ" sz="2000" dirty="0"/>
              <a:t>Typy projektů: pořízení bytů, bytových domů, nebytových prostor a jejich adaptace pro potřeby sociálního bydlení a pořízení vybavení; rekonstrukce, nástavby, nákup objektů, vybavení, zařízení; zeleň v okolí </a:t>
            </a:r>
            <a:r>
              <a:rPr lang="cs-CZ" sz="2000" dirty="0" smtClean="0"/>
              <a:t>budov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52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24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MAS v Ústeckém kraji – mapa území</a:t>
            </a:r>
            <a:endParaRPr lang="cs-CZ" sz="24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824249"/>
            <a:ext cx="10122793" cy="5885644"/>
          </a:xfrm>
        </p:spPr>
      </p:pic>
    </p:spTree>
    <p:extLst>
      <p:ext uri="{BB962C8B-B14F-4D97-AF65-F5344CB8AC3E}">
        <p14:creationId xmlns:p14="http://schemas.microsoft.com/office/powerpoint/2010/main" val="125901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Kontakt: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494059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MAS VLADAŘ o.p.s.</a:t>
            </a:r>
          </a:p>
          <a:p>
            <a:pPr marL="0" indent="0">
              <a:buNone/>
            </a:pPr>
            <a:r>
              <a:rPr lang="cs-CZ" sz="2400" dirty="0" smtClean="0"/>
              <a:t>Náměstí 119</a:t>
            </a:r>
          </a:p>
          <a:p>
            <a:pPr marL="0" indent="0">
              <a:buNone/>
            </a:pPr>
            <a:r>
              <a:rPr lang="cs-CZ" sz="2400" dirty="0" smtClean="0"/>
              <a:t>364 55 Valeč</a:t>
            </a:r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www.vladar.cz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Manažer MAS: Ing. Josef Ryšavý</a:t>
            </a:r>
          </a:p>
          <a:p>
            <a:pPr marL="0" indent="0">
              <a:buNone/>
            </a:pPr>
            <a:r>
              <a:rPr lang="cs-CZ" sz="2400" dirty="0" smtClean="0"/>
              <a:t>Tel. 353 399 708</a:t>
            </a:r>
          </a:p>
          <a:p>
            <a:pPr marL="0" indent="0">
              <a:buNone/>
            </a:pPr>
            <a:r>
              <a:rPr lang="cs-CZ" sz="2400" dirty="0" smtClean="0"/>
              <a:t>E-mail: </a:t>
            </a:r>
            <a:r>
              <a:rPr lang="cs-CZ" sz="2400" dirty="0" smtClean="0">
                <a:hlinkClick r:id="rId3"/>
              </a:rPr>
              <a:t>vladar@vladar.cz</a:t>
            </a:r>
            <a:endParaRPr lang="cs-CZ" sz="24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6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32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MAS České středohoří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1" y="1158875"/>
            <a:ext cx="6840418" cy="5018088"/>
          </a:xfrm>
        </p:spPr>
      </p:pic>
    </p:spTree>
    <p:extLst>
      <p:ext uri="{BB962C8B-B14F-4D97-AF65-F5344CB8AC3E}">
        <p14:creationId xmlns:p14="http://schemas.microsoft.com/office/powerpoint/2010/main" val="527587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OPZ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327" y="1304324"/>
            <a:ext cx="10515600" cy="500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Sociální podnikání – podpora vzniku a rozvoje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Vznik a rozvoj (rozšíření kapacity podniku) nových podnikatelských aktivit v oblasti sociálního podnikání – integrační sociální </a:t>
            </a:r>
            <a:r>
              <a:rPr lang="cs-CZ" sz="2000" dirty="0" smtClean="0"/>
              <a:t>podnik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Zavádění bezpečnostních a preventivních programů a opatření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Podpora programů </a:t>
            </a:r>
            <a:r>
              <a:rPr lang="cs-CZ" sz="2000" dirty="0" smtClean="0"/>
              <a:t>prevence </a:t>
            </a:r>
            <a:r>
              <a:rPr lang="cs-CZ" sz="2000" dirty="0"/>
              <a:t>sociálně patologických jevů, prevence kriminality a veřejného pořádku – asistenti prevence </a:t>
            </a:r>
            <a:r>
              <a:rPr lang="cs-CZ" sz="2000" dirty="0" smtClean="0"/>
              <a:t>kriminality</a:t>
            </a:r>
          </a:p>
          <a:p>
            <a:pPr marL="0" indent="0">
              <a:buNone/>
            </a:pPr>
            <a:r>
              <a:rPr lang="cs-CZ" sz="2000" u="sng" dirty="0"/>
              <a:t>Podpora a rozvoj partnerské spolupráce při realizaci politiky zaměstnanosti na lokální úrovni</a:t>
            </a:r>
          </a:p>
          <a:p>
            <a:pPr marL="0" indent="0">
              <a:buNone/>
            </a:pPr>
            <a:r>
              <a:rPr lang="cs-CZ" sz="2000" dirty="0"/>
              <a:t>Typy projektů: Zvyšování uplatnitelnosti osob ohrožených sociálním vyloučením na trhu práce, rekvalifikace, zprostředkování zaměstnání, podpora spolupráce lokálních partnerů na trhu práce, podpora zahájení podnikatelské </a:t>
            </a:r>
            <a:r>
              <a:rPr lang="cs-CZ" sz="2000" dirty="0" smtClean="0"/>
              <a:t>činnosti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357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IROP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2747" y="1768642"/>
            <a:ext cx="10515600" cy="4137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Zvýšení kvality a dostupnosti služeb vedoucí k sociální inkluzi (komunitní centra)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Budování zázemí pro sociální služby, materiálně-technická základna pro ambulantní a terénní služby; komunitní centra pro setkávání </a:t>
            </a:r>
          </a:p>
          <a:p>
            <a:pPr marL="0" indent="0">
              <a:buNone/>
            </a:pPr>
            <a:endParaRPr lang="cs-CZ" sz="2000" u="sng" dirty="0" smtClean="0"/>
          </a:p>
          <a:p>
            <a:pPr marL="0" indent="0">
              <a:buNone/>
            </a:pPr>
            <a:r>
              <a:rPr lang="cs-CZ" sz="2000" u="sng" dirty="0" smtClean="0"/>
              <a:t>Vznik nových a rozvoj existujících podnikatelských aktivit v oblasti sociálního podnikání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Sociální podnik – terapeutická dílna; poskytování služeb, výroba apod.; stravovací služby; podpora investičních aktivit (nákup objektů, zařízení, vybavení). Podporovány </a:t>
            </a:r>
            <a:r>
              <a:rPr lang="cs-CZ" sz="2000" dirty="0" err="1"/>
              <a:t>budo</a:t>
            </a:r>
            <a:r>
              <a:rPr lang="cs-CZ" sz="2000" dirty="0"/>
              <a:t> integrační i environmentální </a:t>
            </a:r>
            <a:r>
              <a:rPr lang="cs-CZ" sz="2000" dirty="0" smtClean="0"/>
              <a:t>podniky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11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Kontakt: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2747" y="901522"/>
            <a:ext cx="10515600" cy="5004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b="1" dirty="0" smtClean="0"/>
              <a:t>MAS České středohoří </a:t>
            </a:r>
          </a:p>
          <a:p>
            <a:pPr marL="0" indent="0">
              <a:buNone/>
            </a:pPr>
            <a:r>
              <a:rPr lang="cs-CZ" sz="2400" dirty="0" smtClean="0"/>
              <a:t>Ploskovice 50</a:t>
            </a:r>
          </a:p>
          <a:p>
            <a:pPr marL="0" indent="0">
              <a:buNone/>
            </a:pPr>
            <a:r>
              <a:rPr lang="cs-CZ" sz="2400" dirty="0" smtClean="0"/>
              <a:t>411 42 Ploskovice</a:t>
            </a:r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www.mascs.cz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Manažer MAS: Ing. Bohumír Jasanský</a:t>
            </a:r>
          </a:p>
          <a:p>
            <a:pPr marL="0" indent="0">
              <a:buNone/>
            </a:pPr>
            <a:r>
              <a:rPr lang="cs-CZ" sz="2400" dirty="0" smtClean="0"/>
              <a:t>Tel. 417 639 613</a:t>
            </a:r>
          </a:p>
          <a:p>
            <a:pPr marL="0" indent="0">
              <a:buNone/>
            </a:pPr>
            <a:r>
              <a:rPr lang="cs-CZ" sz="2400" dirty="0" smtClean="0"/>
              <a:t>E-mail: mascs@tiscali.cz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368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4424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MAS </a:t>
            </a:r>
            <a:r>
              <a:rPr lang="cs-CZ" sz="2800" b="1" dirty="0" err="1" smtClean="0"/>
              <a:t>Cínovecko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o.p.s</a:t>
            </a:r>
            <a:endParaRPr lang="cs-CZ" sz="2800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1" y="1107583"/>
            <a:ext cx="8384147" cy="506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12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7729"/>
            <a:ext cx="10515600" cy="412125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OPZ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07583"/>
            <a:ext cx="10515600" cy="50693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u="sng" dirty="0" smtClean="0"/>
              <a:t>Podpora vytváření nových a zachování stávajících pracovních míst, podpora spolupráce místních aktérů při řešení nezaměstnanosti</a:t>
            </a:r>
          </a:p>
          <a:p>
            <a:pPr marL="0" indent="0">
              <a:buNone/>
            </a:pPr>
            <a:r>
              <a:rPr lang="cs-CZ" sz="2000" dirty="0" smtClean="0"/>
              <a:t>Typy projektů: JOB kluby, burza práce, poradenství pro nezaměstnané, motivace cílových skupin</a:t>
            </a:r>
          </a:p>
          <a:p>
            <a:pPr marL="0" indent="0">
              <a:buNone/>
            </a:pPr>
            <a:r>
              <a:rPr lang="cs-CZ" sz="2000" u="sng" dirty="0" smtClean="0"/>
              <a:t>Vzdělávání obyvatel pro zvýšení zaměstnanosti</a:t>
            </a:r>
          </a:p>
          <a:p>
            <a:pPr marL="0" indent="0">
              <a:buNone/>
            </a:pPr>
            <a:r>
              <a:rPr lang="cs-CZ" sz="2000" dirty="0" smtClean="0"/>
              <a:t>Typy projektů: rozvoj základních kompetencí, aktivizační a motivační programy, pracovní rehabilitace, rekvalifikace</a:t>
            </a:r>
          </a:p>
          <a:p>
            <a:pPr marL="0" indent="0">
              <a:buNone/>
            </a:pPr>
            <a:r>
              <a:rPr lang="cs-CZ" sz="2000" u="sng" dirty="0" smtClean="0"/>
              <a:t>Podpora sociálního začleňování, zavádění a rozvoj specifických nástrojů k prevenci v sociálně vyloučených lokalitách</a:t>
            </a:r>
          </a:p>
          <a:p>
            <a:pPr marL="0" indent="0">
              <a:buNone/>
            </a:pPr>
            <a:r>
              <a:rPr lang="cs-CZ" sz="2000" dirty="0" smtClean="0"/>
              <a:t>Typy projektů: programy a činnosti se společensky prospěšným charakterem s pozitivním dopadem na cílové skupiny, podpora mladých lidí, vzdělávání</a:t>
            </a:r>
          </a:p>
          <a:p>
            <a:pPr marL="0" indent="0">
              <a:buNone/>
            </a:pPr>
            <a:r>
              <a:rPr lang="cs-CZ" sz="2000" u="sng" dirty="0" smtClean="0"/>
              <a:t>Rozvoj komunitních a sociálních služeb</a:t>
            </a:r>
          </a:p>
          <a:p>
            <a:pPr marL="0" indent="0">
              <a:buNone/>
            </a:pPr>
            <a:r>
              <a:rPr lang="cs-CZ" sz="2000" dirty="0" smtClean="0"/>
              <a:t>Typy projektů: terénní a ambulantní podpora osob, odlehčovací služba, komunitní centra</a:t>
            </a:r>
          </a:p>
          <a:p>
            <a:pPr marL="0" indent="0">
              <a:buNone/>
            </a:pPr>
            <a:r>
              <a:rPr lang="cs-CZ" sz="2000" u="sng" dirty="0" smtClean="0"/>
              <a:t>Podpora aktivit pro slaďování pracovního a rodinného života obyvatel</a:t>
            </a:r>
          </a:p>
          <a:p>
            <a:pPr marL="0" indent="0">
              <a:buNone/>
            </a:pPr>
            <a:r>
              <a:rPr lang="cs-CZ" sz="2000" dirty="0" smtClean="0"/>
              <a:t>Typy projektů: školní družiny, kluby, příměstské tábory, dětské skupiny, individuální péče o děti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465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7729"/>
            <a:ext cx="10515600" cy="412125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IROP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853"/>
            <a:ext cx="10515600" cy="4709110"/>
          </a:xfrm>
        </p:spPr>
        <p:txBody>
          <a:bodyPr/>
          <a:lstStyle/>
          <a:p>
            <a:pPr marL="0" indent="0">
              <a:buNone/>
            </a:pPr>
            <a:r>
              <a:rPr lang="cs-CZ" sz="2000" u="sng" dirty="0" smtClean="0"/>
              <a:t>Rozvoj komunitních a sociálních služeb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Budování zázemí pro sociální služby, materiálně-technická základna pro ambulantní a terénní služby; komunitní centra pro setkávání </a:t>
            </a: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64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Kontakt: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MAS </a:t>
            </a:r>
            <a:r>
              <a:rPr lang="cs-CZ" sz="2400" b="1" dirty="0" err="1" smtClean="0"/>
              <a:t>Cínovecko</a:t>
            </a:r>
            <a:r>
              <a:rPr lang="cs-CZ" sz="2400" b="1" dirty="0" smtClean="0"/>
              <a:t> o.p.s.</a:t>
            </a:r>
          </a:p>
          <a:p>
            <a:pPr marL="0" indent="0">
              <a:buNone/>
            </a:pPr>
            <a:r>
              <a:rPr lang="cs-CZ" sz="2400" dirty="0" smtClean="0"/>
              <a:t>Ruská 264/128</a:t>
            </a:r>
          </a:p>
          <a:p>
            <a:pPr marL="0" indent="0">
              <a:buNone/>
            </a:pPr>
            <a:r>
              <a:rPr lang="cs-CZ" sz="2400" dirty="0" smtClean="0"/>
              <a:t>417 01 Dubí</a:t>
            </a:r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www.mascinovecko.cz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Manažerka MAS: Bc. Ladislava Hamrová</a:t>
            </a:r>
          </a:p>
          <a:p>
            <a:pPr marL="0" indent="0">
              <a:buNone/>
            </a:pPr>
            <a:r>
              <a:rPr lang="cs-CZ" sz="2400" dirty="0" smtClean="0"/>
              <a:t>Tel. 417 554 638</a:t>
            </a:r>
          </a:p>
          <a:p>
            <a:pPr marL="0" indent="0">
              <a:buNone/>
            </a:pPr>
            <a:r>
              <a:rPr lang="cs-CZ" sz="2400" dirty="0" smtClean="0"/>
              <a:t>E-mail: info@mascinovecko.cz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3035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MAS Naděje o.p.s.</a:t>
            </a:r>
            <a:endParaRPr lang="cs-CZ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4" y="1010654"/>
            <a:ext cx="8361947" cy="516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07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24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MAS v Ústeckém kraji – alokace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43188"/>
            <a:ext cx="10515600" cy="53627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 Ústeckém kraji působí 9 Místních akčních skupin (MAS):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6744"/>
              </p:ext>
            </p:extLst>
          </p:nvPr>
        </p:nvGraphicFramePr>
        <p:xfrm>
          <a:off x="838201" y="1635616"/>
          <a:ext cx="9321798" cy="477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266"/>
                <a:gridCol w="3107266"/>
                <a:gridCol w="3107266"/>
              </a:tblGrid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Alokace OP 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Alokace IROP</a:t>
                      </a:r>
                      <a:endParaRPr lang="cs-CZ" dirty="0"/>
                    </a:p>
                  </a:txBody>
                  <a:tcPr/>
                </a:tc>
              </a:tr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MAS Labské skály,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z.s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11,752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14,023</a:t>
                      </a:r>
                      <a:endParaRPr lang="cs-CZ" dirty="0"/>
                    </a:p>
                  </a:txBody>
                  <a:tcPr/>
                </a:tc>
              </a:tr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MAS Sdružení</a:t>
                      </a:r>
                      <a:r>
                        <a:rPr lang="cs-CZ" baseline="0" dirty="0" smtClean="0"/>
                        <a:t> Západní Krušnohoří, </a:t>
                      </a:r>
                      <a:r>
                        <a:rPr lang="cs-CZ" baseline="0" dirty="0" err="1" smtClean="0"/>
                        <a:t>z.s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26,075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16,303</a:t>
                      </a:r>
                      <a:endParaRPr lang="cs-CZ" dirty="0"/>
                    </a:p>
                  </a:txBody>
                  <a:tcPr/>
                </a:tc>
              </a:tr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MAS Český sever, </a:t>
                      </a:r>
                      <a:r>
                        <a:rPr lang="cs-CZ" dirty="0" err="1" smtClean="0"/>
                        <a:t>z.s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20,839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21,772</a:t>
                      </a:r>
                      <a:endParaRPr lang="cs-CZ" dirty="0"/>
                    </a:p>
                  </a:txBody>
                  <a:tcPr/>
                </a:tc>
              </a:tr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MAS Vladař</a:t>
                      </a:r>
                      <a:r>
                        <a:rPr lang="cs-CZ" baseline="0" dirty="0" smtClean="0"/>
                        <a:t> o.p.s.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25,233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24,049</a:t>
                      </a:r>
                      <a:endParaRPr lang="cs-CZ" dirty="0"/>
                    </a:p>
                  </a:txBody>
                  <a:tcPr/>
                </a:tc>
              </a:tr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MAS České středohoří, </a:t>
                      </a:r>
                      <a:r>
                        <a:rPr lang="cs-CZ" dirty="0" err="1" smtClean="0"/>
                        <a:t>z.s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19,994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15,124</a:t>
                      </a:r>
                      <a:endParaRPr lang="cs-CZ" dirty="0"/>
                    </a:p>
                  </a:txBody>
                  <a:tcPr/>
                </a:tc>
              </a:tr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MAS </a:t>
                      </a:r>
                      <a:r>
                        <a:rPr lang="cs-CZ" dirty="0" err="1" smtClean="0"/>
                        <a:t>Cínovecko</a:t>
                      </a:r>
                      <a:r>
                        <a:rPr lang="cs-CZ" dirty="0" smtClean="0"/>
                        <a:t> o.p.s.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14,027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9,119</a:t>
                      </a:r>
                      <a:endParaRPr lang="cs-CZ" dirty="0"/>
                    </a:p>
                  </a:txBody>
                  <a:tcPr/>
                </a:tc>
              </a:tr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MAS Naděje o.p.s.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17,628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12,609</a:t>
                      </a:r>
                      <a:endParaRPr lang="cs-CZ" dirty="0"/>
                    </a:p>
                  </a:txBody>
                  <a:tcPr/>
                </a:tc>
              </a:tr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SERVISO, o.p.s.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22,191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21,580</a:t>
                      </a:r>
                      <a:endParaRPr lang="cs-CZ" dirty="0"/>
                    </a:p>
                  </a:txBody>
                  <a:tcPr/>
                </a:tc>
              </a:tr>
              <a:tr h="436272">
                <a:tc>
                  <a:txBody>
                    <a:bodyPr/>
                    <a:lstStyle/>
                    <a:p>
                      <a:r>
                        <a:rPr lang="cs-CZ" dirty="0" smtClean="0"/>
                        <a:t>Místní akční skupina </a:t>
                      </a:r>
                      <a:r>
                        <a:rPr lang="cs-CZ" dirty="0" err="1" smtClean="0"/>
                        <a:t>Podřípsko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z.s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15,860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13,249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81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OPZ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/>
              <a:t>Podpora provozu sociálních služeb a komunitních center v území MAS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Podpora provozu komunitních center, zavádění nových sociálních služeb, vyplývajících z potřeb definovaných v komunitních </a:t>
            </a:r>
            <a:r>
              <a:rPr lang="cs-CZ" sz="2000" dirty="0" smtClean="0"/>
              <a:t>plánech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Podpora </a:t>
            </a:r>
            <a:r>
              <a:rPr lang="cs-CZ" sz="2000" u="sng" dirty="0"/>
              <a:t>péče o děti zaměstnaných rodičů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Podpora zařízení péče o děti zajišťující péči o děti v době mimoškolního vyučování, provoz dětských skupin, příměstské tábory v době </a:t>
            </a:r>
            <a:r>
              <a:rPr lang="cs-CZ" sz="2000" dirty="0" smtClean="0"/>
              <a:t>prázdnin</a:t>
            </a:r>
          </a:p>
          <a:p>
            <a:pPr marL="0" indent="0">
              <a:buNone/>
            </a:pPr>
            <a:r>
              <a:rPr lang="cs-CZ" sz="2000" u="sng" dirty="0"/>
              <a:t>Sociální podnikání – podpora provozu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Vznik a rozvoj (rozšíření kapacity podniku) nových podnikatelských aktivit v oblasti sociálního podnikání – integrační sociální podniky; - environmentální sociální </a:t>
            </a:r>
            <a:r>
              <a:rPr lang="cs-CZ" sz="2000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/>
              <a:t>Podpora lokální zaměstnanosti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Zvyšování uplatnitelnosti osob ohrožených sociálním vyloučením na trhu práce, rekvalifikace, zprostředkování zaměstnání, podpora spolupráce lokálních partnerů na trhu práce, podpora zahájení podnikatelské </a:t>
            </a:r>
            <a:r>
              <a:rPr lang="cs-CZ" sz="2000" dirty="0" smtClean="0"/>
              <a:t>činnosti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29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IROP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Sociální </a:t>
            </a:r>
            <a:r>
              <a:rPr lang="cs-CZ" sz="2000" u="sng" dirty="0"/>
              <a:t>služby a komunitní centra – investiční záměry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Budování zázemí pro sociální služby, materiálně-technická základna pro ambulantní a terénní služby; komunitní centra pro </a:t>
            </a:r>
            <a:r>
              <a:rPr lang="cs-CZ" sz="2000" dirty="0" smtClean="0"/>
              <a:t>setkávání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Podpora </a:t>
            </a:r>
            <a:r>
              <a:rPr lang="cs-CZ" sz="2000" u="sng" dirty="0"/>
              <a:t>sociálního podnikání – investice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Sociální podnik – terapeutická dílna; poskytování služeb, výroba apod.; stravovací služby; podpora investičních aktivit (nákup objektů, zařízení, vybavení). Podporovány budou integrační i environmentální </a:t>
            </a:r>
            <a:r>
              <a:rPr lang="cs-CZ" sz="2000" dirty="0" smtClean="0"/>
              <a:t>podniky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246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Kontakt: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MAS Naděje o.p.s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r>
              <a:rPr lang="cs-CZ" sz="2400" dirty="0" smtClean="0"/>
              <a:t>Lišnice 42</a:t>
            </a:r>
          </a:p>
          <a:p>
            <a:pPr marL="0" indent="0">
              <a:buNone/>
            </a:pPr>
            <a:r>
              <a:rPr lang="cs-CZ" sz="2400" dirty="0" smtClean="0"/>
              <a:t>434 01 Most</a:t>
            </a:r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www.masnadeje.org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Manažerka: Ing. Kamila Fridrichová</a:t>
            </a:r>
          </a:p>
          <a:p>
            <a:pPr marL="0" indent="0">
              <a:buNone/>
            </a:pPr>
            <a:r>
              <a:rPr lang="cs-CZ" sz="2400" dirty="0" smtClean="0"/>
              <a:t>Tel. 775 250 233</a:t>
            </a:r>
          </a:p>
          <a:p>
            <a:pPr marL="0" indent="0">
              <a:buNone/>
            </a:pPr>
            <a:r>
              <a:rPr lang="cs-CZ" sz="2400" dirty="0" smtClean="0"/>
              <a:t>E-mail: info@nadeje.org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8956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307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SERVISO, </a:t>
            </a:r>
            <a:r>
              <a:rPr lang="cs-CZ" sz="2400" b="1" dirty="0" err="1" smtClean="0"/>
              <a:t>o.p.s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47" y="1143000"/>
            <a:ext cx="7709341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34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307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OPZ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7063"/>
            <a:ext cx="10515600" cy="500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Zvýšení zaměstnanosti občanů prostřednictvím zvyšování jejich kompetencí a mezisektorové spolupráce</a:t>
            </a:r>
          </a:p>
          <a:p>
            <a:pPr marL="0" indent="0">
              <a:buNone/>
            </a:pPr>
            <a:r>
              <a:rPr lang="cs-CZ" sz="2000" dirty="0" smtClean="0"/>
              <a:t>Typy projektů: rozvoj základních kompetencí pro uplatnění na trhu práce; poradenská činnost; rekvalifikace; projekty spolupráce (monitoring lokálního trhu práce, regionální burza práce, JOB kluby apod.)</a:t>
            </a:r>
          </a:p>
          <a:p>
            <a:pPr marL="0" indent="0">
              <a:buNone/>
            </a:pPr>
            <a:r>
              <a:rPr lang="cs-CZ" sz="2000" u="sng" dirty="0" smtClean="0"/>
              <a:t>Podpora sociálního podnikání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Vznik a rozvoj (rozšíření kapacity podniku) nových podnikatelských aktivit v oblasti sociálního podnikání – integrační sociální podniky; - environmentální sociální </a:t>
            </a:r>
            <a:r>
              <a:rPr lang="cs-CZ" sz="2000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Podpora </a:t>
            </a:r>
            <a:r>
              <a:rPr lang="cs-CZ" sz="2000" u="sng" dirty="0"/>
              <a:t>sociálního začleňování, zavádění a rozvoj specifických nástrojů k prevenci v sociálně vyloučených lokalitách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programy prevence, podpora mladých lidí, vzdělávání pracovníků organizací</a:t>
            </a:r>
          </a:p>
          <a:p>
            <a:pPr marL="0" indent="0">
              <a:buNone/>
            </a:pPr>
            <a:r>
              <a:rPr lang="cs-CZ" sz="2000" u="sng" dirty="0" smtClean="0"/>
              <a:t>Rozvoj </a:t>
            </a:r>
            <a:r>
              <a:rPr lang="cs-CZ" sz="2000" u="sng" dirty="0"/>
              <a:t>komunitních a sociálních služeb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podpora sociálních služeb – terénní a ambulantní, odlehčovací služby, komunitní centra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42520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307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OPZ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7063"/>
            <a:ext cx="10515600" cy="500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Zvýšení dostupnosti a kvality bydlení v území</a:t>
            </a:r>
          </a:p>
          <a:p>
            <a:pPr marL="0" indent="0">
              <a:buNone/>
            </a:pPr>
            <a:r>
              <a:rPr lang="cs-CZ" sz="2000" dirty="0" smtClean="0"/>
              <a:t>Typy projektů: rozvoj sociálního bydlení, preventivní, následné a doprovodné služby pro osoby ohrožené ztrátou bydlení</a:t>
            </a:r>
          </a:p>
          <a:p>
            <a:pPr marL="0" indent="0">
              <a:buNone/>
            </a:pPr>
            <a:r>
              <a:rPr lang="cs-CZ" sz="2000" u="sng" dirty="0" smtClean="0"/>
              <a:t>Podpora slaďování pracovního a rodinného života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</a:t>
            </a:r>
            <a:r>
              <a:rPr lang="cs-CZ" sz="2000" dirty="0" smtClean="0"/>
              <a:t>školní družiny, kluby, příměstské tábory, vznik, transformace a provoz dětských skupin pro podniky i veřejnost</a:t>
            </a:r>
          </a:p>
          <a:p>
            <a:pPr marL="0" indent="0">
              <a:buNone/>
            </a:pPr>
            <a:r>
              <a:rPr lang="cs-CZ" sz="2000" u="sng" dirty="0" smtClean="0"/>
              <a:t>Podpora </a:t>
            </a:r>
            <a:r>
              <a:rPr lang="cs-CZ" sz="2000" u="sng" dirty="0"/>
              <a:t>práce s mládeží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nízkoprahová zařízení pro děti a mládež, vzdělávací aktivity pro mladé lidi ze soc. znevýhodněného prostředí pro rozvoj psychosociálních a praktických dovedností, právního povědomí, posílení osobních kompetencí s cílem začlenění do běžné společnosti,…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37497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307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IROP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7063"/>
            <a:ext cx="10515600" cy="500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Rozvoj komunitních a sociálních služeb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Budování zázemí pro sociální služby, materiálně-technická základna pro ambulantní a terénní služby; komunitní centra pro </a:t>
            </a:r>
            <a:r>
              <a:rPr lang="cs-CZ" sz="2000" dirty="0" smtClean="0"/>
              <a:t>setkávání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Podpora </a:t>
            </a:r>
            <a:r>
              <a:rPr lang="cs-CZ" sz="2000" u="sng" dirty="0"/>
              <a:t>sociálního podnikání </a:t>
            </a:r>
            <a:endParaRPr lang="cs-CZ" sz="2000" u="sng" dirty="0" smtClean="0"/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Sociální podnik – terapeutická dílna; poskytování služeb, výroba apod.; stravovací služby; podpora investičních aktivit (nákup objektů, zařízení, vybavení). Podporovány budou integrační i environmentální podniky</a:t>
            </a:r>
          </a:p>
          <a:p>
            <a:pPr marL="0" indent="0">
              <a:buNone/>
            </a:pPr>
            <a:r>
              <a:rPr lang="cs-CZ" sz="2000" u="sng" dirty="0" smtClean="0"/>
              <a:t>Zvýšení </a:t>
            </a:r>
            <a:r>
              <a:rPr lang="cs-CZ" sz="2000" u="sng" dirty="0"/>
              <a:t>dostupnosti a kvality bydlení v území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pořízení bytů, bytových domů, nebytových prostor a jejich adaptace pro potřeby sociálního bydlení a pořízení vybavení; rekonstrukce, nástavby, nákup objektů, vybavení, zařízení; zeleň v okolí </a:t>
            </a:r>
            <a:r>
              <a:rPr lang="cs-CZ" sz="2000" dirty="0" smtClean="0"/>
              <a:t>budov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2350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307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Kontakt: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7063"/>
            <a:ext cx="10515600" cy="500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SERVISO, o.p.s.</a:t>
            </a:r>
          </a:p>
          <a:p>
            <a:pPr marL="0" indent="0">
              <a:buNone/>
            </a:pPr>
            <a:r>
              <a:rPr lang="cs-CZ" sz="2400" dirty="0" smtClean="0"/>
              <a:t>Komenského náměstí 17</a:t>
            </a:r>
          </a:p>
          <a:p>
            <a:pPr marL="0" indent="0">
              <a:buNone/>
            </a:pPr>
            <a:r>
              <a:rPr lang="cs-CZ" sz="2400" dirty="0" smtClean="0"/>
              <a:t>411 15 Třebívlice</a:t>
            </a:r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www.serviso.cz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Manažerka MAS: Ing. Lucie Ječmenová</a:t>
            </a:r>
          </a:p>
          <a:p>
            <a:pPr marL="0" indent="0">
              <a:buNone/>
            </a:pPr>
            <a:r>
              <a:rPr lang="cs-CZ" sz="2400" dirty="0" smtClean="0"/>
              <a:t>Tel. 416 596 169</a:t>
            </a:r>
          </a:p>
          <a:p>
            <a:pPr marL="0" indent="0">
              <a:buNone/>
            </a:pPr>
            <a:r>
              <a:rPr lang="cs-CZ" sz="2400" dirty="0" smtClean="0"/>
              <a:t>E-mail: serviso@tiscali.cz</a:t>
            </a:r>
            <a:endParaRPr lang="cs-CZ" sz="24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75776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307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MAS </a:t>
            </a:r>
            <a:r>
              <a:rPr lang="cs-CZ" sz="2400" b="1" dirty="0" err="1" smtClean="0"/>
              <a:t>Podřípsko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7063"/>
            <a:ext cx="10515600" cy="5009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074" name="Picture 2" descr="D:\Eva\Documents\Desktop\Map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27" y="890337"/>
            <a:ext cx="7170805" cy="575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0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OPZ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9568"/>
            <a:ext cx="10515600" cy="4817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Podpora </a:t>
            </a:r>
            <a:r>
              <a:rPr lang="cs-CZ" sz="2000" u="sng" dirty="0"/>
              <a:t>péče o děti zaměstnaných rodičů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Podpora zařízení péče o děti zajišťující péči o děti v době mimoškolního vyučování, provoz dětských skupin, příměstské tábory v době prázdnin</a:t>
            </a:r>
          </a:p>
          <a:p>
            <a:pPr marL="0" indent="0">
              <a:buNone/>
            </a:pPr>
            <a:r>
              <a:rPr lang="cs-CZ" sz="2000" u="sng" dirty="0" smtClean="0"/>
              <a:t>Sociální </a:t>
            </a:r>
            <a:r>
              <a:rPr lang="cs-CZ" sz="2000" u="sng" dirty="0"/>
              <a:t>podnikání – podpora provozu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Vznik a rozvoj (rozšíření kapacity podniku) nových podnikatelských aktivit v oblasti sociálního podnikání – integrační sociální podniky; - environmentální sociální </a:t>
            </a:r>
            <a:r>
              <a:rPr lang="cs-CZ" sz="2000" dirty="0" smtClean="0"/>
              <a:t>podniky</a:t>
            </a:r>
          </a:p>
          <a:p>
            <a:pPr marL="0" indent="0">
              <a:buNone/>
            </a:pPr>
            <a:r>
              <a:rPr lang="cs-CZ" sz="2000" u="sng" dirty="0" smtClean="0"/>
              <a:t>Podpora </a:t>
            </a:r>
            <a:r>
              <a:rPr lang="cs-CZ" sz="2000" u="sng" dirty="0"/>
              <a:t>lokální zaměstnanosti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Zvyšování uplatnitelnosti osob ohrožených sociálním vyloučením na trhu práce, rekvalifikace, zprostředkování zaměstnání, podpora spolupráce lokálních partnerů na trhu práce, podpora zahájení podnikatelské </a:t>
            </a:r>
            <a:r>
              <a:rPr lang="cs-CZ" sz="2000" dirty="0" smtClean="0"/>
              <a:t>činnosti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4806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30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Možnosti čerpání financí přes MAS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7221"/>
            <a:ext cx="10515600" cy="4949742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000" dirty="0" smtClean="0"/>
              <a:t>Místní akční skupina (MAS) – místní partnerství NNO, VS a podnikatelů na venkově</a:t>
            </a:r>
          </a:p>
          <a:p>
            <a:pPr>
              <a:buFontTx/>
              <a:buChar char="-"/>
            </a:pPr>
            <a:r>
              <a:rPr lang="cs-CZ" sz="2000" dirty="0" smtClean="0"/>
              <a:t>Obce do 25 tis. obyvatel</a:t>
            </a:r>
          </a:p>
          <a:p>
            <a:pPr>
              <a:buFontTx/>
              <a:buChar char="-"/>
            </a:pPr>
            <a:r>
              <a:rPr lang="cs-CZ" sz="2000" dirty="0" smtClean="0"/>
              <a:t>MAS má přidělenou alokaci k čerpání na základě charakteristiky území (velikost území, nezaměstnanost, vyloučené lokality,…)</a:t>
            </a:r>
          </a:p>
          <a:p>
            <a:pPr>
              <a:buFontTx/>
              <a:buChar char="-"/>
            </a:pPr>
            <a:r>
              <a:rPr lang="cs-CZ" sz="2000" dirty="0" smtClean="0"/>
              <a:t>O alokaci rozhodl ŘO (MMR, MPSV)</a:t>
            </a:r>
          </a:p>
          <a:p>
            <a:pPr>
              <a:buFontTx/>
              <a:buChar char="-"/>
            </a:pPr>
            <a:r>
              <a:rPr lang="cs-CZ" sz="2000" dirty="0" smtClean="0"/>
              <a:t>MAS má možnost čerpat finanční prostředky pouze na stanovené aktivity – nemůže podporovat vše, co vyplynulo z šetření při zpracování strategie a komunitním projednávání v území</a:t>
            </a:r>
          </a:p>
          <a:p>
            <a:pPr>
              <a:buFontTx/>
              <a:buChar char="-"/>
            </a:pPr>
            <a:r>
              <a:rPr lang="cs-CZ" sz="2000" dirty="0" smtClean="0"/>
              <a:t>Každá MAS si stanovila své priority (opatření) k podpoře</a:t>
            </a:r>
          </a:p>
          <a:p>
            <a:pPr>
              <a:buFontTx/>
              <a:buChar char="-"/>
            </a:pPr>
            <a:r>
              <a:rPr lang="cs-CZ" sz="2000" dirty="0" smtClean="0"/>
              <a:t>Žadatel může podat svoji žádost podle příslušnosti k MAS (sídlo společnosti, provozovna)na základě výzvy, kterou MAS vyhlásí (zveřejněno na stránkách esfcr.cz, stránkách MAS, stránkách obcí</a:t>
            </a:r>
            <a:r>
              <a:rPr lang="cs-CZ" sz="2000" dirty="0" smtClean="0"/>
              <a:t>,…)</a:t>
            </a:r>
          </a:p>
          <a:p>
            <a:pPr>
              <a:buFontTx/>
              <a:buChar char="-"/>
            </a:pPr>
            <a:r>
              <a:rPr lang="cs-CZ" sz="2000" dirty="0" smtClean="0"/>
              <a:t>MAS sama rozhoduje jaké projekty podpoří, vlastní výběrová komise a hodnotitelé vyberou projekty a ty doporučí na MPSV – soutěž pouze v regionu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76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169" y="521537"/>
            <a:ext cx="10515600" cy="741780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/>
              <a:t>Kontakt:</a:t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9568"/>
            <a:ext cx="10515600" cy="4817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MAS </a:t>
            </a:r>
            <a:r>
              <a:rPr lang="cs-CZ" sz="2000" b="1" dirty="0" err="1" smtClean="0"/>
              <a:t>Podřípsko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Očkova 2</a:t>
            </a:r>
          </a:p>
          <a:p>
            <a:pPr marL="0" indent="0">
              <a:buNone/>
            </a:pPr>
            <a:r>
              <a:rPr lang="cs-CZ" sz="2000" dirty="0" smtClean="0"/>
              <a:t>413 01 Roudnice nad Labem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www.maspodripsko.cz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Manažer MAS: Jan </a:t>
            </a:r>
            <a:r>
              <a:rPr lang="cs-CZ" sz="2000" dirty="0" err="1" smtClean="0"/>
              <a:t>Broft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Tel. 728 278 647</a:t>
            </a:r>
          </a:p>
          <a:p>
            <a:pPr marL="0" indent="0">
              <a:buNone/>
            </a:pPr>
            <a:r>
              <a:rPr lang="cs-CZ" sz="2000" dirty="0" smtClean="0"/>
              <a:t>E-mail: jan.broft@maspodripsko.cz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71860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798489"/>
            <a:ext cx="10515600" cy="5203065"/>
          </a:xfrm>
        </p:spPr>
        <p:txBody>
          <a:bodyPr/>
          <a:lstStyle/>
          <a:p>
            <a:pPr algn="ctr"/>
            <a:r>
              <a:rPr lang="cs-CZ" sz="2800" b="1" dirty="0" smtClean="0"/>
              <a:t>Prosím, komunikujte se svou MAS.</a:t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dirty="0" smtClean="0"/>
              <a:t>Děkuji za pozornost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Ing. Eva Hamplová</a:t>
            </a:r>
            <a:br>
              <a:rPr lang="cs-CZ" sz="2400" dirty="0" smtClean="0"/>
            </a:br>
            <a:r>
              <a:rPr lang="cs-CZ" sz="2400" dirty="0" smtClean="0"/>
              <a:t>MAS Český sever, </a:t>
            </a:r>
            <a:r>
              <a:rPr lang="cs-CZ" sz="2400" dirty="0" err="1" smtClean="0"/>
              <a:t>z.s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746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6770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/>
              <a:t>MAS Labské skály</a:t>
            </a:r>
            <a:endParaRPr lang="cs-CZ" sz="24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1043188"/>
            <a:ext cx="8461420" cy="5357611"/>
          </a:xfrm>
        </p:spPr>
      </p:pic>
    </p:spTree>
    <p:extLst>
      <p:ext uri="{BB962C8B-B14F-4D97-AF65-F5344CB8AC3E}">
        <p14:creationId xmlns:p14="http://schemas.microsoft.com/office/powerpoint/2010/main" val="304414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4729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OPZ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13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Podpora provozu sociálních služeb a komunitních center v území MAS</a:t>
            </a:r>
          </a:p>
          <a:p>
            <a:pPr marL="0" indent="0">
              <a:buNone/>
            </a:pPr>
            <a:r>
              <a:rPr lang="cs-CZ" sz="2000" dirty="0" smtClean="0"/>
              <a:t>Typy projektů: Podpora provozu komunitních center, zavádění nových sociálních služeb, vyplývajících z potřeb definovaných v komunitních plánech</a:t>
            </a:r>
          </a:p>
          <a:p>
            <a:pPr marL="0" indent="0">
              <a:buNone/>
            </a:pPr>
            <a:r>
              <a:rPr lang="cs-CZ" sz="2000" u="sng" dirty="0" smtClean="0"/>
              <a:t>Podpora péče o děti zaměstnaných rodičů</a:t>
            </a:r>
          </a:p>
          <a:p>
            <a:pPr marL="0" indent="0">
              <a:buNone/>
            </a:pPr>
            <a:r>
              <a:rPr lang="cs-CZ" sz="2000" dirty="0" smtClean="0"/>
              <a:t>Typy projektů: Podpora zařízení péče o děti zajišťující péči o děti v době mimoškolního vyučování, provoz dětských skupin, příměstské tábory v době prázdnin</a:t>
            </a:r>
          </a:p>
          <a:p>
            <a:pPr marL="0" indent="0">
              <a:buNone/>
            </a:pPr>
            <a:r>
              <a:rPr lang="cs-CZ" sz="2000" u="sng" dirty="0" smtClean="0"/>
              <a:t>Sociální </a:t>
            </a:r>
            <a:r>
              <a:rPr lang="cs-CZ" sz="2000" u="sng" dirty="0"/>
              <a:t>podnikání – podpora provozu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Vznik a rozvoj (rozšíření kapacity podniku) nových podnikatelských aktivit v oblasti sociálního podnikání – integrační sociální podniky; - environmentální sociální </a:t>
            </a:r>
            <a:r>
              <a:rPr lang="cs-CZ" sz="2000" dirty="0" smtClean="0"/>
              <a:t>podniky 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/>
              <a:t>Podpora lokální zaměstnanosti</a:t>
            </a:r>
          </a:p>
          <a:p>
            <a:pPr marL="0" indent="0">
              <a:buNone/>
            </a:pPr>
            <a:r>
              <a:rPr lang="cs-CZ" sz="2000" dirty="0" smtClean="0"/>
              <a:t>Typy </a:t>
            </a:r>
            <a:r>
              <a:rPr lang="cs-CZ" sz="2000" dirty="0"/>
              <a:t>projektů: Zvyšování uplatnitelnosti osob ohrožených sociálním vyloučením na trhu práce, rekvalifikace, zprostředkování zaměstnání, podpora spolupráce lokálních partnerů na trhu práce, podpora zahájení podnikatelské </a:t>
            </a:r>
            <a:r>
              <a:rPr lang="cs-CZ" sz="2000" dirty="0" smtClean="0"/>
              <a:t>činnosti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2506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653" y="-73718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IROP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2442" y="1335504"/>
            <a:ext cx="10515600" cy="4854337"/>
          </a:xfrm>
        </p:spPr>
        <p:txBody>
          <a:bodyPr/>
          <a:lstStyle/>
          <a:p>
            <a:pPr marL="0" indent="0">
              <a:buNone/>
            </a:pPr>
            <a:r>
              <a:rPr lang="cs-CZ" sz="2000" u="sng" dirty="0" smtClean="0"/>
              <a:t>Sociální služby a komunitní centra – investiční záměry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 smtClean="0"/>
              <a:t>Typy projektů: Budování zázemí pro sociální služby, materiálně-technická základna pro ambulantní a terénní služby; komunitní centra pro setkávání 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Podpora sociálního podnikání – investice</a:t>
            </a:r>
          </a:p>
          <a:p>
            <a:pPr marL="0" indent="0">
              <a:buNone/>
            </a:pPr>
            <a:r>
              <a:rPr lang="cs-CZ" sz="2000" dirty="0" smtClean="0"/>
              <a:t>Typy projektů: Sociální podnik – terapeutická dílna; poskytování služeb, výroba apod.; stravovací služby; podpora investičních aktivit (nákup objektů, zařízení, vybavení). Podporovány budou integrační i environmentální podniky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0132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Kontakt: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effectLst/>
              </a:rPr>
              <a:t>MAS Labské skály  z.s.</a:t>
            </a:r>
            <a:br>
              <a:rPr lang="fr-FR" sz="2400" b="1" dirty="0" smtClean="0">
                <a:effectLst/>
              </a:rPr>
            </a:br>
            <a:r>
              <a:rPr lang="fr-FR" sz="2400" dirty="0" smtClean="0">
                <a:effectLst/>
              </a:rPr>
              <a:t>Libouchec 233</a:t>
            </a:r>
            <a:br>
              <a:rPr lang="fr-FR" sz="2400" dirty="0" smtClean="0">
                <a:effectLst/>
              </a:rPr>
            </a:br>
            <a:r>
              <a:rPr lang="fr-FR" sz="2400" dirty="0" smtClean="0">
                <a:effectLst/>
              </a:rPr>
              <a:t>403 35 Libouchec</a:t>
            </a:r>
            <a:endParaRPr lang="cs-CZ" sz="2400" dirty="0" smtClean="0">
              <a:effectLst/>
            </a:endParaRPr>
          </a:p>
          <a:p>
            <a:pPr marL="0" indent="0">
              <a:buNone/>
            </a:pPr>
            <a:r>
              <a:rPr lang="cs-CZ" sz="2400" dirty="0" smtClean="0">
                <a:effectLst/>
                <a:hlinkClick r:id="rId2"/>
              </a:rPr>
              <a:t>maslabskeskaly@gmail.com</a:t>
            </a:r>
            <a:endParaRPr lang="cs-CZ" sz="2400" dirty="0" smtClean="0">
              <a:effectLst/>
            </a:endParaRP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Manažer MAS: Jiřina </a:t>
            </a:r>
            <a:r>
              <a:rPr lang="cs-CZ" sz="2400" dirty="0" err="1" smtClean="0"/>
              <a:t>Bischoffiová</a:t>
            </a:r>
            <a:endParaRPr lang="cs-CZ" sz="2400" dirty="0" smtClean="0">
              <a:effectLst/>
            </a:endParaRPr>
          </a:p>
          <a:p>
            <a:pPr marL="0" indent="0">
              <a:buNone/>
            </a:pPr>
            <a:r>
              <a:rPr lang="cs-CZ" sz="2400" dirty="0" smtClean="0">
                <a:effectLst/>
                <a:hlinkClick r:id="rId3"/>
              </a:rPr>
              <a:t>jirina.bischoffiova@seznam.cz</a:t>
            </a:r>
            <a:endParaRPr lang="cs-CZ" sz="2400" dirty="0" smtClean="0">
              <a:effectLst/>
            </a:endParaRPr>
          </a:p>
          <a:p>
            <a:pPr marL="0" indent="0">
              <a:buNone/>
            </a:pPr>
            <a:r>
              <a:rPr lang="cs-CZ" sz="2400" dirty="0" smtClean="0"/>
              <a:t>Tel.: </a:t>
            </a:r>
            <a:r>
              <a:rPr lang="cs-CZ" sz="2400" dirty="0" smtClean="0">
                <a:effectLst/>
              </a:rPr>
              <a:t>722 944 947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0531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MAS Západní Krušnohoří, </a:t>
            </a:r>
            <a:r>
              <a:rPr lang="cs-CZ" sz="2400" b="1" dirty="0" err="1" smtClean="0"/>
              <a:t>z.s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300766"/>
            <a:ext cx="7508383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47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2203</Words>
  <Application>Microsoft Office PowerPoint</Application>
  <PresentationFormat>Širokoúhlá obrazovka</PresentationFormat>
  <Paragraphs>273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Georgia</vt:lpstr>
      <vt:lpstr>Motiv Office</vt:lpstr>
      <vt:lpstr>Možnosti čerpání dotačních prostředků přes MAS       Ústí nad Labem, únor 2017</vt:lpstr>
      <vt:lpstr>MAS v Ústeckém kraji – mapa území</vt:lpstr>
      <vt:lpstr>MAS v Ústeckém kraji – alokace</vt:lpstr>
      <vt:lpstr>Možnosti čerpání financí přes MAS</vt:lpstr>
      <vt:lpstr>MAS Labské skály</vt:lpstr>
      <vt:lpstr>OPZ</vt:lpstr>
      <vt:lpstr>IROP</vt:lpstr>
      <vt:lpstr>Kontakt:</vt:lpstr>
      <vt:lpstr>MAS Západní Krušnohoří, z.s.</vt:lpstr>
      <vt:lpstr>OPZ</vt:lpstr>
      <vt:lpstr>IROP</vt:lpstr>
      <vt:lpstr>Kontakt:</vt:lpstr>
      <vt:lpstr>MAS Český sever, z.s.</vt:lpstr>
      <vt:lpstr>OPZ</vt:lpstr>
      <vt:lpstr>IROP</vt:lpstr>
      <vt:lpstr>Kontakt:</vt:lpstr>
      <vt:lpstr>MAS Vladař o.p.s.</vt:lpstr>
      <vt:lpstr>OPZ</vt:lpstr>
      <vt:lpstr>IROP</vt:lpstr>
      <vt:lpstr>Kontakt:</vt:lpstr>
      <vt:lpstr>MAS České středohoří</vt:lpstr>
      <vt:lpstr>OPZ</vt:lpstr>
      <vt:lpstr>IROP</vt:lpstr>
      <vt:lpstr>Kontakt:</vt:lpstr>
      <vt:lpstr>MAS Cínovecko o.p.s</vt:lpstr>
      <vt:lpstr>OPZ</vt:lpstr>
      <vt:lpstr>IROP</vt:lpstr>
      <vt:lpstr>Kontakt:</vt:lpstr>
      <vt:lpstr>MAS Naděje o.p.s.</vt:lpstr>
      <vt:lpstr>OPZ</vt:lpstr>
      <vt:lpstr>IROP</vt:lpstr>
      <vt:lpstr>Kontakt:</vt:lpstr>
      <vt:lpstr>SERVISO, o.p.s </vt:lpstr>
      <vt:lpstr>OPZ</vt:lpstr>
      <vt:lpstr>OPZ</vt:lpstr>
      <vt:lpstr>IROP</vt:lpstr>
      <vt:lpstr>Kontakt:</vt:lpstr>
      <vt:lpstr>MAS Podřípsko</vt:lpstr>
      <vt:lpstr>OPZ</vt:lpstr>
      <vt:lpstr>Kontakt: </vt:lpstr>
      <vt:lpstr>Prosím, komunikujte se svou MAS.  Děkuji za pozornost   Ing. Eva Hamplová MAS Český sever, z.s.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čerpání dotačních prostředků přes MAS       Ústí nad Labem, únor 2017</dc:title>
  <dc:creator>vlastnik</dc:creator>
  <cp:lastModifiedBy>vlastnik</cp:lastModifiedBy>
  <cp:revision>71</cp:revision>
  <dcterms:created xsi:type="dcterms:W3CDTF">2017-02-07T12:40:36Z</dcterms:created>
  <dcterms:modified xsi:type="dcterms:W3CDTF">2017-02-14T08:31:09Z</dcterms:modified>
</cp:coreProperties>
</file>