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334" r:id="rId2"/>
    <p:sldId id="343" r:id="rId3"/>
    <p:sldId id="273" r:id="rId4"/>
    <p:sldId id="307" r:id="rId5"/>
    <p:sldId id="321" r:id="rId6"/>
    <p:sldId id="322" r:id="rId7"/>
    <p:sldId id="323" r:id="rId8"/>
    <p:sldId id="324" r:id="rId9"/>
    <p:sldId id="328" r:id="rId10"/>
    <p:sldId id="325" r:id="rId11"/>
    <p:sldId id="337" r:id="rId12"/>
    <p:sldId id="339" r:id="rId13"/>
    <p:sldId id="342" r:id="rId14"/>
    <p:sldId id="346" r:id="rId15"/>
    <p:sldId id="347" r:id="rId16"/>
    <p:sldId id="336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*" initials="*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F3F"/>
    <a:srgbClr val="DB7D00"/>
    <a:srgbClr val="000099"/>
    <a:srgbClr val="F9E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82613" autoAdjust="0"/>
  </p:normalViewPr>
  <p:slideViewPr>
    <p:cSldViewPr>
      <p:cViewPr>
        <p:scale>
          <a:sx n="72" d="100"/>
          <a:sy n="72" d="100"/>
        </p:scale>
        <p:origin x="-2868" y="-9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-3726" y="-10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080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9.12.2015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46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mmr.cz/zad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016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Podprogramy:</a:t>
            </a:r>
          </a:p>
          <a:p>
            <a:pPr marL="228600" indent="-228600">
              <a:buAutoNum type="arabicParenR"/>
            </a:pPr>
            <a:r>
              <a:rPr lang="cs-CZ" dirty="0" smtClean="0"/>
              <a:t>Podpora územně plánovacích dokumentací obcí – dotační tituly: ÚP+RP</a:t>
            </a:r>
          </a:p>
          <a:p>
            <a:pPr marL="228600" indent="-228600">
              <a:buAutoNum type="arabicParenR"/>
            </a:pPr>
            <a:r>
              <a:rPr lang="cs-CZ" dirty="0" smtClean="0"/>
              <a:t>Podpora územně plánovacích podkladů obcí – dotační titul: ÚS</a:t>
            </a:r>
          </a:p>
          <a:p>
            <a:pPr marL="228600" indent="-228600">
              <a:buAutoNum type="arabicParenR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Předpoklad výzev i v dalších letech, obce které nestihnou mít schválené zadání do 15.1.2016 mohou být „nachystané“ na další výzvu.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Co je důležité,</a:t>
            </a:r>
            <a:r>
              <a:rPr lang="cs-CZ" b="1" baseline="0" dirty="0" smtClean="0"/>
              <a:t> je skutečnost, že výzva na územní plány z tohoto programu byla již vyhlášena a to dne 1.11.2015, od tohoto dne do 15.1. 2016 je možné podávat žádosti na MMR.</a:t>
            </a:r>
          </a:p>
          <a:p>
            <a:endParaRPr lang="cs-CZ" b="1" baseline="0" dirty="0" smtClean="0"/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None/>
            </a:pPr>
            <a:r>
              <a:rPr lang="cs-CZ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Vyplnění žádostí se uskutečňuje prostřednictvím elektronické žádosti viz příslušný internetový odkaz: </a:t>
            </a:r>
            <a:r>
              <a:rPr lang="cs-CZ" sz="1400" b="1" u="sng" dirty="0" smtClean="0">
                <a:solidFill>
                  <a:srgbClr val="0000FF"/>
                </a:solidFill>
                <a:ea typeface="Times New Roman"/>
                <a:hlinkClick r:id="rId3"/>
              </a:rPr>
              <a:t>http://www3.mmr.cz/zad</a:t>
            </a:r>
            <a:r>
              <a:rPr lang="cs-CZ" sz="1400" b="1" u="sng" dirty="0" smtClean="0">
                <a:solidFill>
                  <a:srgbClr val="0000FF"/>
                </a:solidFill>
                <a:ea typeface="Times New Roman"/>
              </a:rPr>
              <a:t> </a:t>
            </a:r>
            <a:r>
              <a:rPr lang="cs-CZ" sz="1400" b="0" u="none" dirty="0" smtClean="0">
                <a:solidFill>
                  <a:srgbClr val="0000FF"/>
                </a:solidFill>
                <a:ea typeface="Times New Roman"/>
              </a:rPr>
              <a:t>a dle pokynů k žádosti.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None/>
              <a:tabLst>
                <a:tab pos="449580" algn="l"/>
              </a:tabLst>
            </a:pPr>
            <a:r>
              <a:rPr lang="cs-CZ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Financovány budou dvě etapy zpracování územního plánu, a to, </a:t>
            </a:r>
            <a:r>
              <a:rPr lang="cs-CZ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pro společné jednání </a:t>
            </a:r>
            <a:r>
              <a:rPr lang="cs-CZ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pro veřejné projednání </a:t>
            </a:r>
            <a:r>
              <a:rPr lang="cs-CZ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(včetně případného vyhodnocení vlivu na udržitelný rozvoj území) </a:t>
            </a:r>
          </a:p>
          <a:p>
            <a:endParaRPr lang="cs-CZ" b="1" baseline="0" dirty="0" smtClean="0"/>
          </a:p>
          <a:p>
            <a:endParaRPr lang="cs-CZ" dirty="0" smtClean="0"/>
          </a:p>
          <a:p>
            <a:r>
              <a:rPr lang="cs-CZ" dirty="0" smtClean="0"/>
              <a:t>Žadatel si data uloží a vytiskne. </a:t>
            </a:r>
          </a:p>
          <a:p>
            <a:r>
              <a:rPr lang="cs-CZ" dirty="0" smtClean="0"/>
              <a:t>Vytištěný a podepsaný formulář včetně požadovaných příloh v listinné podobě a na CD doručí nejpozději do 15. ledna 2016 do podatelny Ministerstva pro místní rozvoj na adresu:</a:t>
            </a:r>
          </a:p>
          <a:p>
            <a:endParaRPr lang="cs-CZ" dirty="0" smtClean="0"/>
          </a:p>
          <a:p>
            <a:r>
              <a:rPr lang="cs-CZ" dirty="0" smtClean="0"/>
              <a:t>Ministerstvo pro místní rozvoj ČR</a:t>
            </a:r>
          </a:p>
          <a:p>
            <a:r>
              <a:rPr lang="cs-CZ" dirty="0" smtClean="0"/>
              <a:t>Odbor územního plánování</a:t>
            </a:r>
          </a:p>
          <a:p>
            <a:r>
              <a:rPr lang="cs-CZ" dirty="0" smtClean="0"/>
              <a:t>Staroměstské náměstí 6</a:t>
            </a:r>
          </a:p>
          <a:p>
            <a:r>
              <a:rPr lang="cs-CZ" dirty="0" smtClean="0"/>
              <a:t>110 15 Praha 1</a:t>
            </a:r>
          </a:p>
          <a:p>
            <a:endParaRPr lang="cs-CZ" dirty="0" smtClean="0"/>
          </a:p>
          <a:p>
            <a:r>
              <a:rPr lang="cs-CZ" dirty="0" smtClean="0"/>
              <a:t>Za přijetí žádosti je považováno razítko podatelny ministerstva s datem doručení.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0" dirty="0" smtClean="0"/>
          </a:p>
          <a:p>
            <a:r>
              <a:rPr lang="cs-CZ" sz="1200" b="0" dirty="0" smtClean="0"/>
              <a:t>Jsme Vám s kolegy na odboru územního plánování MMR zejména s kolegyní Ilonou Kunešovou a kolegou Romanem Vodným k dispozici pro Vaše případné dotazy.</a:t>
            </a:r>
          </a:p>
          <a:p>
            <a:endParaRPr lang="cs-CZ" sz="1200" b="0" dirty="0" smtClean="0"/>
          </a:p>
          <a:p>
            <a:r>
              <a:rPr lang="cs-CZ" sz="1200" b="0" dirty="0" smtClean="0"/>
              <a:t>Dále bych vás chtěl informovat, že MMR</a:t>
            </a:r>
            <a:r>
              <a:rPr lang="cs-CZ" sz="1200" b="0" baseline="0" dirty="0" smtClean="0"/>
              <a:t> připravuje</a:t>
            </a:r>
            <a:endParaRPr lang="cs-CZ" b="0" dirty="0" smtClean="0"/>
          </a:p>
          <a:p>
            <a:endParaRPr lang="cs-CZ" dirty="0" smtClean="0"/>
          </a:p>
          <a:p>
            <a:r>
              <a:rPr lang="cs-CZ" b="1" dirty="0" smtClean="0"/>
              <a:t>NOVÝ Národní program – Podpora architektonických a urbanistických soutěží</a:t>
            </a:r>
          </a:p>
          <a:p>
            <a:pPr marL="0" marR="0" indent="0" algn="just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449580" algn="l"/>
              </a:tabLst>
              <a:defRPr/>
            </a:pPr>
            <a:r>
              <a:rPr lang="cs-CZ" sz="1200" dirty="0" smtClean="0"/>
              <a:t>Nyní probíhá ze strany MMR příprava tohoto programu </a:t>
            </a:r>
          </a:p>
          <a:p>
            <a:pPr marL="0" marR="0" indent="0" algn="just" defTabSz="914400" rtl="0" eaLnBrk="1" fontAlgn="auto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449580" algn="l"/>
              </a:tabLst>
              <a:defRPr/>
            </a:pPr>
            <a:r>
              <a:rPr lang="cs-CZ" sz="1200" dirty="0" smtClean="0"/>
              <a:t>Je snaha MMR o vyhlášení výzvy pro tento program již v roce 2016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NOVÝ Národní program – Podpora architektonických a urbanistických soutěží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200" dirty="0" smtClean="0"/>
              <a:t>Nyní probíhá příprava programu ze strany MMR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200" dirty="0" smtClean="0"/>
              <a:t>Snaha o vyhlášení výzvy již v roce 2016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392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016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Obecně:</a:t>
            </a:r>
          </a:p>
          <a:p>
            <a:r>
              <a:rPr lang="cs-CZ" dirty="0" smtClean="0"/>
              <a:t>Začátek konec 2014-2019</a:t>
            </a:r>
          </a:p>
          <a:p>
            <a:r>
              <a:rPr lang="cs-CZ" dirty="0" smtClean="0"/>
              <a:t>Příjem žádostí 31.3.2017</a:t>
            </a:r>
          </a:p>
          <a:p>
            <a:r>
              <a:rPr lang="cs-CZ" dirty="0" smtClean="0"/>
              <a:t>Jen ORP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141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Nejde na tzv. překlopení, úpravy ÚP podle přechodných ustanovení…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Pokud má ORP v ÚP RP na žádost, musí změnit na RP z podnětu!!!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Ještě k </a:t>
            </a:r>
            <a:r>
              <a:rPr lang="cs-CZ" b="1" dirty="0" smtClean="0"/>
              <a:t>a)</a:t>
            </a:r>
            <a:r>
              <a:rPr lang="cs-CZ" dirty="0" smtClean="0"/>
              <a:t> Pokud projekt obsahuje více územních studií, jedná se o datum podání návrhu na vložení dat o studii do Evidence územně plánovací činnosti po schválení možnosti jejího využití pořizovatelem, které proběhlo jako poslední. </a:t>
            </a:r>
          </a:p>
          <a:p>
            <a:endParaRPr lang="cs-CZ" dirty="0" smtClean="0"/>
          </a:p>
          <a:p>
            <a:r>
              <a:rPr lang="cs-CZ" dirty="0" smtClean="0"/>
              <a:t>Ještě k </a:t>
            </a:r>
            <a:r>
              <a:rPr lang="cs-CZ" b="1" dirty="0" smtClean="0"/>
              <a:t>b)</a:t>
            </a:r>
            <a:r>
              <a:rPr lang="cs-CZ" dirty="0" smtClean="0"/>
              <a:t> Pokud projekt obsahuje více územních studií, jedná se o datum vložení dat o studii do Evidence územně plánovací činnosti po schválení možnosti jejího využití pořizovatelem, které proběhlo jako poslední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 smtClean="0"/>
              <a:t>Metodiky, na stránkách ÚÚR: Stanoviska a metodiky nebo Metodická pomoc žadatelům ze SC 3.3 IROP</a:t>
            </a:r>
          </a:p>
          <a:p>
            <a:endParaRPr lang="cs-CZ" b="1" dirty="0" smtClean="0"/>
          </a:p>
          <a:p>
            <a:r>
              <a:rPr lang="cs-CZ" b="1" dirty="0" smtClean="0"/>
              <a:t>CRR – pomoc s veřejnými zakázkami.</a:t>
            </a:r>
          </a:p>
          <a:p>
            <a:endParaRPr lang="cs-CZ" b="1" dirty="0" smtClean="0"/>
          </a:p>
          <a:p>
            <a:r>
              <a:rPr lang="cs-CZ" b="1" dirty="0" smtClean="0"/>
              <a:t>Metodika na krajinu? Konec roku?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406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942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3.mmr.cz/zad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r.cz/cs/Ministerstvo/Programy-a-dotace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ilona.kunesova@mmr.cz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mmr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taceeu.cz/iro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seu.mssf.cz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060848"/>
            <a:ext cx="7427168" cy="1080120"/>
          </a:xfrm>
        </p:spPr>
        <p:txBody>
          <a:bodyPr/>
          <a:lstStyle/>
          <a:p>
            <a:r>
              <a:rPr lang="cs-CZ" sz="3600" dirty="0" smtClean="0"/>
              <a:t>IROP – Národní program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3429000"/>
            <a:ext cx="7437512" cy="3312368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cs-CZ" sz="2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Ing. Ilona Kunešová / Ing. Filip Novosád</a:t>
            </a:r>
            <a:endParaRPr lang="cs-CZ" sz="20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cs-CZ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Odbor územního plánování </a:t>
            </a:r>
            <a:endParaRPr lang="cs-CZ" sz="20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cs-CZ" sz="20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pro místní rozvoj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cs-CZ" sz="20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cs-CZ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cs-CZ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prosinec 2015, pracovní porada </a:t>
            </a:r>
            <a:r>
              <a:rPr lang="cs-CZ" sz="12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„Aktuální otázky k územně plánovací činnosti obcí</a:t>
            </a:r>
            <a:r>
              <a:rPr lang="cs-CZ" sz="120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“, Ústí nad Labem</a:t>
            </a:r>
            <a:endParaRPr lang="cs-CZ" sz="1200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196752"/>
            <a:ext cx="7499176" cy="288032"/>
          </a:xfrm>
        </p:spPr>
        <p:txBody>
          <a:bodyPr/>
          <a:lstStyle/>
          <a:p>
            <a:r>
              <a:rPr lang="cs-CZ" dirty="0" smtClean="0"/>
              <a:t>Územní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844824"/>
            <a:ext cx="7437512" cy="3960440"/>
          </a:xfrm>
        </p:spPr>
        <p:txBody>
          <a:bodyPr/>
          <a:lstStyle/>
          <a:p>
            <a:pPr lvl="0" algn="just" hangingPunct="0">
              <a:buClr>
                <a:srgbClr val="000099"/>
              </a:buClr>
            </a:pPr>
            <a:r>
              <a:rPr lang="cs-CZ" sz="1600" b="1" dirty="0" smtClean="0">
                <a:solidFill>
                  <a:prstClr val="black"/>
                </a:solidFill>
              </a:rPr>
              <a:t>projekty </a:t>
            </a:r>
            <a:r>
              <a:rPr lang="cs-CZ" sz="1600" b="1" dirty="0">
                <a:solidFill>
                  <a:prstClr val="black"/>
                </a:solidFill>
              </a:rPr>
              <a:t>na zpracování územních studií </a:t>
            </a:r>
            <a:r>
              <a:rPr lang="cs-CZ" sz="1600" b="1" dirty="0" smtClean="0">
                <a:solidFill>
                  <a:prstClr val="black"/>
                </a:solidFill>
              </a:rPr>
              <a:t>musí splňovat </a:t>
            </a:r>
            <a:r>
              <a:rPr lang="cs-CZ" sz="1600" b="1" dirty="0">
                <a:solidFill>
                  <a:prstClr val="black"/>
                </a:solidFill>
              </a:rPr>
              <a:t>tato specifická kritéria</a:t>
            </a:r>
            <a:r>
              <a:rPr lang="cs-CZ" sz="1600" dirty="0">
                <a:solidFill>
                  <a:prstClr val="black"/>
                </a:solidFill>
              </a:rPr>
              <a:t>: </a:t>
            </a:r>
          </a:p>
          <a:p>
            <a:pPr marL="0" indent="0" algn="just" hangingPunct="0">
              <a:buClr>
                <a:srgbClr val="000099"/>
              </a:buClr>
              <a:buNone/>
            </a:pPr>
            <a:r>
              <a:rPr lang="cs-CZ" sz="1600" dirty="0" smtClean="0">
                <a:solidFill>
                  <a:prstClr val="black"/>
                </a:solidFill>
              </a:rPr>
              <a:t>       - </a:t>
            </a:r>
            <a:r>
              <a:rPr lang="cs-CZ" sz="1600" b="1" dirty="0" smtClean="0">
                <a:solidFill>
                  <a:prstClr val="black"/>
                </a:solidFill>
              </a:rPr>
              <a:t>územní </a:t>
            </a:r>
            <a:r>
              <a:rPr lang="cs-CZ" sz="1600" b="1" dirty="0">
                <a:solidFill>
                  <a:prstClr val="black"/>
                </a:solidFill>
              </a:rPr>
              <a:t>studie </a:t>
            </a:r>
            <a:r>
              <a:rPr lang="cs-CZ" sz="1600" dirty="0">
                <a:solidFill>
                  <a:prstClr val="black"/>
                </a:solidFill>
              </a:rPr>
              <a:t>ORP je zpracovaná na akci </a:t>
            </a:r>
            <a:r>
              <a:rPr lang="cs-CZ" sz="1600" b="1" dirty="0">
                <a:solidFill>
                  <a:prstClr val="black"/>
                </a:solidFill>
              </a:rPr>
              <a:t>veřejné technické </a:t>
            </a:r>
            <a:endParaRPr lang="cs-CZ" sz="1600" b="1" dirty="0" smtClean="0">
              <a:solidFill>
                <a:prstClr val="black"/>
              </a:solidFill>
            </a:endParaRP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b="1" dirty="0">
                <a:solidFill>
                  <a:prstClr val="black"/>
                </a:solidFill>
              </a:rPr>
              <a:t> </a:t>
            </a:r>
            <a:r>
              <a:rPr lang="cs-CZ" sz="1600" b="1" dirty="0" smtClean="0">
                <a:solidFill>
                  <a:prstClr val="black"/>
                </a:solidFill>
              </a:rPr>
              <a:t>         infrastruktury </a:t>
            </a:r>
            <a:r>
              <a:rPr lang="cs-CZ" sz="1600" dirty="0" smtClean="0">
                <a:solidFill>
                  <a:prstClr val="black"/>
                </a:solidFill>
              </a:rPr>
              <a:t>ve </a:t>
            </a:r>
            <a:r>
              <a:rPr lang="cs-CZ" sz="1600" dirty="0">
                <a:solidFill>
                  <a:prstClr val="black"/>
                </a:solidFill>
              </a:rPr>
              <a:t>vazbě na TEN-E  (transevropské energetické sítě) nebo </a:t>
            </a:r>
            <a:endParaRPr lang="cs-CZ" sz="1600" dirty="0" smtClean="0">
              <a:solidFill>
                <a:prstClr val="black"/>
              </a:solidFill>
            </a:endParaRP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 na </a:t>
            </a:r>
            <a:r>
              <a:rPr lang="cs-CZ" sz="1600" dirty="0">
                <a:solidFill>
                  <a:prstClr val="black"/>
                </a:solidFill>
              </a:rPr>
              <a:t>záměry </a:t>
            </a:r>
            <a:r>
              <a:rPr lang="cs-CZ" sz="1600" dirty="0" smtClean="0">
                <a:solidFill>
                  <a:prstClr val="black"/>
                </a:solidFill>
              </a:rPr>
              <a:t>vyplývající </a:t>
            </a:r>
            <a:r>
              <a:rPr lang="cs-CZ" sz="1600" dirty="0">
                <a:solidFill>
                  <a:prstClr val="black"/>
                </a:solidFill>
              </a:rPr>
              <a:t>z Politiky územního rozvoje ČR (PÚR) na území </a:t>
            </a:r>
            <a:endParaRPr lang="cs-CZ" sz="1600" dirty="0" smtClean="0">
              <a:solidFill>
                <a:prstClr val="black"/>
              </a:solidFill>
            </a:endParaRP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 správního obvodu </a:t>
            </a:r>
            <a:r>
              <a:rPr lang="cs-CZ" sz="1600" dirty="0">
                <a:solidFill>
                  <a:prstClr val="black"/>
                </a:solidFill>
              </a:rPr>
              <a:t>ORP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 smtClean="0">
                <a:solidFill>
                  <a:prstClr val="black"/>
                </a:solidFill>
              </a:rPr>
              <a:t>       - </a:t>
            </a:r>
            <a:r>
              <a:rPr lang="cs-CZ" sz="1600" b="1" dirty="0" smtClean="0">
                <a:solidFill>
                  <a:prstClr val="black"/>
                </a:solidFill>
              </a:rPr>
              <a:t>územní </a:t>
            </a:r>
            <a:r>
              <a:rPr lang="cs-CZ" sz="1600" b="1" dirty="0">
                <a:solidFill>
                  <a:prstClr val="black"/>
                </a:solidFill>
              </a:rPr>
              <a:t>studie </a:t>
            </a:r>
            <a:r>
              <a:rPr lang="cs-CZ" sz="1600" dirty="0">
                <a:solidFill>
                  <a:prstClr val="black"/>
                </a:solidFill>
              </a:rPr>
              <a:t>ORP je zpracovaná na akci </a:t>
            </a:r>
            <a:r>
              <a:rPr lang="cs-CZ" sz="1600" b="1" dirty="0">
                <a:solidFill>
                  <a:prstClr val="black"/>
                </a:solidFill>
              </a:rPr>
              <a:t>veřejné dopravní </a:t>
            </a:r>
            <a:r>
              <a:rPr lang="cs-CZ" sz="1600" b="1" dirty="0" smtClean="0">
                <a:solidFill>
                  <a:prstClr val="black"/>
                </a:solidFill>
              </a:rPr>
              <a:t>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b="1" dirty="0">
                <a:solidFill>
                  <a:prstClr val="black"/>
                </a:solidFill>
              </a:rPr>
              <a:t> </a:t>
            </a:r>
            <a:r>
              <a:rPr lang="cs-CZ" sz="1600" b="1" dirty="0" smtClean="0">
                <a:solidFill>
                  <a:prstClr val="black"/>
                </a:solidFill>
              </a:rPr>
              <a:t>        infrastruktury </a:t>
            </a:r>
            <a:r>
              <a:rPr lang="cs-CZ" sz="1600" dirty="0" smtClean="0">
                <a:solidFill>
                  <a:prstClr val="black"/>
                </a:solidFill>
              </a:rPr>
              <a:t>ve </a:t>
            </a:r>
            <a:r>
              <a:rPr lang="cs-CZ" sz="1600" dirty="0">
                <a:solidFill>
                  <a:prstClr val="black"/>
                </a:solidFill>
              </a:rPr>
              <a:t>vazbě na </a:t>
            </a:r>
            <a:r>
              <a:rPr lang="cs-CZ" sz="1600" dirty="0" smtClean="0">
                <a:solidFill>
                  <a:prstClr val="black"/>
                </a:solidFill>
              </a:rPr>
              <a:t>TEN-T </a:t>
            </a:r>
            <a:r>
              <a:rPr lang="cs-CZ" sz="1600" dirty="0">
                <a:solidFill>
                  <a:prstClr val="black"/>
                </a:solidFill>
              </a:rPr>
              <a:t>(transevropské dopravní sítě) nebo na </a:t>
            </a:r>
            <a:endParaRPr lang="cs-CZ" sz="1600" dirty="0" smtClean="0">
              <a:solidFill>
                <a:prstClr val="black"/>
              </a:solidFill>
            </a:endParaRP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záměry vyplývající </a:t>
            </a:r>
            <a:r>
              <a:rPr lang="cs-CZ" sz="1600" dirty="0">
                <a:solidFill>
                  <a:prstClr val="black"/>
                </a:solidFill>
              </a:rPr>
              <a:t>z PÚR na území správního obvodu ORP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 smtClean="0">
                <a:solidFill>
                  <a:prstClr val="black"/>
                </a:solidFill>
              </a:rPr>
              <a:t>       - </a:t>
            </a:r>
            <a:r>
              <a:rPr lang="cs-CZ" sz="1600" b="1" dirty="0" smtClean="0">
                <a:solidFill>
                  <a:prstClr val="black"/>
                </a:solidFill>
              </a:rPr>
              <a:t>územní </a:t>
            </a:r>
            <a:r>
              <a:rPr lang="cs-CZ" sz="1600" b="1" dirty="0">
                <a:solidFill>
                  <a:prstClr val="black"/>
                </a:solidFill>
              </a:rPr>
              <a:t>studie</a:t>
            </a:r>
            <a:r>
              <a:rPr lang="cs-CZ" sz="1600" dirty="0">
                <a:solidFill>
                  <a:prstClr val="black"/>
                </a:solidFill>
              </a:rPr>
              <a:t> ORP je zpracovaná </a:t>
            </a:r>
            <a:r>
              <a:rPr lang="cs-CZ" sz="1600" b="1" dirty="0">
                <a:solidFill>
                  <a:prstClr val="black"/>
                </a:solidFill>
              </a:rPr>
              <a:t>na veřejná prostranství </a:t>
            </a:r>
            <a:r>
              <a:rPr lang="cs-CZ" sz="1600" dirty="0">
                <a:solidFill>
                  <a:prstClr val="black"/>
                </a:solidFill>
              </a:rPr>
              <a:t>pro vybrané </a:t>
            </a:r>
            <a:endParaRPr lang="cs-CZ" sz="1600" dirty="0" smtClean="0">
              <a:solidFill>
                <a:prstClr val="black"/>
              </a:solidFill>
            </a:endParaRP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území </a:t>
            </a:r>
            <a:r>
              <a:rPr lang="cs-CZ" sz="1600" dirty="0">
                <a:solidFill>
                  <a:prstClr val="black"/>
                </a:solidFill>
              </a:rPr>
              <a:t>správního obvodu ORP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 smtClean="0">
                <a:solidFill>
                  <a:prstClr val="black"/>
                </a:solidFill>
              </a:rPr>
              <a:t>       - </a:t>
            </a:r>
            <a:r>
              <a:rPr lang="cs-CZ" sz="1600" b="1" dirty="0" smtClean="0">
                <a:solidFill>
                  <a:prstClr val="black"/>
                </a:solidFill>
              </a:rPr>
              <a:t>územní </a:t>
            </a:r>
            <a:r>
              <a:rPr lang="cs-CZ" sz="1600" b="1" dirty="0">
                <a:solidFill>
                  <a:prstClr val="black"/>
                </a:solidFill>
              </a:rPr>
              <a:t>studie řeší krajinu</a:t>
            </a:r>
            <a:r>
              <a:rPr lang="cs-CZ" sz="1600" dirty="0">
                <a:solidFill>
                  <a:prstClr val="black"/>
                </a:solidFill>
              </a:rPr>
              <a:t> podrobně ve všech souvislostech ve vazbě na </a:t>
            </a:r>
            <a:r>
              <a:rPr lang="cs-CZ" sz="1600" dirty="0" smtClean="0">
                <a:solidFill>
                  <a:prstClr val="black"/>
                </a:solidFill>
              </a:rPr>
              <a:t> 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 zelenou </a:t>
            </a:r>
            <a:r>
              <a:rPr lang="cs-CZ" sz="1600" dirty="0">
                <a:solidFill>
                  <a:prstClr val="black"/>
                </a:solidFill>
              </a:rPr>
              <a:t>infrastrukturu, Adaptační strategii EU, protipovodňovou ochranu a </a:t>
            </a:r>
            <a:r>
              <a:rPr lang="cs-CZ" sz="1600" dirty="0" smtClean="0">
                <a:solidFill>
                  <a:prstClr val="black"/>
                </a:solidFill>
              </a:rPr>
              <a:t> </a:t>
            </a:r>
          </a:p>
          <a:p>
            <a:pPr marL="0" lvl="0" indent="0" algn="just" hangingPunct="0">
              <a:buClr>
                <a:srgbClr val="000099"/>
              </a:buClr>
              <a:buNone/>
            </a:pPr>
            <a:r>
              <a:rPr lang="cs-CZ" sz="1600" dirty="0">
                <a:solidFill>
                  <a:prstClr val="black"/>
                </a:solidFill>
              </a:rPr>
              <a:t> </a:t>
            </a:r>
            <a:r>
              <a:rPr lang="cs-CZ" sz="1600" dirty="0" smtClean="0">
                <a:solidFill>
                  <a:prstClr val="black"/>
                </a:solidFill>
              </a:rPr>
              <a:t>         Evropskou </a:t>
            </a:r>
            <a:r>
              <a:rPr lang="cs-CZ" sz="1600" dirty="0">
                <a:solidFill>
                  <a:prstClr val="black"/>
                </a:solidFill>
              </a:rPr>
              <a:t>úmluvu o krajině na území správního obvodu </a:t>
            </a:r>
            <a:r>
              <a:rPr lang="cs-CZ" sz="1600" dirty="0" smtClean="0">
                <a:solidFill>
                  <a:prstClr val="black"/>
                </a:solidFill>
              </a:rPr>
              <a:t>ORP</a:t>
            </a:r>
            <a:endParaRPr lang="cs-CZ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cs-CZ" sz="1600" dirty="0" smtClean="0"/>
              <a:t> </a:t>
            </a:r>
            <a:endParaRPr lang="cs-CZ" sz="16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105817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052736"/>
            <a:ext cx="6779096" cy="1080120"/>
          </a:xfrm>
        </p:spPr>
        <p:txBody>
          <a:bodyPr/>
          <a:lstStyle/>
          <a:p>
            <a:r>
              <a:rPr lang="cs-CZ" dirty="0" smtClean="0"/>
              <a:t>Národní program – Podpora územně plánovacích činností obcí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2420888"/>
            <a:ext cx="7365504" cy="4392488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cs typeface="Arial" panose="020B0604020202020204" pitchFamily="34" charset="0"/>
              </a:rPr>
              <a:t>Program 117D05 „Podpora územně plánovacích činností obcí“ (dva podprogramy)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b="1" dirty="0" smtClean="0">
                <a:cs typeface="Arial" panose="020B0604020202020204" pitchFamily="34" charset="0"/>
              </a:rPr>
              <a:t>Období 2016-2020 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cs typeface="Arial" panose="020B0604020202020204" pitchFamily="34" charset="0"/>
              </a:rPr>
              <a:t>Vyhlášená výzva na dotační titul: </a:t>
            </a:r>
            <a:r>
              <a:rPr lang="cs-CZ" sz="1800" b="1" dirty="0" smtClean="0">
                <a:cs typeface="Arial" panose="020B0604020202020204" pitchFamily="34" charset="0"/>
              </a:rPr>
              <a:t>Územní plán (nové územní plány)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cs typeface="Arial" panose="020B0604020202020204" pitchFamily="34" charset="0"/>
              </a:rPr>
              <a:t>Příjemce: </a:t>
            </a:r>
            <a:r>
              <a:rPr lang="cs-CZ" sz="1800" b="1" dirty="0" smtClean="0">
                <a:cs typeface="Arial" panose="020B0604020202020204" pitchFamily="34" charset="0"/>
              </a:rPr>
              <a:t>obec</a:t>
            </a:r>
            <a:r>
              <a:rPr lang="cs-CZ" sz="1800" dirty="0" smtClean="0">
                <a:cs typeface="Arial" panose="020B0604020202020204" pitchFamily="34" charset="0"/>
              </a:rPr>
              <a:t> </a:t>
            </a:r>
            <a:r>
              <a:rPr lang="cs-CZ" sz="1800" dirty="0"/>
              <a:t>(mimo ORP, hl. město Prahu a mimo obce, které pořídily/pořizují územní plán z IOP nebo Programu rozvoje venkova</a:t>
            </a:r>
            <a:r>
              <a:rPr lang="cs-CZ" sz="1800" dirty="0" smtClean="0"/>
              <a:t>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dirty="0">
                <a:cs typeface="Arial" panose="020B0604020202020204" pitchFamily="34" charset="0"/>
              </a:rPr>
              <a:t>Celková alokace: </a:t>
            </a:r>
            <a:r>
              <a:rPr lang="cs-CZ" sz="1800" b="1" dirty="0">
                <a:cs typeface="Arial" panose="020B0604020202020204" pitchFamily="34" charset="0"/>
              </a:rPr>
              <a:t>20 mil. Kč pro rok </a:t>
            </a:r>
            <a:r>
              <a:rPr lang="cs-CZ" sz="1800" b="1" dirty="0" smtClean="0">
                <a:cs typeface="Arial" panose="020B0604020202020204" pitchFamily="34" charset="0"/>
              </a:rPr>
              <a:t>2016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dirty="0" smtClean="0">
                <a:cs typeface="Arial" panose="020B0604020202020204" pitchFamily="34" charset="0"/>
              </a:rPr>
              <a:t>Statní </a:t>
            </a:r>
            <a:r>
              <a:rPr lang="cs-CZ" sz="1800" dirty="0">
                <a:cs typeface="Arial" panose="020B0604020202020204" pitchFamily="34" charset="0"/>
              </a:rPr>
              <a:t>rozpočet: </a:t>
            </a:r>
            <a:r>
              <a:rPr lang="cs-CZ" sz="1800" b="1" dirty="0">
                <a:cs typeface="Arial" panose="020B0604020202020204" pitchFamily="34" charset="0"/>
              </a:rPr>
              <a:t>80% (max. 400 tis. Kč/ jeden územní plán)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sz="1800" dirty="0">
                <a:cs typeface="Arial" panose="020B0604020202020204" pitchFamily="34" charset="0"/>
              </a:rPr>
              <a:t>Příjemce: </a:t>
            </a:r>
            <a:r>
              <a:rPr lang="cs-CZ" sz="1800" b="1" dirty="0">
                <a:cs typeface="Arial" panose="020B0604020202020204" pitchFamily="34" charset="0"/>
              </a:rPr>
              <a:t>20</a:t>
            </a:r>
            <a:r>
              <a:rPr lang="cs-CZ" sz="1800" b="1" dirty="0" smtClean="0">
                <a:cs typeface="Arial" panose="020B0604020202020204" pitchFamily="34" charset="0"/>
              </a:rPr>
              <a:t>%</a:t>
            </a:r>
          </a:p>
          <a:p>
            <a:pPr>
              <a:buFont typeface="Wingdings" panose="05000000000000000000" pitchFamily="2" charset="2"/>
              <a:buChar char="q"/>
            </a:pPr>
            <a:endParaRPr lang="cs-CZ" sz="20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51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923112" cy="1080120"/>
          </a:xfrm>
        </p:spPr>
        <p:txBody>
          <a:bodyPr/>
          <a:lstStyle/>
          <a:p>
            <a:r>
              <a:rPr lang="cs-CZ" dirty="0" smtClean="0"/>
              <a:t>Národní program – </a:t>
            </a:r>
            <a:br>
              <a:rPr lang="cs-CZ" dirty="0" smtClean="0"/>
            </a:br>
            <a:r>
              <a:rPr lang="cs-CZ" dirty="0" smtClean="0"/>
              <a:t>dotační titul Územní plán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2348880"/>
            <a:ext cx="7416824" cy="3528392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Výzva vyhlášena: </a:t>
            </a: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1. 11. 2015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Příjem žádostí: </a:t>
            </a: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 1. 11. 2015 –  do 15. 1. 2016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Vyplnění žádostí na internetových stránkách: </a:t>
            </a:r>
            <a:r>
              <a:rPr lang="cs-CZ" sz="1800" b="1" u="sng" dirty="0" smtClean="0">
                <a:solidFill>
                  <a:srgbClr val="0000FF"/>
                </a:solidFill>
                <a:ea typeface="Times New Roman"/>
                <a:hlinkClick r:id="rId3"/>
              </a:rPr>
              <a:t>http://www3.mmr.cz/zad</a:t>
            </a:r>
            <a:endParaRPr lang="cs-CZ" sz="1800" b="1" u="sng" dirty="0" smtClean="0">
              <a:solidFill>
                <a:srgbClr val="0000FF"/>
              </a:solidFill>
              <a:ea typeface="Times New Roman"/>
            </a:endParaRP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Financovány budou dvě etapy zpracování územního plánu, a to, </a:t>
            </a:r>
            <a:r>
              <a:rPr lang="cs-CZ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pro společné jednání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návrh pro veřejné projednání </a:t>
            </a: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1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včetně případného vyhodnocení vlivu na udržitelný rozvoj území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etapy nejsou předmětem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dotace (př.: doplňující průzkumy </a:t>
            </a: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rozbory, </a:t>
            </a: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zpracování zadání územního plánu, úprava návrhu územního plánu pro opakované veřejné projednání nebo úprava návrhu územního plánu pro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vydání). </a:t>
            </a:r>
          </a:p>
          <a:p>
            <a:pPr marL="0" indent="0" algn="just" hangingPunct="0">
              <a:spcBef>
                <a:spcPts val="600"/>
              </a:spcBef>
              <a:buNone/>
              <a:tabLst>
                <a:tab pos="449580" algn="l"/>
              </a:tabLst>
            </a:pP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Způsobilým výdajem je i DPH, pokud je projektant územního plánu     </a:t>
            </a:r>
          </a:p>
          <a:p>
            <a:pPr marL="0" indent="0" algn="just" hangingPunct="0">
              <a:spcBef>
                <a:spcPts val="600"/>
              </a:spcBef>
              <a:buNone/>
              <a:tabLst>
                <a:tab pos="449580" algn="l"/>
              </a:tabLst>
            </a:pPr>
            <a:r>
              <a:rPr lang="cs-CZ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plátcem DPH.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18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1400" dirty="0">
              <a:effectLst/>
              <a:latin typeface="Arial Narrow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340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851104" cy="1080120"/>
          </a:xfrm>
        </p:spPr>
        <p:txBody>
          <a:bodyPr/>
          <a:lstStyle/>
          <a:p>
            <a:r>
              <a:rPr lang="cs-CZ" dirty="0" smtClean="0"/>
              <a:t>Národní program –</a:t>
            </a:r>
            <a:br>
              <a:rPr lang="cs-CZ" dirty="0" smtClean="0"/>
            </a:br>
            <a:r>
              <a:rPr lang="cs-CZ" dirty="0" smtClean="0"/>
              <a:t>dotační titul Územní plán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1916832"/>
            <a:ext cx="7344816" cy="3744417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/>
              <a:t>Pro předložení žádosti bude třeba mít již uzavřenou smlouvu s projektantem územního </a:t>
            </a:r>
            <a:r>
              <a:rPr lang="cs-CZ" sz="1800" dirty="0" smtClean="0"/>
              <a:t>plánu a schválené zadání ÚP</a:t>
            </a:r>
            <a:endParaRPr lang="cs-CZ" sz="1800" dirty="0"/>
          </a:p>
          <a:p>
            <a:pPr algn="just" hangingPunct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/>
              <a:t>Víceleté financování projektů (akcí) je </a:t>
            </a:r>
            <a:r>
              <a:rPr lang="cs-CZ" sz="1800" dirty="0" smtClean="0"/>
              <a:t>možné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pl-PL" sz="1800" dirty="0" smtClean="0"/>
              <a:t>Územní plán </a:t>
            </a:r>
            <a:r>
              <a:rPr lang="pl-PL" sz="1800" dirty="0"/>
              <a:t>musí být vydán (</a:t>
            </a:r>
            <a:r>
              <a:rPr lang="cs-CZ" sz="1800" dirty="0"/>
              <a:t>včetně nabytí účinnosti)  do 3 let od Rozhodnuti o poskytnuti dotace</a:t>
            </a: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b="1" dirty="0"/>
              <a:t>Tato dotace může být poskytnuta obcím, které nemají žádný územní plán, nebo mají územní plán obce nebo územní plán sídelního útvaru a jeho platnost skončí do 31. 12. 2020 (tj. územní plán schválený před 1. 1. 2007). </a:t>
            </a: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 smtClean="0"/>
              <a:t>Podrobnější </a:t>
            </a:r>
            <a:r>
              <a:rPr lang="cs-CZ" sz="1800" dirty="0"/>
              <a:t>informace jsou zveřejněny </a:t>
            </a:r>
            <a:r>
              <a:rPr lang="cs-CZ" sz="1800" dirty="0" smtClean="0"/>
              <a:t>na </a:t>
            </a:r>
            <a:r>
              <a:rPr lang="cs-CZ" sz="1800" dirty="0"/>
              <a:t>stránkách </a:t>
            </a:r>
            <a:r>
              <a:rPr lang="cs-CZ" sz="1800" dirty="0" smtClean="0"/>
              <a:t>MMR: </a:t>
            </a:r>
            <a:r>
              <a:rPr lang="cs-CZ" sz="1800" b="1" u="sng" dirty="0">
                <a:hlinkClick r:id="rId3"/>
              </a:rPr>
              <a:t>http://</a:t>
            </a:r>
            <a:r>
              <a:rPr lang="cs-CZ" sz="1800" b="1" u="sng" dirty="0" smtClean="0">
                <a:hlinkClick r:id="rId3"/>
              </a:rPr>
              <a:t>www.mmr.cz/cs/Ministerstvo/Programy-a-dotace</a:t>
            </a:r>
            <a:endParaRPr lang="cs-CZ" sz="1800" b="1" u="sng" dirty="0" smtClean="0"/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200" b="1" dirty="0"/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200" b="1" dirty="0"/>
          </a:p>
          <a:p>
            <a:pPr algn="just" hangingPunct="0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endParaRPr lang="cs-CZ" sz="1400" dirty="0">
              <a:effectLst/>
              <a:latin typeface="Arial Narrow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673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851104" cy="1080120"/>
          </a:xfrm>
        </p:spPr>
        <p:txBody>
          <a:bodyPr/>
          <a:lstStyle/>
          <a:p>
            <a:r>
              <a:rPr lang="cs-CZ" dirty="0" smtClean="0"/>
              <a:t>Dotační titul – územní plán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916832"/>
            <a:ext cx="7488832" cy="3744417"/>
          </a:xfrm>
        </p:spPr>
        <p:txBody>
          <a:bodyPr/>
          <a:lstStyle/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u="sng" dirty="0" smtClean="0"/>
              <a:t>Ukončením </a:t>
            </a:r>
            <a:r>
              <a:rPr lang="cs-CZ" sz="1800" u="sng" dirty="0"/>
              <a:t>akce se rozumí datum předání upraveného návrhu územního plánu projektantem pořizovateli pro potřeby veřejného projednání</a:t>
            </a:r>
            <a:r>
              <a:rPr lang="cs-CZ" sz="1800" dirty="0"/>
              <a:t>. O tomto předání se sepíše předávací protokol. </a:t>
            </a:r>
            <a:r>
              <a:rPr lang="cs-CZ" sz="1800" b="1" dirty="0"/>
              <a:t>Ukončení akce však nesmí nastat před datem vydání Rozhodnutí o </a:t>
            </a:r>
            <a:r>
              <a:rPr lang="cs-CZ" sz="1800" b="1" dirty="0" smtClean="0"/>
              <a:t>poskytnutí </a:t>
            </a:r>
            <a:r>
              <a:rPr lang="cs-CZ" sz="1800" b="1" dirty="0"/>
              <a:t>dotace </a:t>
            </a:r>
            <a:r>
              <a:rPr lang="cs-CZ" sz="1800" dirty="0"/>
              <a:t>(</a:t>
            </a:r>
            <a:r>
              <a:rPr lang="cs-CZ" sz="1800" dirty="0" smtClean="0"/>
              <a:t>předpoklad vydání Rozhodnutí o poskytnutí dotace je </a:t>
            </a:r>
            <a:r>
              <a:rPr lang="cs-CZ" sz="1800" dirty="0"/>
              <a:t>konec března, začátek dubna 2016</a:t>
            </a:r>
            <a:r>
              <a:rPr lang="cs-CZ" sz="1800" dirty="0" smtClean="0"/>
              <a:t>)</a:t>
            </a: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1800" dirty="0"/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b="1" dirty="0"/>
              <a:t>Zpětné proplácení již proplacených faktur </a:t>
            </a:r>
            <a:r>
              <a:rPr lang="cs-CZ" sz="1800" dirty="0"/>
              <a:t>(v roce 2015 a dříve) </a:t>
            </a:r>
            <a:r>
              <a:rPr lang="cs-CZ" sz="1800" b="1" dirty="0"/>
              <a:t>není možné</a:t>
            </a:r>
            <a:r>
              <a:rPr lang="cs-CZ" sz="1800" dirty="0"/>
              <a:t>, jedná se o nezpůsobilé výdaje. Uznatelné </a:t>
            </a:r>
            <a:r>
              <a:rPr lang="cs-CZ" sz="1800" u="sng" dirty="0"/>
              <a:t>faktury musí být vystaveny v roce 2016 s datem splatnosti nejdříve po datu vydání Rozhodnutí o poskytnutí dotace</a:t>
            </a:r>
            <a:r>
              <a:rPr lang="cs-CZ" sz="1800" dirty="0"/>
              <a:t> (předpoklad konec března, začátek dubna 2016).</a:t>
            </a: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09204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124744"/>
            <a:ext cx="6851104" cy="1080120"/>
          </a:xfrm>
        </p:spPr>
        <p:txBody>
          <a:bodyPr/>
          <a:lstStyle/>
          <a:p>
            <a:r>
              <a:rPr lang="cs-CZ" dirty="0" smtClean="0"/>
              <a:t>Dotační titul – územní plán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1916832"/>
            <a:ext cx="7416824" cy="3744417"/>
          </a:xfrm>
        </p:spPr>
        <p:txBody>
          <a:bodyPr/>
          <a:lstStyle/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/>
              <a:t>Dotační titul se nevztahuje na územní plány pořizované tzv. „překlopením“ podle přechodných ustanovení stavebního zákona.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endParaRPr lang="cs-CZ" sz="1800" dirty="0">
              <a:latin typeface="Arial Narrow"/>
              <a:ea typeface="Times New Roman"/>
              <a:cs typeface="Times New Roman"/>
            </a:endParaRP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r>
              <a:rPr lang="cs-CZ" sz="1800" dirty="0" smtClean="0"/>
              <a:t>Žádosti </a:t>
            </a:r>
            <a:r>
              <a:rPr lang="cs-CZ" sz="1800" dirty="0"/>
              <a:t>o dotaci, které žadatel posílá prostřednictvím datové schránky, musí být i s přílohami v jednom nedělitelném souboru ve formátu PDF. V případě, že z důvodu velikosti neprojdou datovou schránkou, je nutné je zaslat standardně poštou dle požadavků v metodickém pokynu.</a:t>
            </a:r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2000" dirty="0"/>
          </a:p>
          <a:p>
            <a:pPr algn="just" hangingPunct="0">
              <a:spcBef>
                <a:spcPts val="600"/>
              </a:spcBef>
              <a:buFont typeface="Wingdings" panose="05000000000000000000" pitchFamily="2" charset="2"/>
              <a:buChar char="q"/>
              <a:tabLst>
                <a:tab pos="449580" algn="l"/>
              </a:tabLst>
            </a:pPr>
            <a:endParaRPr lang="cs-CZ" sz="1400" dirty="0">
              <a:effectLst/>
              <a:latin typeface="Arial Narrow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620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700808"/>
            <a:ext cx="7427168" cy="1080120"/>
          </a:xfrm>
        </p:spPr>
        <p:txBody>
          <a:bodyPr/>
          <a:lstStyle/>
          <a:p>
            <a:r>
              <a:rPr lang="cs-CZ" dirty="0" smtClean="0"/>
              <a:t>Děkuji za pozornost.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b="0" dirty="0" smtClean="0"/>
              <a:t/>
            </a:r>
            <a:br>
              <a:rPr lang="cs-CZ" sz="1600" b="0" dirty="0" smtClean="0"/>
            </a:br>
            <a:r>
              <a:rPr lang="cs-CZ" sz="1600" dirty="0" smtClean="0"/>
              <a:t>Ing. Filip Novosád</a:t>
            </a:r>
            <a:br>
              <a:rPr lang="cs-CZ" sz="1600" dirty="0" smtClean="0"/>
            </a:br>
            <a:r>
              <a:rPr lang="cs-CZ" sz="1600" dirty="0" smtClean="0"/>
              <a:t>Ing. Ilona Kunešová</a:t>
            </a:r>
            <a:r>
              <a:rPr lang="cs-CZ" sz="1600" dirty="0"/>
              <a:t/>
            </a:r>
            <a:br>
              <a:rPr lang="cs-CZ" sz="1600" dirty="0"/>
            </a:br>
            <a:r>
              <a:rPr lang="cs-CZ" sz="1600" b="0" dirty="0" smtClean="0"/>
              <a:t>Odbor </a:t>
            </a:r>
            <a:r>
              <a:rPr lang="cs-CZ" sz="1600" b="0" dirty="0"/>
              <a:t>územního plánování</a:t>
            </a:r>
            <a:br>
              <a:rPr lang="cs-CZ" sz="1600" b="0" dirty="0"/>
            </a:br>
            <a:r>
              <a:rPr lang="cs-CZ" sz="1600" b="0" dirty="0"/>
              <a:t>Ministerstvo pro místní rozvoj ČR</a:t>
            </a:r>
            <a:br>
              <a:rPr lang="cs-CZ" sz="1600" b="0" dirty="0"/>
            </a:br>
            <a:r>
              <a:rPr lang="cs-CZ" sz="1600" b="0" dirty="0"/>
              <a:t>Staroměstské náměstí 6</a:t>
            </a:r>
            <a:br>
              <a:rPr lang="cs-CZ" sz="1600" b="0" dirty="0"/>
            </a:br>
            <a:r>
              <a:rPr lang="cs-CZ" sz="1600" b="0" dirty="0"/>
              <a:t>110 15 Praha 1</a:t>
            </a:r>
            <a:br>
              <a:rPr lang="cs-CZ" sz="1600" b="0" dirty="0"/>
            </a:br>
            <a:r>
              <a:rPr lang="cs-CZ" sz="1600" b="0" dirty="0"/>
              <a:t>tel.: +420 224 862 </a:t>
            </a:r>
            <a:r>
              <a:rPr lang="cs-CZ" sz="1600" b="0" dirty="0" smtClean="0"/>
              <a:t>277</a:t>
            </a:r>
            <a:r>
              <a:rPr lang="cs-CZ" sz="1600" b="0" dirty="0"/>
              <a:t/>
            </a:r>
            <a:br>
              <a:rPr lang="cs-CZ" sz="1600" b="0" dirty="0"/>
            </a:br>
            <a:r>
              <a:rPr lang="cs-CZ" sz="1600" b="0" dirty="0" smtClean="0"/>
              <a:t>e-mail</a:t>
            </a:r>
            <a:r>
              <a:rPr lang="cs-CZ" sz="1600" b="0" dirty="0"/>
              <a:t>: </a:t>
            </a:r>
            <a:r>
              <a:rPr lang="cs-CZ" sz="1600" b="0" u="sng" dirty="0" smtClean="0">
                <a:hlinkClick r:id="rId3"/>
              </a:rPr>
              <a:t>ilona.kunesova@mmr.cz</a:t>
            </a:r>
            <a:r>
              <a:rPr lang="cs-CZ" sz="1600" b="0" dirty="0"/>
              <a:t/>
            </a:r>
            <a:br>
              <a:rPr lang="cs-CZ" sz="1600" b="0" dirty="0"/>
            </a:br>
            <a:r>
              <a:rPr lang="cs-CZ" sz="1600" b="0" u="sng" dirty="0">
                <a:hlinkClick r:id="rId4"/>
              </a:rPr>
              <a:t>www.mmr.cz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925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412776"/>
            <a:ext cx="7427168" cy="1080120"/>
          </a:xfrm>
        </p:spPr>
        <p:txBody>
          <a:bodyPr/>
          <a:lstStyle/>
          <a:p>
            <a:r>
              <a:rPr lang="cs-CZ" sz="2800" dirty="0"/>
              <a:t>Integrovaný </a:t>
            </a:r>
            <a:r>
              <a:rPr lang="cs-CZ" sz="2800" dirty="0" smtClean="0"/>
              <a:t>regionální operační </a:t>
            </a:r>
            <a:r>
              <a:rPr lang="cs-CZ" sz="2800" dirty="0"/>
              <a:t>program (</a:t>
            </a:r>
            <a:r>
              <a:rPr lang="cs-CZ" sz="2800" dirty="0" smtClean="0"/>
              <a:t>IROP</a:t>
            </a:r>
            <a:r>
              <a:rPr lang="cs-CZ" sz="2800" dirty="0"/>
              <a:t>) </a:t>
            </a:r>
            <a:r>
              <a:rPr lang="cs-CZ" sz="2800" dirty="0" smtClean="0"/>
              <a:t>pro období 2014 </a:t>
            </a:r>
            <a:r>
              <a:rPr lang="cs-CZ" sz="2800" dirty="0"/>
              <a:t>– </a:t>
            </a:r>
            <a:r>
              <a:rPr lang="cs-CZ" sz="2800" dirty="0" smtClean="0"/>
              <a:t>2020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2564904"/>
            <a:ext cx="7437512" cy="3312368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Programový dokument IROP byl </a:t>
            </a: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4.6.2015 schválen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Evropskou komisí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Navazuje na 7 ROP a částečně na IOP z období 2007-2013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 z Evropského fondu pro regionální rozvoj (EFRR)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Celkem 4,64 miliardy EUR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Program řízen MMR</a:t>
            </a:r>
          </a:p>
          <a:p>
            <a:pPr marL="0" indent="0">
              <a:buNone/>
            </a:pPr>
            <a:r>
              <a:rPr lang="cs-CZ" sz="4000" dirty="0" smtClean="0">
                <a:hlinkClick r:id="rId3"/>
              </a:rPr>
              <a:t>www.dotaceEu.cz/irop</a:t>
            </a:r>
            <a:r>
              <a:rPr lang="cs-CZ" sz="2000" dirty="0" smtClean="0"/>
              <a:t> </a:t>
            </a:r>
            <a:endParaRPr lang="cs-CZ" sz="2000" dirty="0"/>
          </a:p>
          <a:p>
            <a:pPr marL="0" indent="0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None/>
            </a:pPr>
            <a:endParaRPr lang="cs-CZ" sz="2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852936"/>
            <a:ext cx="7427168" cy="936104"/>
          </a:xfrm>
        </p:spPr>
        <p:txBody>
          <a:bodyPr/>
          <a:lstStyle/>
          <a:p>
            <a:r>
              <a:rPr lang="cs-CZ" sz="1800" dirty="0" smtClean="0"/>
              <a:t>Podporované aktivity:</a:t>
            </a:r>
            <a:endParaRPr lang="cs-CZ" sz="1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187624" y="3429000"/>
            <a:ext cx="7509520" cy="3528392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plány (změny ÚP)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Regulační plány</a:t>
            </a:r>
            <a:r>
              <a:rPr lang="cs-CZ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 vlastního podnětu obce nenahrazující územní rozhodnutí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Územní studie zaměřené na veřejnou technickou infrastrukturu, veřejnou dopravní infrastrukturu, veřejná prostranství a na řešení krajiny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Příjemci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Obce s rozšířenou </a:t>
            </a:r>
            <a:r>
              <a:rPr lang="cs-CZ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působností</a:t>
            </a:r>
            <a:endParaRPr lang="cs-CZ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1259632" y="1124744"/>
            <a:ext cx="7427168" cy="936104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rgbClr val="000099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cs-CZ" dirty="0" smtClean="0"/>
              <a:t>Prioritní osa 3: Dobrá správa území a zefektivnění veřejných institucí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9632" y="2060848"/>
            <a:ext cx="7632848" cy="819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cs-CZ" sz="1600" b="1" u="sng" dirty="0" smtClean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1000"/>
              </a:spcAft>
            </a:pPr>
            <a:r>
              <a:rPr lang="cs-CZ" b="1" u="sng" dirty="0" smtClean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3.3 </a:t>
            </a:r>
            <a:r>
              <a:rPr lang="cs-CZ" b="1" u="sng" dirty="0" smtClean="0">
                <a:solidFill>
                  <a:schemeClr val="accent1"/>
                </a:solidFill>
                <a:latin typeface="+mj-lt"/>
              </a:rPr>
              <a:t>Podpora pořizování a uplatňování dokumentů územního rozvoje </a:t>
            </a:r>
            <a:endParaRPr lang="cs-CZ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154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052736"/>
            <a:ext cx="7499176" cy="504056"/>
          </a:xfrm>
        </p:spPr>
        <p:txBody>
          <a:bodyPr/>
          <a:lstStyle/>
          <a:p>
            <a:r>
              <a:rPr lang="cs-CZ" dirty="0" smtClean="0"/>
              <a:t>Územní plány/změny ÚP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556792"/>
            <a:ext cx="7437512" cy="4248473"/>
          </a:xfrm>
        </p:spPr>
        <p:txBody>
          <a:bodyPr/>
          <a:lstStyle/>
          <a:p>
            <a:pPr algn="just"/>
            <a:r>
              <a:rPr lang="cs-CZ" sz="1600" dirty="0" smtClean="0"/>
              <a:t>dne </a:t>
            </a:r>
            <a:r>
              <a:rPr lang="cs-CZ" sz="1600" dirty="0"/>
              <a:t>31. 7. 2015 byla vyhlášena 2. výzva </a:t>
            </a:r>
            <a:r>
              <a:rPr lang="cs-CZ" sz="1600" dirty="0" smtClean="0"/>
              <a:t>IROP</a:t>
            </a:r>
          </a:p>
          <a:p>
            <a:pPr algn="just"/>
            <a:r>
              <a:rPr lang="cs-CZ" sz="1600" b="1" dirty="0" smtClean="0"/>
              <a:t>příjem </a:t>
            </a:r>
            <a:r>
              <a:rPr lang="cs-CZ" sz="1600" b="1" dirty="0"/>
              <a:t>elektronických žádostí o podporu, prostřednictvím aplikace MS2014+ </a:t>
            </a:r>
            <a:r>
              <a:rPr lang="cs-CZ" sz="1600" dirty="0"/>
              <a:t>(</a:t>
            </a:r>
            <a:r>
              <a:rPr lang="cs-CZ" sz="1600" dirty="0">
                <a:hlinkClick r:id="rId3"/>
              </a:rPr>
              <a:t>https://mseu.mssf.cz</a:t>
            </a:r>
            <a:r>
              <a:rPr lang="cs-CZ" sz="1600" dirty="0" smtClean="0"/>
              <a:t>)</a:t>
            </a:r>
          </a:p>
          <a:p>
            <a:pPr algn="just"/>
            <a:r>
              <a:rPr lang="cs-CZ" sz="1600" dirty="0" smtClean="0"/>
              <a:t>datum </a:t>
            </a:r>
            <a:r>
              <a:rPr lang="cs-CZ" sz="1600" dirty="0"/>
              <a:t>ukončení příjmu žádostí je stanoven na 31. 3. </a:t>
            </a:r>
            <a:r>
              <a:rPr lang="cs-CZ" sz="1600" dirty="0" smtClean="0"/>
              <a:t>2017</a:t>
            </a:r>
          </a:p>
          <a:p>
            <a:pPr algn="just"/>
            <a:r>
              <a:rPr lang="cs-CZ" sz="1600" dirty="0" smtClean="0"/>
              <a:t>datum </a:t>
            </a:r>
            <a:r>
              <a:rPr lang="cs-CZ" sz="1600" dirty="0"/>
              <a:t>zahájení projektu na územní plán/změnu územního plánu je stanoven od </a:t>
            </a:r>
            <a:r>
              <a:rPr lang="cs-CZ" sz="1600" dirty="0" smtClean="0"/>
              <a:t> 1</a:t>
            </a:r>
            <a:r>
              <a:rPr lang="cs-CZ" sz="1600" dirty="0"/>
              <a:t>. 1</a:t>
            </a:r>
            <a:r>
              <a:rPr lang="cs-CZ" sz="1600" dirty="0" smtClean="0"/>
              <a:t>. 2014 </a:t>
            </a:r>
          </a:p>
          <a:p>
            <a:pPr algn="just"/>
            <a:r>
              <a:rPr lang="cs-CZ" sz="1600" dirty="0"/>
              <a:t>datum ukončení realizace projektu na územní plán/změnu územního plánu je stanoven do 31. 12. </a:t>
            </a:r>
            <a:r>
              <a:rPr lang="cs-CZ" sz="1600" dirty="0" smtClean="0"/>
              <a:t>2019</a:t>
            </a:r>
          </a:p>
          <a:p>
            <a:pPr algn="just"/>
            <a:r>
              <a:rPr lang="cs-CZ" sz="1600" b="1" dirty="0"/>
              <a:t>datem zahájení realizace projektu na zpracování územního plánu se rozumí den, kdy zastupitelstvo schválilo svým usnesením zadání územního plánu, nejdříve 1. 1. 2014 </a:t>
            </a:r>
            <a:endParaRPr lang="cs-CZ" sz="1600" b="1" dirty="0" smtClean="0"/>
          </a:p>
          <a:p>
            <a:pPr algn="just"/>
            <a:r>
              <a:rPr lang="cs-CZ" sz="1600" dirty="0"/>
              <a:t>datem zahájení realizace projektu na zpracování změny územního plánu se rozumí den, kdy zastupitelstvo schválilo svým usnesením zadání změny územního plánu nebo schválilo svým usnesením zprávu o uplatňování územního plánu, která obsahuje pokyny pro zpracování návrhu změny územního plánu, nejdříve 1. 1. 2014</a:t>
            </a:r>
          </a:p>
          <a:p>
            <a:pPr algn="just"/>
            <a:r>
              <a:rPr lang="cs-CZ" sz="1600" b="1" dirty="0"/>
              <a:t>datem ukončení realizace projektu na územní plán nebo na změnu územního plánu je datum předání upraveného návrhu územního plánu nebo změny územního plánu po veřejném projednání </a:t>
            </a:r>
            <a:r>
              <a:rPr lang="cs-CZ" sz="1600" b="1" dirty="0" smtClean="0"/>
              <a:t>pořizovateli </a:t>
            </a:r>
            <a:endParaRPr lang="cs-CZ" sz="1600" b="1" dirty="0"/>
          </a:p>
          <a:p>
            <a:endParaRPr lang="cs-CZ" sz="1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3265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7499176" cy="504056"/>
          </a:xfrm>
        </p:spPr>
        <p:txBody>
          <a:bodyPr/>
          <a:lstStyle/>
          <a:p>
            <a:r>
              <a:rPr lang="cs-CZ" dirty="0" smtClean="0"/>
              <a:t>Územní plány/změny ÚP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628800"/>
            <a:ext cx="7437512" cy="4248473"/>
          </a:xfrm>
        </p:spPr>
        <p:txBody>
          <a:bodyPr/>
          <a:lstStyle/>
          <a:p>
            <a:pPr algn="just"/>
            <a:r>
              <a:rPr lang="cs-CZ" sz="1600" dirty="0" smtClean="0"/>
              <a:t>celková </a:t>
            </a:r>
            <a:r>
              <a:rPr lang="cs-CZ" sz="1600" dirty="0"/>
              <a:t>alokace této výzvy je </a:t>
            </a:r>
            <a:r>
              <a:rPr lang="cs-CZ" sz="1600" b="1" dirty="0"/>
              <a:t>630 mil. Kč</a:t>
            </a:r>
            <a:r>
              <a:rPr lang="cs-CZ" sz="1600" dirty="0"/>
              <a:t>, z čehož 85% je financováno z Evropského fondu regionálního rozvoje (535,5 mil. Kč), 5% ze státního rozpočtu (31,5 mil. Kč) a zbývající část, </a:t>
            </a:r>
            <a:r>
              <a:rPr lang="cs-CZ" sz="1600" b="1" dirty="0"/>
              <a:t>tedy 10%, je hrazena </a:t>
            </a:r>
            <a:r>
              <a:rPr lang="cs-CZ" sz="1600" b="1" dirty="0" smtClean="0"/>
              <a:t>příjemcem </a:t>
            </a:r>
            <a:r>
              <a:rPr lang="cs-CZ" sz="1600" dirty="0"/>
              <a:t>(63 mil. Kč</a:t>
            </a:r>
            <a:r>
              <a:rPr lang="cs-CZ" sz="1600" dirty="0" smtClean="0"/>
              <a:t>)</a:t>
            </a:r>
          </a:p>
          <a:p>
            <a:pPr algn="just"/>
            <a:r>
              <a:rPr lang="cs-CZ" sz="1600" b="1" dirty="0" smtClean="0"/>
              <a:t>minimální </a:t>
            </a:r>
            <a:r>
              <a:rPr lang="cs-CZ" sz="1600" b="1" dirty="0"/>
              <a:t>limity celkových způsobilých </a:t>
            </a:r>
            <a:r>
              <a:rPr lang="cs-CZ" sz="1600" b="1" dirty="0" smtClean="0"/>
              <a:t>výdajů: </a:t>
            </a:r>
            <a:r>
              <a:rPr lang="cs-CZ" sz="1600" b="1" dirty="0"/>
              <a:t>u územních plánů </a:t>
            </a:r>
            <a:r>
              <a:rPr lang="cs-CZ" sz="1600" b="1" dirty="0" smtClean="0"/>
              <a:t>450 </a:t>
            </a:r>
            <a:r>
              <a:rPr lang="cs-CZ" sz="1600" b="1" dirty="0"/>
              <a:t>tis. Kč, u změn územních plánů </a:t>
            </a:r>
            <a:r>
              <a:rPr lang="cs-CZ" sz="1600" b="1" dirty="0" smtClean="0"/>
              <a:t>250 </a:t>
            </a:r>
            <a:r>
              <a:rPr lang="cs-CZ" sz="1600" b="1" dirty="0"/>
              <a:t>tis. </a:t>
            </a:r>
            <a:r>
              <a:rPr lang="cs-CZ" sz="1600" b="1" dirty="0" smtClean="0"/>
              <a:t>Kč </a:t>
            </a:r>
          </a:p>
          <a:p>
            <a:pPr algn="just"/>
            <a:r>
              <a:rPr lang="cs-CZ" sz="1600" u="sng" dirty="0" smtClean="0"/>
              <a:t>maximální </a:t>
            </a:r>
            <a:r>
              <a:rPr lang="cs-CZ" sz="1600" u="sng" dirty="0"/>
              <a:t>výše celkových způsobilých </a:t>
            </a:r>
            <a:r>
              <a:rPr lang="cs-CZ" sz="1600" u="sng" dirty="0" smtClean="0"/>
              <a:t>stanovena není</a:t>
            </a:r>
          </a:p>
          <a:p>
            <a:pPr algn="just"/>
            <a:r>
              <a:rPr lang="cs-CZ" sz="1600" dirty="0" smtClean="0"/>
              <a:t>v </a:t>
            </a:r>
            <a:r>
              <a:rPr lang="cs-CZ" sz="1600" dirty="0"/>
              <a:t>případě územních plánů mohou o podporu žádat všechny ORP, pouze ty ORP, které měly územní plán financovaný z oblasti intervence 5.3 Integrovaného operačního programu (IOP), mohou o podporu žádat až po </a:t>
            </a:r>
            <a:r>
              <a:rPr lang="cs-CZ" sz="1600" dirty="0" smtClean="0"/>
              <a:t>uběhnutí pětileté </a:t>
            </a:r>
            <a:r>
              <a:rPr lang="cs-CZ" sz="1600" dirty="0"/>
              <a:t>doby udržitelnosti projektu z </a:t>
            </a:r>
            <a:r>
              <a:rPr lang="cs-CZ" sz="1600" dirty="0" smtClean="0"/>
              <a:t>IOP; tato </a:t>
            </a:r>
            <a:r>
              <a:rPr lang="cs-CZ" sz="1600" dirty="0"/>
              <a:t>podmínka se nevztahuje na zpracování změn územních plánů, tedy pokud ORP financovala územní plán z oblasti intervence 5.3 IOP, může </a:t>
            </a:r>
            <a:r>
              <a:rPr lang="cs-CZ" sz="1600" dirty="0" smtClean="0"/>
              <a:t>financovat </a:t>
            </a:r>
            <a:r>
              <a:rPr lang="cs-CZ" sz="1600" dirty="0"/>
              <a:t>změnu tohoto plánu ze SC 3.3 IROP, aniž by čekala na uplynutí doby udržitelnosti územního </a:t>
            </a:r>
            <a:r>
              <a:rPr lang="cs-CZ" sz="1600" dirty="0" smtClean="0"/>
              <a:t>plánu</a:t>
            </a:r>
          </a:p>
          <a:p>
            <a:pPr algn="just"/>
            <a:r>
              <a:rPr lang="cs-CZ" sz="1600" dirty="0" smtClean="0"/>
              <a:t>změny </a:t>
            </a:r>
            <a:r>
              <a:rPr lang="cs-CZ" sz="1600" dirty="0"/>
              <a:t>územních plánů budou </a:t>
            </a:r>
            <a:r>
              <a:rPr lang="cs-CZ" sz="1600" dirty="0" smtClean="0"/>
              <a:t>podpořeny </a:t>
            </a:r>
            <a:r>
              <a:rPr lang="cs-CZ" sz="1600" dirty="0"/>
              <a:t>jen u územních plánů vydaných po 1. 1. 2007 a </a:t>
            </a:r>
            <a:r>
              <a:rPr lang="cs-CZ" sz="1600" b="1" dirty="0"/>
              <a:t>nutnost změny musí vyplývat z územní studie zaměřené na veřejnou infrastrukturu nebo na řešení krajiny </a:t>
            </a:r>
            <a:r>
              <a:rPr lang="cs-CZ" sz="1600" dirty="0"/>
              <a:t>(</a:t>
            </a:r>
            <a:r>
              <a:rPr lang="cs-CZ" sz="1600" u="sng" dirty="0"/>
              <a:t>výdaje na změny územního plánu, nevyplývající z územní studie, zaměřené na veřejnou infrastrukturu či řešení krajiny jsou nezpůsobilými výdaji</a:t>
            </a:r>
            <a:r>
              <a:rPr lang="cs-CZ" sz="1600" u="sng" dirty="0" smtClean="0"/>
              <a:t>)</a:t>
            </a:r>
            <a:endParaRPr lang="cs-CZ" sz="1600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55906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124744"/>
            <a:ext cx="7499176" cy="504056"/>
          </a:xfrm>
        </p:spPr>
        <p:txBody>
          <a:bodyPr/>
          <a:lstStyle/>
          <a:p>
            <a:r>
              <a:rPr lang="cs-CZ" dirty="0" smtClean="0"/>
              <a:t>Regulační plány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844823"/>
            <a:ext cx="7437512" cy="4248473"/>
          </a:xfrm>
        </p:spPr>
        <p:txBody>
          <a:bodyPr/>
          <a:lstStyle/>
          <a:p>
            <a:pPr algn="just"/>
            <a:r>
              <a:rPr lang="cs-CZ" sz="1600" dirty="0" smtClean="0"/>
              <a:t>dne </a:t>
            </a:r>
            <a:r>
              <a:rPr lang="cs-CZ" sz="1600" dirty="0"/>
              <a:t>16. 9. 2015 byla vyhlášena 3. výzva IROP </a:t>
            </a:r>
            <a:endParaRPr lang="cs-CZ" sz="1600" dirty="0" smtClean="0"/>
          </a:p>
          <a:p>
            <a:pPr algn="just"/>
            <a:r>
              <a:rPr lang="cs-CZ" sz="1600" dirty="0" smtClean="0"/>
              <a:t>příjem </a:t>
            </a:r>
            <a:r>
              <a:rPr lang="cs-CZ" sz="1600" dirty="0"/>
              <a:t>elektronických žádostí </a:t>
            </a:r>
            <a:r>
              <a:rPr lang="cs-CZ" sz="1600" dirty="0" smtClean="0"/>
              <a:t>byl </a:t>
            </a:r>
            <a:r>
              <a:rPr lang="cs-CZ" sz="1600" dirty="0"/>
              <a:t>zahájen 1. 10. 2015 </a:t>
            </a:r>
            <a:endParaRPr lang="cs-CZ" sz="1600" dirty="0" smtClean="0"/>
          </a:p>
          <a:p>
            <a:pPr algn="just"/>
            <a:r>
              <a:rPr lang="cs-CZ" sz="1600" dirty="0" smtClean="0"/>
              <a:t>datum </a:t>
            </a:r>
            <a:r>
              <a:rPr lang="cs-CZ" sz="1600" dirty="0"/>
              <a:t>ukončení příjmu žádostí je stanoven na 31. 3. </a:t>
            </a:r>
            <a:r>
              <a:rPr lang="cs-CZ" sz="1600" dirty="0" smtClean="0"/>
              <a:t>2017</a:t>
            </a:r>
          </a:p>
          <a:p>
            <a:pPr algn="just"/>
            <a:r>
              <a:rPr lang="cs-CZ" sz="1600" dirty="0"/>
              <a:t>zahájení projektu na regulační plán stanoven od 1. 1.2014 </a:t>
            </a:r>
            <a:endParaRPr lang="cs-CZ" sz="1600" dirty="0" smtClean="0"/>
          </a:p>
          <a:p>
            <a:pPr algn="just"/>
            <a:r>
              <a:rPr lang="cs-CZ" sz="1600" dirty="0" smtClean="0"/>
              <a:t>datum </a:t>
            </a:r>
            <a:r>
              <a:rPr lang="cs-CZ" sz="1600" dirty="0"/>
              <a:t>ukončení realizace projektu na regulační plán je stanoven do 31. 12. </a:t>
            </a:r>
            <a:r>
              <a:rPr lang="cs-CZ" sz="1600" dirty="0" smtClean="0"/>
              <a:t>2019</a:t>
            </a:r>
          </a:p>
          <a:p>
            <a:pPr algn="just"/>
            <a:r>
              <a:rPr lang="cs-CZ" sz="1600" u="sng" dirty="0" smtClean="0"/>
              <a:t>datem </a:t>
            </a:r>
            <a:r>
              <a:rPr lang="cs-CZ" sz="1600" u="sng" dirty="0"/>
              <a:t>zahájení realizace projektu na zpracování regulačního plánu z vlastního podnětu obce nenahrazujícího územní rozhodnutí </a:t>
            </a:r>
            <a:r>
              <a:rPr lang="cs-CZ" sz="1600" u="sng" dirty="0" smtClean="0"/>
              <a:t>se </a:t>
            </a:r>
            <a:r>
              <a:rPr lang="cs-CZ" sz="1600" u="sng" dirty="0"/>
              <a:t>rozumí: </a:t>
            </a:r>
            <a:endParaRPr lang="cs-CZ" sz="1600" u="sng" dirty="0" smtClean="0"/>
          </a:p>
          <a:p>
            <a:pPr marL="0" indent="0" algn="just">
              <a:buNone/>
            </a:pPr>
            <a:r>
              <a:rPr lang="cs-CZ" sz="1600" b="1" dirty="0" smtClean="0"/>
              <a:t>      den</a:t>
            </a:r>
            <a:r>
              <a:rPr lang="cs-CZ" sz="1600" b="1" dirty="0"/>
              <a:t>, kdy zastupitelstvo schválilo svým usnesením zadání regulačního </a:t>
            </a:r>
            <a:r>
              <a:rPr lang="cs-CZ" sz="1600" b="1" dirty="0" smtClean="0"/>
              <a:t> </a:t>
            </a:r>
          </a:p>
          <a:p>
            <a:pPr marL="0" indent="0" algn="just">
              <a:buNone/>
            </a:pPr>
            <a:r>
              <a:rPr lang="cs-CZ" sz="1600" b="1" dirty="0"/>
              <a:t> </a:t>
            </a:r>
            <a:r>
              <a:rPr lang="cs-CZ" sz="1600" b="1" dirty="0" smtClean="0"/>
              <a:t>     plánu</a:t>
            </a:r>
            <a:r>
              <a:rPr lang="cs-CZ" sz="1600" b="1" dirty="0"/>
              <a:t>, </a:t>
            </a:r>
            <a:r>
              <a:rPr lang="cs-CZ" sz="1600" b="1" dirty="0" smtClean="0"/>
              <a:t>nejdříve </a:t>
            </a:r>
            <a:r>
              <a:rPr lang="cs-CZ" sz="1600" b="1" dirty="0"/>
              <a:t>1. 1. 2014, </a:t>
            </a:r>
            <a:r>
              <a:rPr lang="cs-CZ" sz="1600" b="1" dirty="0" smtClean="0"/>
              <a:t>nebo</a:t>
            </a:r>
          </a:p>
          <a:p>
            <a:pPr marL="0" indent="0" algn="just">
              <a:buNone/>
            </a:pPr>
            <a:r>
              <a:rPr lang="cs-CZ" sz="1600" b="1" dirty="0" smtClean="0"/>
              <a:t>      den </a:t>
            </a:r>
            <a:r>
              <a:rPr lang="cs-CZ" sz="1600" b="1" dirty="0"/>
              <a:t>předání zadání regulačního plánu zhotoviteli (projektantovi), je-li </a:t>
            </a:r>
            <a:endParaRPr lang="cs-CZ" sz="1600" b="1" dirty="0" smtClean="0"/>
          </a:p>
          <a:p>
            <a:pPr marL="0" indent="0" algn="just">
              <a:buNone/>
            </a:pPr>
            <a:r>
              <a:rPr lang="cs-CZ" sz="1600" b="1" dirty="0"/>
              <a:t> </a:t>
            </a:r>
            <a:r>
              <a:rPr lang="cs-CZ" sz="1600" b="1" dirty="0" smtClean="0"/>
              <a:t>     vydání regulačního </a:t>
            </a:r>
            <a:r>
              <a:rPr lang="cs-CZ" sz="1600" b="1" dirty="0"/>
              <a:t>plánu uloženo jako podmínka pro rozhodování o </a:t>
            </a:r>
            <a:endParaRPr lang="cs-CZ" sz="1600" b="1" dirty="0" smtClean="0"/>
          </a:p>
          <a:p>
            <a:pPr marL="0" indent="0" algn="just">
              <a:buNone/>
            </a:pPr>
            <a:r>
              <a:rPr lang="cs-CZ" sz="1600" b="1" dirty="0"/>
              <a:t> </a:t>
            </a:r>
            <a:r>
              <a:rPr lang="cs-CZ" sz="1600" b="1" dirty="0" smtClean="0"/>
              <a:t>     změnách v území v </a:t>
            </a:r>
            <a:r>
              <a:rPr lang="cs-CZ" sz="1600" b="1" dirty="0"/>
              <a:t>územním plánu, jehož součástí je zadání </a:t>
            </a:r>
            <a:r>
              <a:rPr lang="cs-CZ" sz="1600" b="1" dirty="0" smtClean="0"/>
              <a:t> </a:t>
            </a:r>
          </a:p>
          <a:p>
            <a:pPr marL="0" indent="0" algn="just">
              <a:buNone/>
            </a:pPr>
            <a:r>
              <a:rPr lang="cs-CZ" sz="1600" b="1" dirty="0"/>
              <a:t> </a:t>
            </a:r>
            <a:r>
              <a:rPr lang="cs-CZ" sz="1600" b="1" dirty="0" smtClean="0"/>
              <a:t>     regulačního </a:t>
            </a:r>
            <a:r>
              <a:rPr lang="cs-CZ" sz="1600" b="1" dirty="0"/>
              <a:t>plánu, </a:t>
            </a:r>
            <a:r>
              <a:rPr lang="cs-CZ" sz="1600" b="1" dirty="0" smtClean="0"/>
              <a:t>nejdříve </a:t>
            </a:r>
            <a:r>
              <a:rPr lang="cs-CZ" sz="1600" b="1" dirty="0"/>
              <a:t>1. 1. </a:t>
            </a:r>
            <a:r>
              <a:rPr lang="cs-CZ" sz="1600" b="1" dirty="0" smtClean="0"/>
              <a:t>2014</a:t>
            </a:r>
          </a:p>
          <a:p>
            <a:pPr algn="just"/>
            <a:r>
              <a:rPr lang="cs-CZ" sz="1600" u="sng" dirty="0" smtClean="0"/>
              <a:t>datem </a:t>
            </a:r>
            <a:r>
              <a:rPr lang="cs-CZ" sz="1600" u="sng" dirty="0"/>
              <a:t>ukončení realizace projektu na regulační plán je datum předání upraveného návrhu regulačního plánu po veřejném projednání </a:t>
            </a:r>
            <a:r>
              <a:rPr lang="cs-CZ" sz="1600" u="sng" dirty="0" smtClean="0"/>
              <a:t>pořizovateli </a:t>
            </a:r>
            <a:endParaRPr lang="cs-CZ" sz="1600" u="sng" dirty="0"/>
          </a:p>
        </p:txBody>
      </p:sp>
    </p:spTree>
    <p:extLst>
      <p:ext uri="{BB962C8B-B14F-4D97-AF65-F5344CB8AC3E}">
        <p14:creationId xmlns:p14="http://schemas.microsoft.com/office/powerpoint/2010/main" val="369072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412776"/>
            <a:ext cx="7499176" cy="504056"/>
          </a:xfrm>
        </p:spPr>
        <p:txBody>
          <a:bodyPr/>
          <a:lstStyle/>
          <a:p>
            <a:r>
              <a:rPr lang="cs-CZ" dirty="0" smtClean="0"/>
              <a:t>Regulační plány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2204863"/>
            <a:ext cx="7437512" cy="4248473"/>
          </a:xfrm>
        </p:spPr>
        <p:txBody>
          <a:bodyPr/>
          <a:lstStyle/>
          <a:p>
            <a:pPr algn="just"/>
            <a:r>
              <a:rPr lang="cs-CZ" sz="1600" dirty="0" smtClean="0"/>
              <a:t>celková </a:t>
            </a:r>
            <a:r>
              <a:rPr lang="cs-CZ" sz="1600" dirty="0"/>
              <a:t>alokace této výzvy je </a:t>
            </a:r>
            <a:r>
              <a:rPr lang="cs-CZ" sz="1600" b="1" dirty="0" smtClean="0"/>
              <a:t>235,2 </a:t>
            </a:r>
            <a:r>
              <a:rPr lang="cs-CZ" sz="1600" b="1" dirty="0"/>
              <a:t>mil. Kč</a:t>
            </a:r>
            <a:r>
              <a:rPr lang="cs-CZ" sz="1600" dirty="0"/>
              <a:t>., z čehož 85% je financováno z Evropského fondu regionálního rozvoje (199,92 mil. Kč), 5% ze státního rozpočtu (11,76 mil. Kč), a zbývající část, </a:t>
            </a:r>
            <a:r>
              <a:rPr lang="cs-CZ" sz="1600" b="1" dirty="0"/>
              <a:t>tedy 10%, je hrazena příjemcem (23,52 mil. </a:t>
            </a:r>
            <a:r>
              <a:rPr lang="cs-CZ" sz="1600" b="1" dirty="0" smtClean="0"/>
              <a:t>Kč)</a:t>
            </a:r>
          </a:p>
          <a:p>
            <a:pPr algn="just"/>
            <a:r>
              <a:rPr lang="cs-CZ" sz="1600" u="sng" dirty="0" smtClean="0"/>
              <a:t>minimální </a:t>
            </a:r>
            <a:r>
              <a:rPr lang="cs-CZ" sz="1600" u="sng" dirty="0"/>
              <a:t>limit celkových způsobilých </a:t>
            </a:r>
            <a:r>
              <a:rPr lang="cs-CZ" sz="1600" u="sng" dirty="0" smtClean="0"/>
              <a:t>výdajů je </a:t>
            </a:r>
            <a:r>
              <a:rPr lang="cs-CZ" sz="1600" u="sng" dirty="0"/>
              <a:t>200 tis. Kč pro jeden projekt (projekt však může zahrnovat více regulačních </a:t>
            </a:r>
            <a:r>
              <a:rPr lang="cs-CZ" sz="1600" u="sng" dirty="0" smtClean="0"/>
              <a:t>plánů)</a:t>
            </a:r>
          </a:p>
          <a:p>
            <a:pPr algn="just"/>
            <a:r>
              <a:rPr lang="cs-CZ" sz="1600" dirty="0" smtClean="0"/>
              <a:t>maximální </a:t>
            </a:r>
            <a:r>
              <a:rPr lang="cs-CZ" sz="1600" dirty="0"/>
              <a:t>výše celkových způsobilých výdajů stanovena </a:t>
            </a:r>
            <a:r>
              <a:rPr lang="cs-CZ" sz="1600" dirty="0" smtClean="0"/>
              <a:t>nebyla</a:t>
            </a:r>
          </a:p>
          <a:p>
            <a:pPr algn="just"/>
            <a:r>
              <a:rPr lang="cs-CZ" sz="1600" dirty="0" smtClean="0"/>
              <a:t>o </a:t>
            </a:r>
            <a:r>
              <a:rPr lang="cs-CZ" sz="1600" dirty="0"/>
              <a:t>dotaci na regulační plán mohou žádat všechny ORP, zásadní podmínkou je pouze, že se musí jednat o regulační plán z vlastního podnětu obce nenahrazující územní </a:t>
            </a:r>
            <a:r>
              <a:rPr lang="cs-CZ" sz="1600" dirty="0" smtClean="0"/>
              <a:t>rozhodnutí; </a:t>
            </a:r>
            <a:r>
              <a:rPr lang="cs-CZ" sz="1600" b="1" dirty="0" smtClean="0"/>
              <a:t>v </a:t>
            </a:r>
            <a:r>
              <a:rPr lang="cs-CZ" sz="1600" b="1" dirty="0"/>
              <a:t>případě regulačních plánů, které mají zadání součástí územního plánu není podstatné, zda se jedná o územní plán vydaný po 1. 1. </a:t>
            </a:r>
            <a:r>
              <a:rPr lang="cs-CZ" sz="1600" b="1" dirty="0" smtClean="0"/>
              <a:t>2007 </a:t>
            </a:r>
            <a:endParaRPr 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269163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87624" y="1412776"/>
            <a:ext cx="7499176" cy="504056"/>
          </a:xfrm>
        </p:spPr>
        <p:txBody>
          <a:bodyPr/>
          <a:lstStyle/>
          <a:p>
            <a:r>
              <a:rPr lang="cs-CZ" dirty="0" smtClean="0"/>
              <a:t>Územní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259632" y="1988841"/>
            <a:ext cx="7437512" cy="4464496"/>
          </a:xfrm>
        </p:spPr>
        <p:txBody>
          <a:bodyPr/>
          <a:lstStyle/>
          <a:p>
            <a:pPr algn="just"/>
            <a:r>
              <a:rPr lang="cs-CZ" sz="1600" dirty="0" smtClean="0"/>
              <a:t>dne 8.10.2015 byla </a:t>
            </a:r>
            <a:r>
              <a:rPr lang="cs-CZ" sz="1600" dirty="0"/>
              <a:t>vyhlášena </a:t>
            </a:r>
            <a:r>
              <a:rPr lang="cs-CZ" sz="1600" dirty="0" smtClean="0"/>
              <a:t>9. výzva IROP na zpracování územních studií</a:t>
            </a:r>
          </a:p>
          <a:p>
            <a:pPr algn="just"/>
            <a:r>
              <a:rPr lang="cs-CZ" sz="1600" dirty="0" smtClean="0"/>
              <a:t>příjem elektronických žádostí byl zahájen 29.10.2015</a:t>
            </a:r>
          </a:p>
          <a:p>
            <a:pPr algn="just"/>
            <a:r>
              <a:rPr lang="cs-CZ" sz="1600" dirty="0"/>
              <a:t>datum ukončení příjmu žádostí je </a:t>
            </a:r>
            <a:r>
              <a:rPr lang="cs-CZ" sz="1600" dirty="0" smtClean="0"/>
              <a:t>stanoven na </a:t>
            </a:r>
            <a:r>
              <a:rPr lang="cs-CZ" sz="1600" dirty="0"/>
              <a:t>31. 3. 2017</a:t>
            </a:r>
          </a:p>
          <a:p>
            <a:pPr algn="just"/>
            <a:r>
              <a:rPr lang="cs-CZ" sz="1600" dirty="0"/>
              <a:t>zahájení projektu na </a:t>
            </a:r>
            <a:r>
              <a:rPr lang="cs-CZ" sz="1600" dirty="0" smtClean="0"/>
              <a:t>územní studie je stanoven </a:t>
            </a:r>
            <a:r>
              <a:rPr lang="cs-CZ" sz="1600" dirty="0"/>
              <a:t>od 1. 1.2014 </a:t>
            </a:r>
            <a:endParaRPr lang="cs-CZ" sz="1600" dirty="0" smtClean="0"/>
          </a:p>
          <a:p>
            <a:pPr algn="just"/>
            <a:r>
              <a:rPr lang="pl-PL" sz="1600" dirty="0"/>
              <a:t>datum ukončení realizace projektu na </a:t>
            </a:r>
            <a:r>
              <a:rPr lang="pl-PL" sz="1600" dirty="0" smtClean="0"/>
              <a:t>územní studie je </a:t>
            </a:r>
            <a:r>
              <a:rPr lang="pl-PL" sz="1600" dirty="0"/>
              <a:t>stanoven do 31. 12. </a:t>
            </a:r>
            <a:r>
              <a:rPr lang="pl-PL" sz="1600" dirty="0" smtClean="0"/>
              <a:t>2019</a:t>
            </a:r>
          </a:p>
          <a:p>
            <a:pPr algn="just" hangingPunct="0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cs-CZ" sz="1600" b="1" dirty="0" smtClean="0">
                <a:ea typeface="Times New Roman"/>
                <a:cs typeface="Times New Roman"/>
              </a:rPr>
              <a:t>datem </a:t>
            </a:r>
            <a:r>
              <a:rPr lang="cs-CZ" sz="1600" b="1" dirty="0">
                <a:ea typeface="Times New Roman"/>
                <a:cs typeface="Times New Roman"/>
              </a:rPr>
              <a:t>zahájení realizace projektu na územní studii se rozumí den předání zadání územní studie zhotoviteli (projektantovi), nejdříve 1. 1. </a:t>
            </a:r>
            <a:r>
              <a:rPr lang="cs-CZ" sz="1600" b="1" dirty="0" smtClean="0">
                <a:ea typeface="Times New Roman"/>
                <a:cs typeface="Times New Roman"/>
              </a:rPr>
              <a:t>2014</a:t>
            </a:r>
            <a:r>
              <a:rPr lang="cs-CZ" sz="1600" dirty="0" smtClean="0">
                <a:ea typeface="Times New Roman"/>
                <a:cs typeface="Times New Roman"/>
              </a:rPr>
              <a:t>; pokud </a:t>
            </a:r>
            <a:r>
              <a:rPr lang="cs-CZ" sz="1600" dirty="0">
                <a:ea typeface="Times New Roman"/>
                <a:cs typeface="Times New Roman"/>
              </a:rPr>
              <a:t>projekt obsahuje více územních studií, jedná se o datum prvního zadání územní studie předaného </a:t>
            </a:r>
            <a:r>
              <a:rPr lang="cs-CZ" sz="1600" dirty="0" smtClean="0">
                <a:ea typeface="Times New Roman"/>
                <a:cs typeface="Times New Roman"/>
              </a:rPr>
              <a:t>zhotoviteli</a:t>
            </a:r>
            <a:endParaRPr lang="cs-CZ" sz="1600" dirty="0">
              <a:ea typeface="Times New Roman"/>
              <a:cs typeface="Times New Roman"/>
            </a:endParaRPr>
          </a:p>
          <a:p>
            <a:pPr algn="just" hangingPunct="0">
              <a:spcBef>
                <a:spcPts val="600"/>
              </a:spcBef>
              <a:spcAft>
                <a:spcPts val="0"/>
              </a:spcAft>
              <a:tabLst>
                <a:tab pos="449580" algn="l"/>
              </a:tabLst>
            </a:pPr>
            <a:r>
              <a:rPr lang="cs-CZ" sz="1600" u="sng" dirty="0" smtClean="0">
                <a:ea typeface="Times New Roman"/>
                <a:cs typeface="Times New Roman"/>
              </a:rPr>
              <a:t>datem </a:t>
            </a:r>
            <a:r>
              <a:rPr lang="cs-CZ" sz="1600" u="sng" dirty="0">
                <a:ea typeface="Times New Roman"/>
                <a:cs typeface="Times New Roman"/>
              </a:rPr>
              <a:t>ukončení realizace projektu na územní studie je</a:t>
            </a:r>
            <a:r>
              <a:rPr lang="cs-CZ" sz="1600" u="sng" dirty="0" smtClean="0">
                <a:ea typeface="Times New Roman"/>
                <a:cs typeface="Times New Roman"/>
              </a:rPr>
              <a:t>:</a:t>
            </a:r>
            <a:endParaRPr lang="cs-CZ" sz="1600" u="sng" dirty="0">
              <a:solidFill>
                <a:srgbClr val="000000"/>
              </a:solidFill>
              <a:ea typeface="Times New Roman"/>
              <a:cs typeface="Cambria"/>
            </a:endParaRPr>
          </a:p>
          <a:p>
            <a:pPr lvl="0" algn="just">
              <a:spcBef>
                <a:spcPts val="600"/>
              </a:spcBef>
              <a:spcAft>
                <a:spcPts val="65"/>
              </a:spcAft>
              <a:buFont typeface="+mj-lt"/>
              <a:buAutoNum type="alphaLcParenR"/>
            </a:pPr>
            <a:r>
              <a:rPr lang="cs-CZ" sz="1400" dirty="0">
                <a:solidFill>
                  <a:srgbClr val="000000"/>
                </a:solidFill>
                <a:ea typeface="Times New Roman"/>
                <a:cs typeface="Cambria"/>
              </a:rPr>
              <a:t>podání návrhu na vložení dat o studii do Evidence územně plánovací činnosti po schválení možnosti jejího využití pořizovatelem (v případě ORP, která nemá pověření Krajského úřadu dle stavebního zákona). </a:t>
            </a:r>
            <a:endParaRPr lang="cs-CZ" sz="1400" dirty="0" smtClean="0">
              <a:solidFill>
                <a:srgbClr val="000000"/>
              </a:solidFill>
              <a:ea typeface="Times New Roman"/>
              <a:cs typeface="Cambria"/>
            </a:endParaRPr>
          </a:p>
          <a:p>
            <a:pPr lvl="0" algn="just">
              <a:spcBef>
                <a:spcPts val="600"/>
              </a:spcBef>
              <a:spcAft>
                <a:spcPts val="65"/>
              </a:spcAft>
              <a:buFont typeface="+mj-lt"/>
              <a:buAutoNum type="alphaLcParenR"/>
            </a:pPr>
            <a:r>
              <a:rPr lang="cs-CZ" sz="1400" dirty="0" smtClean="0">
                <a:solidFill>
                  <a:srgbClr val="000000"/>
                </a:solidFill>
                <a:ea typeface="Times New Roman"/>
                <a:cs typeface="Cambria"/>
              </a:rPr>
              <a:t>vložení </a:t>
            </a:r>
            <a:r>
              <a:rPr lang="cs-CZ" sz="1400" dirty="0">
                <a:solidFill>
                  <a:srgbClr val="000000"/>
                </a:solidFill>
                <a:ea typeface="Times New Roman"/>
                <a:cs typeface="Cambria"/>
              </a:rPr>
              <a:t>dat o studii do Evidence územně plánovací činnosti po schválení možnosti jejího využití pořizovatelem (v případě, že ORP má pověření Krajského úřadu dle stavebního zákona</a:t>
            </a:r>
            <a:r>
              <a:rPr lang="cs-CZ" sz="1400" dirty="0" smtClean="0">
                <a:solidFill>
                  <a:srgbClr val="000000"/>
                </a:solidFill>
                <a:ea typeface="Times New Roman"/>
                <a:cs typeface="Cambria"/>
              </a:rPr>
              <a:t>). </a:t>
            </a:r>
            <a:endParaRPr lang="cs-CZ" sz="1400" dirty="0">
              <a:solidFill>
                <a:srgbClr val="000000"/>
              </a:solidFill>
              <a:ea typeface="Times New Roman"/>
              <a:cs typeface="Cambria"/>
            </a:endParaRPr>
          </a:p>
          <a:p>
            <a:endParaRPr lang="pl-PL" sz="1400" dirty="0"/>
          </a:p>
          <a:p>
            <a:endParaRPr lang="cs-CZ" sz="1600" dirty="0"/>
          </a:p>
          <a:p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3717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1412776"/>
            <a:ext cx="7427168" cy="504056"/>
          </a:xfrm>
        </p:spPr>
        <p:txBody>
          <a:bodyPr/>
          <a:lstStyle/>
          <a:p>
            <a:r>
              <a:rPr lang="cs-CZ" dirty="0" smtClean="0"/>
              <a:t>Územní studie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1331640" y="2060849"/>
            <a:ext cx="7365504" cy="4392488"/>
          </a:xfrm>
        </p:spPr>
        <p:txBody>
          <a:bodyPr/>
          <a:lstStyle/>
          <a:p>
            <a:pPr lvl="0" algn="just">
              <a:buClr>
                <a:srgbClr val="000099"/>
              </a:buClr>
            </a:pPr>
            <a:r>
              <a:rPr lang="cs-CZ" sz="1600" dirty="0" smtClean="0">
                <a:solidFill>
                  <a:prstClr val="black"/>
                </a:solidFill>
              </a:rPr>
              <a:t>celková alokace této výzvy je </a:t>
            </a:r>
            <a:r>
              <a:rPr lang="cs-CZ" sz="1600" b="1" dirty="0" smtClean="0">
                <a:solidFill>
                  <a:prstClr val="black"/>
                </a:solidFill>
              </a:rPr>
              <a:t>450 </a:t>
            </a:r>
            <a:r>
              <a:rPr lang="cs-CZ" sz="1600" b="1" dirty="0">
                <a:solidFill>
                  <a:prstClr val="black"/>
                </a:solidFill>
              </a:rPr>
              <a:t>mil. Kč </a:t>
            </a:r>
            <a:r>
              <a:rPr lang="cs-CZ" sz="1600" dirty="0">
                <a:solidFill>
                  <a:prstClr val="black"/>
                </a:solidFill>
              </a:rPr>
              <a:t>z čehož 85% je financováno z Evropského fondu regionálního rozvoje (382,5 mil. Kč), 5% ze státního rozpočtu (22,5 mil. Kč), a zbývající část, </a:t>
            </a:r>
            <a:r>
              <a:rPr lang="cs-CZ" sz="1600" b="1" dirty="0">
                <a:solidFill>
                  <a:prstClr val="black"/>
                </a:solidFill>
              </a:rPr>
              <a:t>tedy 10%, je hrazena příjemcem (45 mil. Kč)</a:t>
            </a:r>
          </a:p>
          <a:p>
            <a:pPr algn="just" hangingPunct="0"/>
            <a:r>
              <a:rPr lang="cs-CZ" sz="1600" u="sng" dirty="0" smtClean="0"/>
              <a:t>minimální </a:t>
            </a:r>
            <a:r>
              <a:rPr lang="cs-CZ" sz="1600" u="sng" dirty="0"/>
              <a:t>limit celkových způsobilých </a:t>
            </a:r>
            <a:r>
              <a:rPr lang="cs-CZ" sz="1600" u="sng" dirty="0" smtClean="0"/>
              <a:t>výdajů je </a:t>
            </a:r>
            <a:r>
              <a:rPr lang="cs-CZ" sz="1600" u="sng" dirty="0"/>
              <a:t>ve výši </a:t>
            </a:r>
            <a:r>
              <a:rPr lang="cs-CZ" sz="1600" b="1" u="sng" dirty="0"/>
              <a:t>200 tis. Kč </a:t>
            </a:r>
            <a:r>
              <a:rPr lang="cs-CZ" sz="1600" u="sng" dirty="0"/>
              <a:t>pro jeden projekt (projekt však může zahrnovat více územních studií</a:t>
            </a:r>
            <a:r>
              <a:rPr lang="cs-CZ" sz="1600" u="sng" dirty="0" smtClean="0"/>
              <a:t>)</a:t>
            </a:r>
          </a:p>
          <a:p>
            <a:pPr algn="just" hangingPunct="0"/>
            <a:r>
              <a:rPr lang="cs-CZ" sz="1600" dirty="0" smtClean="0"/>
              <a:t>maximální </a:t>
            </a:r>
            <a:r>
              <a:rPr lang="cs-CZ" sz="1600" dirty="0"/>
              <a:t>výše celkových způsobilých výdajů stanovena </a:t>
            </a:r>
            <a:r>
              <a:rPr lang="cs-CZ" sz="1600" dirty="0" smtClean="0"/>
              <a:t>není  </a:t>
            </a:r>
            <a:endParaRPr lang="cs-CZ" sz="1600" dirty="0"/>
          </a:p>
          <a:p>
            <a:pPr algn="just" hangingPunct="0"/>
            <a:r>
              <a:rPr lang="cs-CZ" sz="1600" b="1" dirty="0" smtClean="0"/>
              <a:t>územní </a:t>
            </a:r>
            <a:r>
              <a:rPr lang="cs-CZ" sz="1600" b="1" dirty="0"/>
              <a:t>studie podporované ze SC 3.3 IROP musí být zaměřeny na:</a:t>
            </a:r>
          </a:p>
          <a:p>
            <a:pPr marL="0" lvl="0" indent="0" algn="just" hangingPunct="0">
              <a:buNone/>
            </a:pPr>
            <a:r>
              <a:rPr lang="cs-CZ" sz="1600" b="1" dirty="0" smtClean="0"/>
              <a:t>      - veřejnou infrastrukturu (a to technickou a dopravní infrastrukturu </a:t>
            </a:r>
          </a:p>
          <a:p>
            <a:pPr marL="0" lvl="0" indent="0" algn="just" hangingPunct="0">
              <a:buNone/>
            </a:pPr>
            <a:r>
              <a:rPr lang="cs-CZ" sz="1600" b="1" dirty="0"/>
              <a:t> </a:t>
            </a:r>
            <a:r>
              <a:rPr lang="cs-CZ" sz="1600" b="1" dirty="0" smtClean="0"/>
              <a:t>       nebo veřejná prostranství)</a:t>
            </a:r>
            <a:endParaRPr lang="cs-CZ" sz="1600" b="1" dirty="0"/>
          </a:p>
          <a:p>
            <a:pPr marL="0" lvl="0" indent="0" algn="just" hangingPunct="0">
              <a:buNone/>
            </a:pPr>
            <a:r>
              <a:rPr lang="cs-CZ" sz="1600" b="1" dirty="0" smtClean="0"/>
              <a:t>      - na </a:t>
            </a:r>
            <a:r>
              <a:rPr lang="cs-CZ" sz="1600" b="1" dirty="0"/>
              <a:t>řešení </a:t>
            </a:r>
            <a:r>
              <a:rPr lang="cs-CZ" sz="1600" b="1" dirty="0" smtClean="0"/>
              <a:t>krajiny</a:t>
            </a:r>
            <a:endParaRPr lang="cs-CZ" sz="1600" b="1" dirty="0"/>
          </a:p>
          <a:p>
            <a:pPr algn="just" hangingPunct="0">
              <a:buClr>
                <a:srgbClr val="000099"/>
              </a:buClr>
            </a:pPr>
            <a:r>
              <a:rPr lang="cs-CZ" sz="1600" dirty="0" smtClean="0"/>
              <a:t>projekty </a:t>
            </a:r>
            <a:r>
              <a:rPr lang="cs-CZ" sz="1600" dirty="0"/>
              <a:t>na zpracování územních studií se mohou, na rozdíl od projektů na územní a regulační plány, realizovat v celém správním obvodu obce s rozšířenou </a:t>
            </a:r>
            <a:r>
              <a:rPr lang="cs-CZ" sz="1600" dirty="0" smtClean="0"/>
              <a:t>působností (</a:t>
            </a:r>
            <a:r>
              <a:rPr lang="cs-CZ" sz="1600" u="sng" dirty="0" smtClean="0">
                <a:solidFill>
                  <a:prstClr val="black"/>
                </a:solidFill>
              </a:rPr>
              <a:t>Řešené </a:t>
            </a:r>
            <a:r>
              <a:rPr lang="cs-CZ" sz="1600" u="sng" dirty="0">
                <a:solidFill>
                  <a:prstClr val="black"/>
                </a:solidFill>
              </a:rPr>
              <a:t>území územní studie krajiny bude vždy vymezeno pouze v rozsahu celého správního obvodu obce s rozšířenou působností</a:t>
            </a:r>
            <a:r>
              <a:rPr lang="cs-CZ" sz="1600" dirty="0">
                <a:solidFill>
                  <a:prstClr val="black"/>
                </a:solidFill>
              </a:rPr>
              <a:t>, v souladu s metodickým pokynem Zadání územní studie krajiny). </a:t>
            </a:r>
            <a:r>
              <a:rPr lang="cs-CZ" sz="1600" dirty="0" smtClean="0"/>
              <a:t> </a:t>
            </a:r>
            <a:endParaRPr lang="cs-CZ" sz="1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939754"/>
      </p:ext>
    </p:extLst>
  </p:cSld>
  <p:clrMapOvr>
    <a:masterClrMapping/>
  </p:clrMapOvr>
</p:sld>
</file>

<file path=ppt/theme/theme1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4906</TotalTime>
  <Words>2257</Words>
  <Application>Microsoft Office PowerPoint</Application>
  <PresentationFormat>Předvádění na obrazovce (4:3)</PresentationFormat>
  <Paragraphs>186</Paragraphs>
  <Slides>16</Slides>
  <Notes>15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MMR_klas</vt:lpstr>
      <vt:lpstr>IROP – Národní program</vt:lpstr>
      <vt:lpstr>Integrovaný regionální operační program (IROP) pro období 2014 – 2020 </vt:lpstr>
      <vt:lpstr>Podporované aktivity:</vt:lpstr>
      <vt:lpstr>Územní plány/změny ÚP</vt:lpstr>
      <vt:lpstr>Územní plány/změny ÚP</vt:lpstr>
      <vt:lpstr>Regulační plány</vt:lpstr>
      <vt:lpstr>Regulační plány</vt:lpstr>
      <vt:lpstr>Územní studie</vt:lpstr>
      <vt:lpstr>Územní studie</vt:lpstr>
      <vt:lpstr>Územní studie</vt:lpstr>
      <vt:lpstr>Národní program – Podpora územně plánovacích činností obcí</vt:lpstr>
      <vt:lpstr>Národní program –  dotační titul Územní plán</vt:lpstr>
      <vt:lpstr>Národní program – dotační titul Územní plán</vt:lpstr>
      <vt:lpstr>Dotační titul – územní plán</vt:lpstr>
      <vt:lpstr>Dotační titul – územní plán</vt:lpstr>
      <vt:lpstr>Děkuji za pozornost.   Ing. Filip Novosád Ing. Ilona Kunešová Odbor územního plánování Ministerstvo pro místní rozvoj ČR Staroměstské náměstí 6 110 15 Praha 1 tel.: +420 224 862 277 e-mail: ilona.kunesova@mmr.cz www.mmr.cz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Vaner Lukáš</dc:creator>
  <cp:lastModifiedBy>*</cp:lastModifiedBy>
  <cp:revision>231</cp:revision>
  <cp:lastPrinted>2015-12-04T14:21:20Z</cp:lastPrinted>
  <dcterms:created xsi:type="dcterms:W3CDTF">2014-02-26T13:05:03Z</dcterms:created>
  <dcterms:modified xsi:type="dcterms:W3CDTF">2015-12-09T09:33:40Z</dcterms:modified>
</cp:coreProperties>
</file>