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269" r:id="rId3"/>
    <p:sldId id="273" r:id="rId4"/>
    <p:sldId id="300" r:id="rId5"/>
    <p:sldId id="326" r:id="rId6"/>
    <p:sldId id="324" r:id="rId7"/>
    <p:sldId id="274" r:id="rId8"/>
    <p:sldId id="301" r:id="rId9"/>
    <p:sldId id="302" r:id="rId10"/>
    <p:sldId id="328" r:id="rId11"/>
    <p:sldId id="303" r:id="rId12"/>
    <p:sldId id="304" r:id="rId13"/>
    <p:sldId id="272" r:id="rId14"/>
    <p:sldId id="305" r:id="rId15"/>
    <p:sldId id="306" r:id="rId16"/>
    <p:sldId id="323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29" r:id="rId25"/>
    <p:sldId id="314" r:id="rId26"/>
    <p:sldId id="316" r:id="rId27"/>
    <p:sldId id="318" r:id="rId28"/>
    <p:sldId id="319" r:id="rId29"/>
    <p:sldId id="321" r:id="rId30"/>
    <p:sldId id="322" r:id="rId31"/>
    <p:sldId id="330" r:id="rId32"/>
    <p:sldId id="320" r:id="rId33"/>
    <p:sldId id="317" r:id="rId34"/>
    <p:sldId id="261" r:id="rId3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FFF"/>
    <a:srgbClr val="1B27FF"/>
    <a:srgbClr val="000DFF"/>
    <a:srgbClr val="9B9DF3"/>
    <a:srgbClr val="4F53E9"/>
    <a:srgbClr val="4C5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63" autoAdjust="0"/>
    <p:restoredTop sz="82930" autoAdjust="0"/>
  </p:normalViewPr>
  <p:slideViewPr>
    <p:cSldViewPr snapToGrid="0">
      <p:cViewPr varScale="1">
        <p:scale>
          <a:sx n="92" d="100"/>
          <a:sy n="92" d="100"/>
        </p:scale>
        <p:origin x="4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F0D86-656B-4472-8896-B9205A5EE9B6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E39AA-C04E-4BA5-B9DF-2C32A40100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9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BE39AA-C04E-4BA5-B9DF-2C32A40100C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03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BE39AA-C04E-4BA5-B9DF-2C32A40100CF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926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BE39AA-C04E-4BA5-B9DF-2C32A40100CF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322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BE39AA-C04E-4BA5-B9DF-2C32A40100CF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405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BE39AA-C04E-4BA5-B9DF-2C32A40100CF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793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BE39AA-C04E-4BA5-B9DF-2C32A40100CF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9167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BE39AA-C04E-4BA5-B9DF-2C32A40100CF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693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BE39AA-C04E-4BA5-B9DF-2C32A40100CF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3118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BE39AA-C04E-4BA5-B9DF-2C32A40100CF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516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042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564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290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24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24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97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464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105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93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77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02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5881-60BC-4503-B5C4-5F5A774FF41F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06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agri.cz/public/app/RDM/Porta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kr-ustecky.cz/" TargetMode="External"/><Relationship Id="rId4" Type="http://schemas.openxmlformats.org/officeDocument/2006/relationships/hyperlink" Target="https://portalobcana.kr-ustecky.cz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-ustecky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639532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CEC8D-B09F-E8EB-D3FE-1801F109F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F8773C-33FB-E267-C183-CB30966C3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E5E1EAE3-6D6D-F457-67E7-7EE655088B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8F53BA24-6A7D-ABA5-6DC4-61C9B5EAF159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1BD8965F-AAAC-26B4-8234-5C318A8B66B6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6D6136F5-E786-C00F-3CD4-6369D6F56038}"/>
              </a:ext>
            </a:extLst>
          </p:cNvPr>
          <p:cNvSpPr txBox="1">
            <a:spLocks/>
          </p:cNvSpPr>
          <p:nvPr/>
        </p:nvSpPr>
        <p:spPr>
          <a:xfrm>
            <a:off x="632254" y="730253"/>
            <a:ext cx="10515600" cy="12279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cs-CZ" sz="32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</a:br>
            <a:r>
              <a:rPr lang="cs-CZ" sz="32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Žadatel o dotaci NESMÍ BÝT</a:t>
            </a:r>
            <a:br>
              <a:rPr lang="cs-CZ" sz="3200" b="1" cap="all" dirty="0">
                <a:solidFill>
                  <a:srgbClr val="375D67"/>
                </a:solidFill>
                <a:latin typeface="Century Gothic" panose="020B0502020202020204" pitchFamily="34" charset="0"/>
              </a:rPr>
            </a:br>
            <a:endParaRPr lang="cs-CZ" sz="3200" dirty="0"/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3A9B82A5-48FA-B173-D3F6-0B040682EE1D}"/>
              </a:ext>
            </a:extLst>
          </p:cNvPr>
          <p:cNvSpPr txBox="1">
            <a:spLocks/>
          </p:cNvSpPr>
          <p:nvPr/>
        </p:nvSpPr>
        <p:spPr>
          <a:xfrm>
            <a:off x="632254" y="1735456"/>
            <a:ext cx="11168270" cy="4530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cs-CZ" sz="18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097525D-8FB6-0049-6A6B-F6C9577E21FB}"/>
              </a:ext>
            </a:extLst>
          </p:cNvPr>
          <p:cNvSpPr txBox="1"/>
          <p:nvPr/>
        </p:nvSpPr>
        <p:spPr>
          <a:xfrm>
            <a:off x="632254" y="1702275"/>
            <a:ext cx="1092749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u="sng" dirty="0">
                <a:latin typeface="Century Gothic" panose="020B0502020202020204" pitchFamily="34" charset="0"/>
              </a:rPr>
              <a:t>fyzickou osobou podnikající</a:t>
            </a:r>
            <a:r>
              <a:rPr lang="cs-CZ" sz="2000" dirty="0">
                <a:latin typeface="Century Gothic" panose="020B0502020202020204" pitchFamily="34" charset="0"/>
              </a:rPr>
              <a:t>, která je nebo v minulosti byla </a:t>
            </a:r>
            <a:r>
              <a:rPr lang="cs-CZ" sz="2000" b="1" dirty="0">
                <a:latin typeface="Century Gothic" panose="020B0502020202020204" pitchFamily="34" charset="0"/>
              </a:rPr>
              <a:t>společníkem nebo skutečným majitelem v právnické osobě</a:t>
            </a:r>
            <a:r>
              <a:rPr lang="cs-CZ" sz="2000" dirty="0">
                <a:latin typeface="Century Gothic" panose="020B0502020202020204" pitchFamily="34" charset="0"/>
              </a:rPr>
              <a:t>, která má nebo v minulosti měla </a:t>
            </a:r>
            <a:r>
              <a:rPr lang="cs-CZ" sz="2000" b="1" dirty="0">
                <a:latin typeface="Century Gothic" panose="020B0502020202020204" pitchFamily="34" charset="0"/>
              </a:rPr>
              <a:t>podnikatelské oprávnění ke stejnému předmětu podnikání</a:t>
            </a:r>
            <a:r>
              <a:rPr lang="cs-CZ" sz="2000" dirty="0">
                <a:latin typeface="Century Gothic" panose="020B0502020202020204" pitchFamily="34" charset="0"/>
              </a:rPr>
              <a:t>, ke kterému se váže podávaná žádost, a to bez ohledu na to, zda bylo toto oprávnění následně pozastaveno, ukončeno nebo zaniklo.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u="sng" dirty="0">
                <a:latin typeface="Century Gothic" panose="020B0502020202020204" pitchFamily="34" charset="0"/>
              </a:rPr>
              <a:t>právnickou osobou</a:t>
            </a:r>
            <a:r>
              <a:rPr lang="cs-CZ" sz="2000" dirty="0">
                <a:latin typeface="Century Gothic" panose="020B0502020202020204" pitchFamily="34" charset="0"/>
              </a:rPr>
              <a:t>, jejíž </a:t>
            </a:r>
            <a:r>
              <a:rPr lang="cs-CZ" sz="2000" b="1" dirty="0">
                <a:latin typeface="Century Gothic" panose="020B0502020202020204" pitchFamily="34" charset="0"/>
              </a:rPr>
              <a:t>společník nebo skutečný majitel</a:t>
            </a:r>
            <a:r>
              <a:rPr lang="cs-CZ" sz="2000" dirty="0">
                <a:latin typeface="Century Gothic" panose="020B0502020202020204" pitchFamily="34" charset="0"/>
              </a:rPr>
              <a:t> má nebo v minulosti měl </a:t>
            </a:r>
            <a:r>
              <a:rPr lang="cs-CZ" sz="2000" b="1" dirty="0">
                <a:latin typeface="Century Gothic" panose="020B0502020202020204" pitchFamily="34" charset="0"/>
              </a:rPr>
              <a:t>podnikatelské oprávnění ke stejnému předmětu podnikání</a:t>
            </a:r>
            <a:r>
              <a:rPr lang="cs-CZ" sz="2000" dirty="0">
                <a:latin typeface="Century Gothic" panose="020B0502020202020204" pitchFamily="34" charset="0"/>
              </a:rPr>
              <a:t>, ke kterému se váže podávaná žádost, a to bez ohledu na to, zda bylo toto oprávnění následně pozastaveno, ukončeno nebo zaniklo. Stejné platí, pokud společník nebo skutečný majitel této právnické osoby je nebo v minulosti byl společníkem nebo skutečným majitelem v jiné právnické osobě podnikající ve stejném předmětu podnikání, ke kterému se váže podávaná žádost.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endParaRPr lang="cs-CZ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538767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68D152C6-7419-E074-287A-90403F2DEB98}"/>
              </a:ext>
            </a:extLst>
          </p:cNvPr>
          <p:cNvSpPr txBox="1">
            <a:spLocks/>
          </p:cNvSpPr>
          <p:nvPr/>
        </p:nvSpPr>
        <p:spPr>
          <a:xfrm>
            <a:off x="632254" y="7302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</a:br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projekt</a:t>
            </a:r>
            <a:br>
              <a:rPr lang="cs-CZ" b="1" cap="all" dirty="0">
                <a:solidFill>
                  <a:srgbClr val="375D67"/>
                </a:solidFill>
                <a:latin typeface="Century Gothic" panose="020B0502020202020204" pitchFamily="34" charset="0"/>
              </a:rPr>
            </a:br>
            <a:endParaRPr lang="cs-CZ" dirty="0"/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32B71001-3C9D-D0B2-7521-D1D0713B4B7C}"/>
              </a:ext>
            </a:extLst>
          </p:cNvPr>
          <p:cNvSpPr txBox="1">
            <a:spLocks/>
          </p:cNvSpPr>
          <p:nvPr/>
        </p:nvSpPr>
        <p:spPr>
          <a:xfrm>
            <a:off x="632254" y="1735456"/>
            <a:ext cx="11168270" cy="4530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cs-CZ" sz="18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6E4F6A1-B7EA-3A83-784C-2B62991E2F5D}"/>
              </a:ext>
            </a:extLst>
          </p:cNvPr>
          <p:cNvSpPr txBox="1"/>
          <p:nvPr/>
        </p:nvSpPr>
        <p:spPr>
          <a:xfrm>
            <a:off x="632252" y="1581904"/>
            <a:ext cx="1092749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>
                <a:latin typeface="Poppins Light" panose="00000400000000000000" pitchFamily="2" charset="-18"/>
                <a:cs typeface="Poppins Light" panose="00000400000000000000" pitchFamily="2" charset="-18"/>
              </a:rPr>
              <a:t>= vymezená část podnikatelské činnosti, na kterou je požadována dotace </a:t>
            </a:r>
          </a:p>
          <a:p>
            <a:pPr algn="just"/>
            <a:r>
              <a:rPr lang="cs-CZ" sz="2000" dirty="0">
                <a:latin typeface="Poppins Light" panose="00000400000000000000" pitchFamily="2" charset="-18"/>
                <a:cs typeface="Poppins Light" panose="00000400000000000000" pitchFamily="2" charset="-18"/>
              </a:rPr>
              <a:t>= konkrétní aktivity realizované v přesně časově ohraničeném období </a:t>
            </a:r>
          </a:p>
          <a:p>
            <a:pPr algn="just"/>
            <a:endParaRPr lang="cs-CZ" sz="2000" dirty="0">
              <a:latin typeface="Poppins Light" panose="00000400000000000000" pitchFamily="2" charset="-18"/>
              <a:cs typeface="Poppins Light" panose="00000400000000000000" pitchFamily="2" charset="-18"/>
            </a:endParaRPr>
          </a:p>
          <a:p>
            <a:pPr algn="just"/>
            <a:endParaRPr lang="cs-CZ" sz="2000" dirty="0">
              <a:latin typeface="Poppins Light" panose="00000400000000000000" pitchFamily="2" charset="-18"/>
              <a:cs typeface="Poppins Light" panose="00000400000000000000" pitchFamily="2" charset="-18"/>
            </a:endParaRPr>
          </a:p>
          <a:p>
            <a:pPr algn="just"/>
            <a:r>
              <a:rPr lang="cs-CZ" sz="2000" b="1" dirty="0">
                <a:latin typeface="Poppins Light" panose="00000400000000000000" pitchFamily="2" charset="-18"/>
                <a:cs typeface="Poppins Light" panose="00000400000000000000" pitchFamily="2" charset="-18"/>
              </a:rPr>
              <a:t>Maximální délka realizace projektu:</a:t>
            </a:r>
          </a:p>
          <a:p>
            <a:pPr algn="just"/>
            <a:endParaRPr lang="cs-CZ" sz="2000" dirty="0">
              <a:latin typeface="Poppins Light" panose="00000400000000000000" pitchFamily="2" charset="-18"/>
              <a:cs typeface="Poppins Light" panose="00000400000000000000" pitchFamily="2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u="sng" dirty="0">
                <a:latin typeface="Poppins Light" panose="00000400000000000000" pitchFamily="2" charset="-18"/>
                <a:cs typeface="Poppins Light" panose="00000400000000000000" pitchFamily="2" charset="-18"/>
              </a:rPr>
              <a:t>12 měsíců</a:t>
            </a:r>
            <a:r>
              <a:rPr lang="cs-CZ" sz="2000" dirty="0">
                <a:latin typeface="Poppins Light" panose="00000400000000000000" pitchFamily="2" charset="-18"/>
                <a:cs typeface="Poppins Light" panose="00000400000000000000" pitchFamily="2" charset="-18"/>
              </a:rPr>
              <a:t> = základní délka realizace projektu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>
              <a:latin typeface="Poppins Light" panose="00000400000000000000" pitchFamily="2" charset="-18"/>
              <a:cs typeface="Poppins Light" panose="00000400000000000000" pitchFamily="2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u="sng" dirty="0">
                <a:latin typeface="Poppins Light" panose="00000400000000000000" pitchFamily="2" charset="-18"/>
                <a:cs typeface="Poppins Light" panose="00000400000000000000" pitchFamily="2" charset="-18"/>
              </a:rPr>
              <a:t>24 měsíců</a:t>
            </a:r>
            <a:r>
              <a:rPr lang="cs-CZ" sz="2000" b="1" dirty="0">
                <a:latin typeface="Poppins Light" panose="00000400000000000000" pitchFamily="2" charset="-18"/>
                <a:cs typeface="Poppins Light" panose="00000400000000000000" pitchFamily="2" charset="-18"/>
              </a:rPr>
              <a:t> </a:t>
            </a:r>
            <a:r>
              <a:rPr lang="cs-CZ" sz="2000" dirty="0">
                <a:latin typeface="Poppins Light" panose="00000400000000000000" pitchFamily="2" charset="-18"/>
                <a:cs typeface="Poppins Light" panose="00000400000000000000" pitchFamily="2" charset="-18"/>
              </a:rPr>
              <a:t>=</a:t>
            </a:r>
            <a:r>
              <a:rPr lang="cs-CZ" sz="2000" b="1" dirty="0">
                <a:latin typeface="Poppins Light" panose="00000400000000000000" pitchFamily="2" charset="-18"/>
                <a:cs typeface="Poppins Light" panose="00000400000000000000" pitchFamily="2" charset="-18"/>
              </a:rPr>
              <a:t> </a:t>
            </a:r>
            <a:r>
              <a:rPr lang="cs-CZ" sz="2000" dirty="0">
                <a:latin typeface="Poppins Light" panose="00000400000000000000" pitchFamily="2" charset="-18"/>
                <a:cs typeface="Poppins Light" panose="00000400000000000000" pitchFamily="2" charset="-18"/>
              </a:rPr>
              <a:t>projekty zahrnující rozhodnutí správních orgánů (kolaudace, hygiena, hasiči apod.)</a:t>
            </a:r>
          </a:p>
          <a:p>
            <a:pPr algn="just">
              <a:buFontTx/>
              <a:buChar char="-"/>
            </a:pPr>
            <a:endParaRPr lang="cs-CZ" sz="2000" dirty="0">
              <a:latin typeface="Poppins Light" panose="00000400000000000000" pitchFamily="2" charset="-18"/>
              <a:cs typeface="Poppins Light" panose="00000400000000000000" pitchFamily="2" charset="-18"/>
            </a:endParaRPr>
          </a:p>
          <a:p>
            <a:pPr algn="just">
              <a:tabLst>
                <a:tab pos="355600" algn="l"/>
              </a:tabLst>
            </a:pPr>
            <a:r>
              <a:rPr lang="cs-CZ" sz="2000" u="sng" dirty="0">
                <a:latin typeface="Poppins Light" panose="00000400000000000000" pitchFamily="2" charset="-18"/>
                <a:cs typeface="Poppins Light" panose="00000400000000000000" pitchFamily="2" charset="-18"/>
              </a:rPr>
              <a:t>Toto rozhodnutí je nutné po ukončení projektu doložit v rámci vyúčtování (po ukončení realizace projektu) </a:t>
            </a:r>
          </a:p>
        </p:txBody>
      </p:sp>
    </p:spTree>
    <p:extLst>
      <p:ext uri="{BB962C8B-B14F-4D97-AF65-F5344CB8AC3E}">
        <p14:creationId xmlns:p14="http://schemas.microsoft.com/office/powerpoint/2010/main" val="3471597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32B71001-3C9D-D0B2-7521-D1D0713B4B7C}"/>
              </a:ext>
            </a:extLst>
          </p:cNvPr>
          <p:cNvSpPr txBox="1">
            <a:spLocks/>
          </p:cNvSpPr>
          <p:nvPr/>
        </p:nvSpPr>
        <p:spPr>
          <a:xfrm>
            <a:off x="632254" y="1735456"/>
            <a:ext cx="11168270" cy="4530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cs-CZ" sz="18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D169C9FC-037C-7D85-93A3-A0FAADBB4C83}"/>
              </a:ext>
            </a:extLst>
          </p:cNvPr>
          <p:cNvSpPr txBox="1"/>
          <p:nvPr/>
        </p:nvSpPr>
        <p:spPr>
          <a:xfrm>
            <a:off x="632254" y="1735456"/>
            <a:ext cx="10927492" cy="5042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Termín zahájení realizace projektu</a:t>
            </a:r>
          </a:p>
          <a:p>
            <a:pPr algn="just">
              <a:tabLst>
                <a:tab pos="355600" algn="l"/>
              </a:tabLst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Přesné datum (den, měsíc a rok), kdy je zahájena realizace projektu a kdy začnou vznikat a být hrazeny náklady projektu.</a:t>
            </a:r>
          </a:p>
          <a:p>
            <a:pPr algn="just">
              <a:tabLst>
                <a:tab pos="355600" algn="l"/>
              </a:tabLst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Nejdříve: 	 </a:t>
            </a:r>
            <a:r>
              <a:rPr lang="cs-CZ" sz="2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01.01.2026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Nejpozději:   </a:t>
            </a:r>
            <a:r>
              <a:rPr lang="cs-CZ" sz="2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31.12.2026</a:t>
            </a:r>
          </a:p>
          <a:p>
            <a:pPr algn="just"/>
            <a:endParaRPr lang="cs-CZ" sz="8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/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Konkrétní datum stanovuje žadatel v žádosti.</a:t>
            </a:r>
          </a:p>
          <a:p>
            <a:pPr algn="just"/>
            <a:endParaRPr lang="cs-CZ" sz="800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/>
            <a:r>
              <a:rPr lang="cs-CZ" sz="2000" b="1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Termín ukončení realizace projektu</a:t>
            </a:r>
          </a:p>
          <a:p>
            <a:pPr algn="just">
              <a:tabLst>
                <a:tab pos="355600" algn="l"/>
              </a:tabLst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Přesné datum (den, měsíc, rok), do kdy musí být projekt ukončen a všechny jeho  </a:t>
            </a:r>
            <a:r>
              <a:rPr lang="cs-CZ" sz="2000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náklady uhrazeny</a:t>
            </a: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.</a:t>
            </a:r>
          </a:p>
          <a:p>
            <a:pPr algn="just">
              <a:tabLst>
                <a:tab pos="355600" algn="l"/>
              </a:tabLst>
            </a:pPr>
            <a:endParaRPr lang="cs-CZ" sz="8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>
              <a:tabLst>
                <a:tab pos="355600" algn="l"/>
              </a:tabLst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Konkrétní datum stanovuje žadatel v žádosti.</a:t>
            </a:r>
          </a:p>
          <a:p>
            <a:pPr algn="just">
              <a:tabLst>
                <a:tab pos="355600" algn="l"/>
              </a:tabLst>
            </a:pPr>
            <a:endParaRPr lang="cs-CZ" sz="800" b="1" u="sng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tabLst>
                <a:tab pos="355600" algn="l"/>
              </a:tabLst>
            </a:pPr>
            <a:r>
              <a:rPr lang="cs-CZ" sz="2000" b="1" dirty="0">
                <a:latin typeface="Century Gothic" panose="020B0502020202020204" pitchFamily="34" charset="0"/>
              </a:rPr>
              <a:t>Termín ukončení realizace projektu je závazný časový ukazatel, který nesmí být překročen,</a:t>
            </a: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 aniž by byla jeho změna odsouhlasena Radou Ústeckého kraje a byl uzavřen dodatek ke smlouvě.</a:t>
            </a: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E4AFB85C-D39F-C8D4-97BA-8BD3A9FF6E9C}"/>
              </a:ext>
            </a:extLst>
          </p:cNvPr>
          <p:cNvSpPr txBox="1">
            <a:spLocks/>
          </p:cNvSpPr>
          <p:nvPr/>
        </p:nvSpPr>
        <p:spPr>
          <a:xfrm>
            <a:off x="632254" y="7302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</a:br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projekt - termíny</a:t>
            </a:r>
            <a:br>
              <a:rPr lang="cs-CZ" b="1" cap="all" dirty="0">
                <a:solidFill>
                  <a:srgbClr val="375D67"/>
                </a:solidFill>
                <a:latin typeface="Century Gothic" panose="020B0502020202020204" pitchFamily="34" charset="0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6157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A5D91AB-8E10-E8AF-D3EB-103A53CAECFF}"/>
              </a:ext>
            </a:extLst>
          </p:cNvPr>
          <p:cNvSpPr txBox="1">
            <a:spLocks/>
          </p:cNvSpPr>
          <p:nvPr/>
        </p:nvSpPr>
        <p:spPr>
          <a:xfrm>
            <a:off x="632254" y="681037"/>
            <a:ext cx="10348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dotace</a:t>
            </a:r>
            <a:endParaRPr lang="cs-CZ" sz="3600" dirty="0">
              <a:solidFill>
                <a:srgbClr val="0000FF"/>
              </a:solidFill>
            </a:endParaRP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D563FADA-EB77-D9CF-CDBA-0CB04D2CF391}"/>
              </a:ext>
            </a:extLst>
          </p:cNvPr>
          <p:cNvSpPr txBox="1">
            <a:spLocks/>
          </p:cNvSpPr>
          <p:nvPr/>
        </p:nvSpPr>
        <p:spPr>
          <a:xfrm>
            <a:off x="632254" y="1690687"/>
            <a:ext cx="11048884" cy="480218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  <a:tabLst>
                <a:tab pos="2871788" algn="l"/>
              </a:tabLst>
            </a:pPr>
            <a:r>
              <a:rPr lang="cs-CZ" sz="2400" dirty="0">
                <a:latin typeface="Century Gothic" panose="020B0502020202020204" pitchFamily="34" charset="0"/>
              </a:rPr>
              <a:t>Minimální výše dotace:	    </a:t>
            </a:r>
            <a:r>
              <a:rPr lang="cs-CZ" sz="2400" b="1" dirty="0">
                <a:latin typeface="Century Gothic" panose="020B0502020202020204" pitchFamily="34" charset="0"/>
              </a:rPr>
              <a:t>50 000 Kč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>
                <a:latin typeface="Century Gothic" panose="020B0502020202020204" pitchFamily="34" charset="0"/>
              </a:rPr>
              <a:t>Maximální výše dotace:	  </a:t>
            </a:r>
            <a:r>
              <a:rPr lang="cs-CZ" sz="2400" b="1" dirty="0">
                <a:latin typeface="Century Gothic" panose="020B0502020202020204" pitchFamily="34" charset="0"/>
              </a:rPr>
              <a:t>200 000 Kč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1300" b="1" dirty="0">
              <a:latin typeface="Century Gothic" panose="020B0502020202020204" pitchFamily="34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sz="2400" dirty="0">
                <a:latin typeface="Century Gothic" panose="020B0502020202020204" pitchFamily="34" charset="0"/>
              </a:rPr>
              <a:t>Procentuální podíl dotace na celkových uznatelných nákladech projektu může tvořit </a:t>
            </a:r>
            <a:r>
              <a:rPr lang="cs-CZ" sz="2400" b="1" dirty="0">
                <a:latin typeface="Century Gothic" panose="020B0502020202020204" pitchFamily="34" charset="0"/>
              </a:rPr>
              <a:t>maximálně</a:t>
            </a:r>
            <a:r>
              <a:rPr lang="cs-CZ" sz="2400" dirty="0">
                <a:latin typeface="Century Gothic" panose="020B0502020202020204" pitchFamily="34" charset="0"/>
              </a:rPr>
              <a:t> </a:t>
            </a:r>
            <a:r>
              <a:rPr lang="cs-CZ" sz="2400" b="1" dirty="0">
                <a:latin typeface="Century Gothic" panose="020B0502020202020204" pitchFamily="34" charset="0"/>
              </a:rPr>
              <a:t>70 %</a:t>
            </a:r>
            <a:r>
              <a:rPr lang="cs-CZ" sz="2400" dirty="0">
                <a:latin typeface="Century Gothic" panose="020B0502020202020204" pitchFamily="34" charset="0"/>
              </a:rPr>
              <a:t> celkových uznatelných nákladů projektu.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endParaRPr lang="cs-CZ" sz="1100" dirty="0">
              <a:latin typeface="Century Gothic" panose="020B0502020202020204" pitchFamily="34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sz="2400" dirty="0">
                <a:latin typeface="Century Gothic" panose="020B0502020202020204" pitchFamily="34" charset="0"/>
              </a:rPr>
              <a:t>Procentní podíl dotace na celkových nákladech je </a:t>
            </a:r>
            <a:r>
              <a:rPr lang="cs-CZ" sz="2400" b="1" dirty="0">
                <a:latin typeface="Century Gothic" panose="020B0502020202020204" pitchFamily="34" charset="0"/>
              </a:rPr>
              <a:t>závazný finanční ukazatel, </a:t>
            </a:r>
            <a:r>
              <a:rPr lang="cs-CZ" sz="2400" dirty="0">
                <a:latin typeface="Century Gothic" panose="020B0502020202020204" pitchFamily="34" charset="0"/>
              </a:rPr>
              <a:t>je uvedený ve smlouvě.</a:t>
            </a:r>
            <a:r>
              <a:rPr lang="cs-CZ" sz="2400" b="1" dirty="0">
                <a:latin typeface="Century Gothic" panose="020B0502020202020204" pitchFamily="34" charset="0"/>
              </a:rPr>
              <a:t> </a:t>
            </a:r>
            <a:r>
              <a:rPr lang="cs-CZ" sz="2400" dirty="0">
                <a:latin typeface="Century Gothic" panose="020B0502020202020204" pitchFamily="34" charset="0"/>
              </a:rPr>
              <a:t> Nesmí být překročen. Pokud dojde k jeho překročení (je vyšší než uvádí smlouva), musí být část dotace, o kterou byl procentní podíl překročen vrácena.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cs-CZ" sz="1100" dirty="0">
              <a:latin typeface="Century Gothic" panose="020B0502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b="1" dirty="0">
                <a:latin typeface="Century Gothic" panose="020B0502020202020204" pitchFamily="34" charset="0"/>
              </a:rPr>
              <a:t>Celková částka dotace v Kč se zaokrouhlí vždy na celé desetikoruny směrem dolů</a:t>
            </a:r>
            <a:r>
              <a:rPr lang="cs-CZ" sz="2400" dirty="0">
                <a:latin typeface="Century Gothic" panose="020B0502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1100" b="1" dirty="0"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b="1" dirty="0">
                <a:latin typeface="Century Gothic" panose="020B0502020202020204" pitchFamily="34" charset="0"/>
              </a:rPr>
              <a:t>Celková finanční alokace pro dotační program je 8 400 000 Kč.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2705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A5D91AB-8E10-E8AF-D3EB-103A53CAECFF}"/>
              </a:ext>
            </a:extLst>
          </p:cNvPr>
          <p:cNvSpPr txBox="1">
            <a:spLocks/>
          </p:cNvSpPr>
          <p:nvPr/>
        </p:nvSpPr>
        <p:spPr>
          <a:xfrm>
            <a:off x="632254" y="681037"/>
            <a:ext cx="10348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dotace</a:t>
            </a:r>
            <a:endParaRPr lang="cs-CZ" sz="3600" dirty="0">
              <a:solidFill>
                <a:srgbClr val="0000FF"/>
              </a:solidFill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34C2A56-4C88-3A4A-FD19-04607B6F1848}"/>
              </a:ext>
            </a:extLst>
          </p:cNvPr>
          <p:cNvSpPr txBox="1"/>
          <p:nvPr/>
        </p:nvSpPr>
        <p:spPr>
          <a:xfrm>
            <a:off x="623919" y="1682061"/>
            <a:ext cx="10935827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cs-CZ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Investiční dotace 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– dotace </a:t>
            </a:r>
            <a:r>
              <a:rPr lang="cs-CZ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pouze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 na náklady </a:t>
            </a:r>
            <a:r>
              <a:rPr lang="cs-CZ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na pořízení dlouhodobého (investičního) majetku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/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		</a:t>
            </a:r>
          </a:p>
          <a:p>
            <a:pPr algn="just"/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/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/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/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     *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Přesahuje-li pořizovací cena </a:t>
            </a:r>
            <a:r>
              <a:rPr lang="cs-CZ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více kusů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 částku 80 tis. Kč NEJEDNÁ SE  o investiční náklad.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cs-CZ" i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cs-CZ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Neinvestiční dotace 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– dotace </a:t>
            </a:r>
            <a:r>
              <a:rPr lang="cs-CZ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pouze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 na </a:t>
            </a:r>
            <a:r>
              <a:rPr lang="cs-CZ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náklady na pořízení neinvestičního majetku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 (např. drobný hmotný majetek – jednotková pořizovací cena nižší než 80 tis. Kč, materiál, služby, cestovné apod.)</a:t>
            </a:r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1169988" algn="l"/>
              </a:tabLst>
            </a:pPr>
            <a:endParaRPr lang="cs-CZ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342900" indent="-342900">
              <a:buFont typeface="Wingdings" panose="05000000000000000000" pitchFamily="2" charset="2"/>
              <a:buChar char="§"/>
              <a:tabLst>
                <a:tab pos="1169988" algn="l"/>
              </a:tabLst>
            </a:pPr>
            <a:r>
              <a:rPr lang="cs-CZ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Dotace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 – dotace </a:t>
            </a:r>
            <a:r>
              <a:rPr lang="cs-CZ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na oba typy nákladů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 - část dotace na investiční náklady a část dotace na neinvestiční náklady 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6D51998-9E2E-B761-049C-A8F962ECDC28}"/>
              </a:ext>
            </a:extLst>
          </p:cNvPr>
          <p:cNvSpPr txBox="1"/>
          <p:nvPr/>
        </p:nvSpPr>
        <p:spPr>
          <a:xfrm>
            <a:off x="1069674" y="2551835"/>
            <a:ext cx="5026326" cy="1754326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Dlouhodobý hmotný majetek 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= majetek s pořizovací cenou vyšší než 80 tis. Kč (jednotková cena = cena za 1 kus*) a dobou použitelnosti delší než 1 rok včetně nákladů souvisejících s jeho pořízením (doprava, poštovné apod.).</a:t>
            </a:r>
            <a:endParaRPr lang="cs-CZ" b="1" i="1" dirty="0">
              <a:solidFill>
                <a:schemeClr val="tx1"/>
              </a:solidFill>
              <a:latin typeface="Poppins Light" panose="00000400000000000000" pitchFamily="2" charset="-18"/>
              <a:cs typeface="Poppins Light" panose="00000400000000000000" pitchFamily="2" charset="-18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DBEC0C6-7B52-C837-2399-A93E2A9FF857}"/>
              </a:ext>
            </a:extLst>
          </p:cNvPr>
          <p:cNvSpPr txBox="1"/>
          <p:nvPr/>
        </p:nvSpPr>
        <p:spPr>
          <a:xfrm>
            <a:off x="6541755" y="2551835"/>
            <a:ext cx="4910899" cy="1754326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s-CZ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Dlouhodobý nehmotný majetek </a:t>
            </a:r>
            <a:r>
              <a:rPr lang="cs-CZ" dirty="0">
                <a:latin typeface="Century Gothic" panose="020B0502020202020204" pitchFamily="34" charset="0"/>
                <a:cs typeface="Poppins Light" panose="00000400000000000000" pitchFamily="2" charset="-18"/>
              </a:rPr>
              <a:t>= majetek s pořizovací cenou nad limit stanovený účetní jednotkou a s dobou použitelnosti delší než 1 rok četně nákladů souvisejících s jeho pořízením (doprava, poštovné apod.)</a:t>
            </a:r>
          </a:p>
        </p:txBody>
      </p:sp>
    </p:spTree>
    <p:extLst>
      <p:ext uri="{BB962C8B-B14F-4D97-AF65-F5344CB8AC3E}">
        <p14:creationId xmlns:p14="http://schemas.microsoft.com/office/powerpoint/2010/main" val="3956668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A5D91AB-8E10-E8AF-D3EB-103A53CAECFF}"/>
              </a:ext>
            </a:extLst>
          </p:cNvPr>
          <p:cNvSpPr txBox="1">
            <a:spLocks/>
          </p:cNvSpPr>
          <p:nvPr/>
        </p:nvSpPr>
        <p:spPr>
          <a:xfrm>
            <a:off x="632254" y="681037"/>
            <a:ext cx="10348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dotace</a:t>
            </a:r>
            <a:endParaRPr lang="cs-CZ" sz="3600" dirty="0">
              <a:solidFill>
                <a:srgbClr val="0000FF"/>
              </a:solidFill>
            </a:endParaRPr>
          </a:p>
        </p:txBody>
      </p:sp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7B0451F8-1163-E97C-AF88-327E0B629629}"/>
              </a:ext>
            </a:extLst>
          </p:cNvPr>
          <p:cNvSpPr txBox="1">
            <a:spLocks/>
          </p:cNvSpPr>
          <p:nvPr/>
        </p:nvSpPr>
        <p:spPr>
          <a:xfrm>
            <a:off x="632254" y="1825625"/>
            <a:ext cx="10843517" cy="41847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Dotaci lze poskytnout jednomu žadateli pouze na jeden projekt.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Žadatel nemůže být podpořen opakovaně ve stejném předmětu podnikání.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Na poskytnutí dotace není právní nárok.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Dotace může být použita jen na úhradu uznatelných nákladů vzniklých a uhrazených v rámci termínu realizace projektu.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Dotace není převoditelná na jiný právní subjekt.</a:t>
            </a:r>
            <a:r>
              <a:rPr lang="cs-CZ" sz="2000" dirty="0">
                <a:solidFill>
                  <a:srgbClr val="FF0000"/>
                </a:solidFill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Dotace bude vyplacena do 30 dnů od nabytí účinnosti smlouvy. Účinnosti smlouva nabývá zveřejněním v registru smluv (zveřejnění zajišťuje poskytovatel dotace).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Příjemci dotace, který je plátcem DPH s nárokem na uplatnění odpočtu této daně, bude dotace poskytnuta na plnění bez DPH.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Plátcům DPH bude dotace poskytnuta </a:t>
            </a:r>
            <a:r>
              <a:rPr lang="cs-CZ" sz="2000" b="1" dirty="0">
                <a:latin typeface="Century Gothic" panose="020B0502020202020204" pitchFamily="34" charset="0"/>
              </a:rPr>
              <a:t>pouze na účet zveřejněný v registru plátců</a:t>
            </a:r>
            <a:r>
              <a:rPr lang="cs-CZ" sz="2000" dirty="0">
                <a:latin typeface="Century Gothic" panose="020B0502020202020204" pitchFamily="34" charset="0"/>
              </a:rPr>
              <a:t> vedeném u FÚ.</a:t>
            </a:r>
          </a:p>
        </p:txBody>
      </p:sp>
    </p:spTree>
    <p:extLst>
      <p:ext uri="{BB962C8B-B14F-4D97-AF65-F5344CB8AC3E}">
        <p14:creationId xmlns:p14="http://schemas.microsoft.com/office/powerpoint/2010/main" val="3914228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9" y="0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A5D91AB-8E10-E8AF-D3EB-103A53CAECFF}"/>
              </a:ext>
            </a:extLst>
          </p:cNvPr>
          <p:cNvSpPr txBox="1">
            <a:spLocks/>
          </p:cNvSpPr>
          <p:nvPr/>
        </p:nvSpPr>
        <p:spPr>
          <a:xfrm>
            <a:off x="632254" y="681037"/>
            <a:ext cx="10348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dotace</a:t>
            </a:r>
            <a:endParaRPr lang="cs-CZ" sz="3600" dirty="0">
              <a:solidFill>
                <a:srgbClr val="0000FF"/>
              </a:solidFill>
            </a:endParaRPr>
          </a:p>
        </p:txBody>
      </p:sp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7B0451F8-1163-E97C-AF88-327E0B629629}"/>
              </a:ext>
            </a:extLst>
          </p:cNvPr>
          <p:cNvSpPr txBox="1">
            <a:spLocks/>
          </p:cNvSpPr>
          <p:nvPr/>
        </p:nvSpPr>
        <p:spPr>
          <a:xfrm>
            <a:off x="632254" y="1825625"/>
            <a:ext cx="10843517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dirty="0">
                <a:latin typeface="Century Gothic" panose="020B0502020202020204" pitchFamily="34" charset="0"/>
              </a:rPr>
              <a:t>Dotace je poskytnuta v režimu de minimis dle Nařízení </a:t>
            </a:r>
            <a:r>
              <a:rPr lang="pt-BR" sz="2000" dirty="0">
                <a:latin typeface="Century Gothic" panose="020B0502020202020204" pitchFamily="34" charset="0"/>
              </a:rPr>
              <a:t>Komise (EU) o použití čl. 107 a 108 Smlouvy o fungování Evropské unie na podporu „de minimis“</a:t>
            </a:r>
            <a:r>
              <a:rPr lang="cs-CZ" sz="2000" dirty="0">
                <a:latin typeface="Century Gothic" panose="020B0502020202020204" pitchFamily="34" charset="0"/>
              </a:rPr>
              <a:t> .</a:t>
            </a:r>
          </a:p>
          <a:p>
            <a:pPr marL="0" indent="0">
              <a:buNone/>
            </a:pPr>
            <a:endParaRPr lang="cs-CZ" sz="8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latin typeface="Century Gothic" panose="020B0502020202020204" pitchFamily="34" charset="0"/>
              </a:rPr>
              <a:t>3 oblasti: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Obecná podpora – limit 300 000 EUR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Odvětví zemědělství – limit 20 000 EUR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Odvětví rybolovu a akvakultury – limit 40 000 EUR</a:t>
            </a:r>
          </a:p>
          <a:p>
            <a:pPr marL="0" indent="0">
              <a:buNone/>
            </a:pPr>
            <a:endParaRPr lang="cs-CZ" sz="20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cs-CZ" sz="2000" dirty="0">
                <a:latin typeface="Century Gothic" panose="020B0502020202020204" pitchFamily="34" charset="0"/>
              </a:rPr>
              <a:t>Sleduje se za předchozí 2 roky. </a:t>
            </a:r>
          </a:p>
          <a:p>
            <a:pPr marL="0" indent="0">
              <a:buNone/>
            </a:pPr>
            <a:r>
              <a:rPr lang="cs-CZ" sz="2000" dirty="0">
                <a:latin typeface="Century Gothic" panose="020B0502020202020204" pitchFamily="34" charset="0"/>
              </a:rPr>
              <a:t>Přehled poskytnutých podpor de minimis k nahlédnutí bez registrace – webové stránky Ministerstva zemědělství: </a:t>
            </a:r>
            <a:r>
              <a:rPr lang="cs-CZ" sz="2000" b="0" i="0" dirty="0">
                <a:solidFill>
                  <a:srgbClr val="104B86"/>
                </a:solidFill>
                <a:effectLst/>
                <a:latin typeface="Century Gothic" panose="020B0502020202020204" pitchFamily="34" charset="0"/>
                <a:hlinkClick r:id="rId3"/>
              </a:rPr>
              <a:t>agri.cz/public/</a:t>
            </a:r>
            <a:r>
              <a:rPr lang="cs-CZ" sz="2000" b="0" i="0" dirty="0" err="1">
                <a:solidFill>
                  <a:srgbClr val="104B86"/>
                </a:solidFill>
                <a:effectLst/>
                <a:latin typeface="Century Gothic" panose="020B0502020202020204" pitchFamily="34" charset="0"/>
                <a:hlinkClick r:id="rId3"/>
              </a:rPr>
              <a:t>app</a:t>
            </a:r>
            <a:r>
              <a:rPr lang="cs-CZ" sz="2000" b="0" i="0" dirty="0">
                <a:solidFill>
                  <a:srgbClr val="104B86"/>
                </a:solidFill>
                <a:effectLst/>
                <a:latin typeface="Century Gothic" panose="020B0502020202020204" pitchFamily="34" charset="0"/>
                <a:hlinkClick r:id="rId3"/>
              </a:rPr>
              <a:t>/RDM/</a:t>
            </a:r>
            <a:r>
              <a:rPr lang="cs-CZ" sz="2000" b="0" i="0" dirty="0" err="1">
                <a:solidFill>
                  <a:srgbClr val="104B86"/>
                </a:solidFill>
                <a:effectLst/>
                <a:latin typeface="Century Gothic" panose="020B0502020202020204" pitchFamily="34" charset="0"/>
                <a:hlinkClick r:id="rId3"/>
              </a:rPr>
              <a:t>Portal</a:t>
            </a:r>
            <a:endParaRPr lang="cs-CZ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570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89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A5D91AB-8E10-E8AF-D3EB-103A53CAECFF}"/>
              </a:ext>
            </a:extLst>
          </p:cNvPr>
          <p:cNvSpPr txBox="1">
            <a:spLocks/>
          </p:cNvSpPr>
          <p:nvPr/>
        </p:nvSpPr>
        <p:spPr>
          <a:xfrm>
            <a:off x="632254" y="681037"/>
            <a:ext cx="10348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Uznatelné náklady </a:t>
            </a:r>
            <a:endParaRPr lang="cs-CZ" sz="3600" dirty="0">
              <a:solidFill>
                <a:srgbClr val="0000FF"/>
              </a:solidFill>
            </a:endParaRP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39A623E3-F495-C396-7ED9-83FB52DC4B12}"/>
              </a:ext>
            </a:extLst>
          </p:cNvPr>
          <p:cNvSpPr txBox="1">
            <a:spLocks/>
          </p:cNvSpPr>
          <p:nvPr/>
        </p:nvSpPr>
        <p:spPr>
          <a:xfrm>
            <a:off x="632254" y="1651050"/>
            <a:ext cx="10721546" cy="4847331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000" indent="-234000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8000" b="1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Uznatelný náklad musí splňovat všechny následující podmínky:</a:t>
            </a:r>
          </a:p>
          <a:p>
            <a:pPr marL="27051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cs-CZ" sz="32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8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vynaložený efektivně, účelně a hospodárně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cs-CZ" sz="32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8000" b="1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přímo souvisí s realizací projektu </a:t>
            </a:r>
            <a:r>
              <a:rPr lang="cs-CZ" sz="8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= je uvedený v rozpočtu projektu, vzniklý a uhrazený nejdříve v den zahájení realizace projektu a nejpozději v den ukončení realizace projektu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32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8000" b="1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vznikl nejdříve 01.01.2026 </a:t>
            </a:r>
            <a:r>
              <a:rPr lang="cs-CZ" sz="8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(pokud byl projekt zahájen 01.01.2026)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32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8000" b="1" dirty="0">
                <a:latin typeface="Century Gothic" panose="020B0502020202020204" pitchFamily="34" charset="0"/>
              </a:rPr>
              <a:t>vznikl</a:t>
            </a:r>
            <a:r>
              <a:rPr lang="cs-CZ" sz="8000" dirty="0">
                <a:latin typeface="Century Gothic" panose="020B0502020202020204" pitchFamily="34" charset="0"/>
              </a:rPr>
              <a:t> </a:t>
            </a:r>
            <a:r>
              <a:rPr lang="cs-CZ" sz="8000" b="1" dirty="0">
                <a:latin typeface="Century Gothic" panose="020B0502020202020204" pitchFamily="34" charset="0"/>
              </a:rPr>
              <a:t>až po získání podnikatelského oprávnění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cs-CZ" sz="3200" b="1" dirty="0">
              <a:latin typeface="Century Gothic" panose="020B0502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8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skutečně vynaložený, prokazatelně uhrazený a zachycený v účetnictví nebo daňové evidenci (pokud podnikatel vede), na účetních dokladech, je identifikovatelný, ověřitelný a podložené prvotními účetními doklady.</a:t>
            </a:r>
          </a:p>
          <a:p>
            <a:pPr marL="457200" lvl="1" indent="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cs-CZ" sz="32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8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Celkové uznatelné náklady jsou souhrnnou sumou nákladů (tj. náklady hrazené z dotace + náklady hrazené z vlastních zdrojů žadatele), které příjemce dotace vynaloží na realizaci projektu.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2469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A5D91AB-8E10-E8AF-D3EB-103A53CAECFF}"/>
              </a:ext>
            </a:extLst>
          </p:cNvPr>
          <p:cNvSpPr txBox="1">
            <a:spLocks/>
          </p:cNvSpPr>
          <p:nvPr/>
        </p:nvSpPr>
        <p:spPr>
          <a:xfrm>
            <a:off x="632254" y="681037"/>
            <a:ext cx="10348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Uznatelné náklady s omezením </a:t>
            </a:r>
            <a:endParaRPr lang="cs-CZ" sz="3600" dirty="0">
              <a:solidFill>
                <a:srgbClr val="0000FF"/>
              </a:solidFill>
            </a:endParaRPr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BDC53130-74D7-1305-6B19-58F4909A7FB1}"/>
              </a:ext>
            </a:extLst>
          </p:cNvPr>
          <p:cNvSpPr txBox="1">
            <a:spLocks/>
          </p:cNvSpPr>
          <p:nvPr/>
        </p:nvSpPr>
        <p:spPr>
          <a:xfrm>
            <a:off x="465338" y="1729601"/>
            <a:ext cx="10515600" cy="42464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cs-CZ" sz="2000" u="sng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000" u="sng" dirty="0">
                <a:latin typeface="Century Gothic" panose="020B0502020202020204" pitchFamily="34" charset="0"/>
              </a:rPr>
              <a:t>Režijní a administrativní náklady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000" dirty="0">
                <a:latin typeface="Century Gothic" panose="020B0502020202020204" pitchFamily="34" charset="0"/>
              </a:rPr>
              <a:t>     maximálně do výše </a:t>
            </a:r>
            <a:r>
              <a:rPr lang="cs-CZ" sz="2000" b="1" dirty="0">
                <a:latin typeface="Century Gothic" panose="020B0502020202020204" pitchFamily="34" charset="0"/>
              </a:rPr>
              <a:t>20  % z celkových uznatelných nákladů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cs-CZ" sz="2000" b="1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000" u="sng" dirty="0">
                <a:latin typeface="Century Gothic" panose="020B0502020202020204" pitchFamily="34" charset="0"/>
              </a:rPr>
              <a:t>Pořízení použitého majetku </a:t>
            </a:r>
            <a:br>
              <a:rPr lang="cs-CZ" sz="2000" u="sng" dirty="0">
                <a:latin typeface="Century Gothic" panose="020B0502020202020204" pitchFamily="34" charset="0"/>
              </a:rPr>
            </a:br>
            <a:r>
              <a:rPr lang="cs-CZ" sz="2000" b="1" dirty="0">
                <a:latin typeface="Century Gothic" panose="020B0502020202020204" pitchFamily="34" charset="0"/>
              </a:rPr>
              <a:t>pouze dlouhodobý majetek (investiční), </a:t>
            </a:r>
            <a:r>
              <a:rPr lang="cs-CZ" sz="2000" dirty="0">
                <a:latin typeface="Century Gothic" panose="020B0502020202020204" pitchFamily="34" charset="0"/>
              </a:rPr>
              <a:t>pořizovací  cena podložena znaleckým posudkem v ceně obvyklé nebo tržním oceněním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607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A5D91AB-8E10-E8AF-D3EB-103A53CAECFF}"/>
              </a:ext>
            </a:extLst>
          </p:cNvPr>
          <p:cNvSpPr txBox="1">
            <a:spLocks/>
          </p:cNvSpPr>
          <p:nvPr/>
        </p:nvSpPr>
        <p:spPr>
          <a:xfrm>
            <a:off x="632254" y="681037"/>
            <a:ext cx="10348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cap="all" dirty="0" err="1">
                <a:solidFill>
                  <a:srgbClr val="0000FF"/>
                </a:solidFill>
                <a:latin typeface="Century Gothic" panose="020B0502020202020204" pitchFamily="34" charset="0"/>
              </a:rPr>
              <a:t>neUznatelné</a:t>
            </a:r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 náklady </a:t>
            </a:r>
            <a:endParaRPr lang="cs-CZ" sz="3600" dirty="0">
              <a:solidFill>
                <a:srgbClr val="0000FF"/>
              </a:solidFill>
            </a:endParaRPr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5DB1C6B9-FC0A-0E55-D397-70C3B2BC84A4}"/>
              </a:ext>
            </a:extLst>
          </p:cNvPr>
          <p:cNvSpPr txBox="1">
            <a:spLocks/>
          </p:cNvSpPr>
          <p:nvPr/>
        </p:nvSpPr>
        <p:spPr>
          <a:xfrm>
            <a:off x="605358" y="1825624"/>
            <a:ext cx="10954387" cy="487059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mzdy včetně odvodů 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náhrady mzdy za dobu nepřítomnosti (dovolená, nepřítomnost, nemoc, svátek)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sociální a zdravotní pojištění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odměny členů orgánů a společníků právnické osoby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osobní potřebu podnikatele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nákup zboží (tj. hmotný/nehmotný statek určený k dalšímu prodeji)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nákup pozemků nebo budov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nákup silničních vozidel, kromě přípojných vozidel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uzavřené leasingové smlouvy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pojištění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splátky půjček a úvěrů, výdaje na záruky, pojištění, úroky, bankovní poplatky, kursové ztráty, celní a správní poplatky, daně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9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ztráty z devizových kurzů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929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AB2DCC88-AC74-6BAA-4CFE-F31447AB8D5D}"/>
              </a:ext>
            </a:extLst>
          </p:cNvPr>
          <p:cNvSpPr txBox="1">
            <a:spLocks/>
          </p:cNvSpPr>
          <p:nvPr/>
        </p:nvSpPr>
        <p:spPr>
          <a:xfrm>
            <a:off x="838198" y="692944"/>
            <a:ext cx="10918371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pl-PL" sz="3100" b="1" dirty="0">
                <a:solidFill>
                  <a:srgbClr val="0000FF"/>
                </a:solidFill>
                <a:latin typeface="Century Gothic" panose="020B0502020202020204" pitchFamily="34" charset="0"/>
              </a:rPr>
            </a:br>
            <a:r>
              <a:rPr lang="pl-PL" sz="3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DOTAČNÍ PROGRAM</a:t>
            </a:r>
          </a:p>
          <a:p>
            <a:br>
              <a:rPr lang="pl-PL" sz="2800" b="1" dirty="0">
                <a:solidFill>
                  <a:schemeClr val="bg1"/>
                </a:solidFill>
              </a:rPr>
            </a:br>
            <a:r>
              <a:rPr lang="pl-PL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PODPORA ZAČÍNAJÍCÍCH PODNIKATELŮ </a:t>
            </a:r>
            <a:br>
              <a:rPr lang="pl-PL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pl-PL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V ÚSTECKÉM KRAJI PRO ROK 2026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id="{51B22CE9-48AF-E230-2AF0-669CEADF1EB7}"/>
              </a:ext>
            </a:extLst>
          </p:cNvPr>
          <p:cNvSpPr txBox="1">
            <a:spLocks/>
          </p:cNvSpPr>
          <p:nvPr/>
        </p:nvSpPr>
        <p:spPr>
          <a:xfrm>
            <a:off x="838198" y="4061112"/>
            <a:ext cx="9392575" cy="2242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cs-CZ" sz="1900" dirty="0"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r>
              <a:rPr lang="cs-CZ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Ing. Kateřina Opavová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cs-CZ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Krajský úřad Ústeckého kraje, 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cs-CZ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Odbor podpory podnikání, inovací a transformace, 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cs-CZ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Oddělení lidských zdrojů, podpory průmyslu a podnikání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91798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A5D91AB-8E10-E8AF-D3EB-103A53CAECFF}"/>
              </a:ext>
            </a:extLst>
          </p:cNvPr>
          <p:cNvSpPr txBox="1">
            <a:spLocks/>
          </p:cNvSpPr>
          <p:nvPr/>
        </p:nvSpPr>
        <p:spPr>
          <a:xfrm>
            <a:off x="632254" y="681037"/>
            <a:ext cx="10348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cap="all" dirty="0" err="1">
                <a:solidFill>
                  <a:srgbClr val="0000FF"/>
                </a:solidFill>
                <a:latin typeface="Century Gothic" panose="020B0502020202020204" pitchFamily="34" charset="0"/>
              </a:rPr>
              <a:t>neUznatelné</a:t>
            </a:r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 náklady </a:t>
            </a:r>
            <a:endParaRPr lang="cs-CZ" sz="3600" dirty="0">
              <a:solidFill>
                <a:srgbClr val="0000FF"/>
              </a:solidFill>
            </a:endParaRP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180841DC-0C03-C348-0E29-45DC0E5D7C93}"/>
              </a:ext>
            </a:extLst>
          </p:cNvPr>
          <p:cNvSpPr txBox="1">
            <a:spLocks/>
          </p:cNvSpPr>
          <p:nvPr/>
        </p:nvSpPr>
        <p:spPr>
          <a:xfrm>
            <a:off x="632253" y="1690687"/>
            <a:ext cx="11311217" cy="4802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pořízení použitého dlouhodobého majetku, které překročí cenu obvyklou dle znaleckého posudku nebo tržního ocenění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úhradu zálohových plateb bez doložení konečného vyúčtování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pořízení dlouhodobého a krátkodobého finančního majetku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úroky, penále, pokuty a jiné sankce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zvířata a jejich skupiny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pohoštění, alkohol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cestovné nad rámec úpravy v zákoně č. 262/2006 Sb., zákoník práce, ve znění pozdějších předpisů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opatření pro možné budoucí ztráty nebo dluhy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b="1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úhradu DPH, pokud je žadatel/příjemce dotace plátcem DPH s nárokem na uplatnění odpočtu této daně</a:t>
            </a:r>
            <a:endParaRPr lang="cs-CZ" sz="16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přípravu a zpracování projektové žádosti, výdaje spojené s administrací projektu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výdaje, na které již byla poskytnuta jiná veřejná podpora nebo podpora de minimis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600" b="1" dirty="0">
                <a:effectLst/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Není povolena duplicitní úhrada stejných nákladů z různých finančních zdrojů</a:t>
            </a:r>
          </a:p>
        </p:txBody>
      </p:sp>
    </p:spTree>
    <p:extLst>
      <p:ext uri="{BB962C8B-B14F-4D97-AF65-F5344CB8AC3E}">
        <p14:creationId xmlns:p14="http://schemas.microsoft.com/office/powerpoint/2010/main" val="3438862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A5D91AB-8E10-E8AF-D3EB-103A53CAECFF}"/>
              </a:ext>
            </a:extLst>
          </p:cNvPr>
          <p:cNvSpPr txBox="1">
            <a:spLocks/>
          </p:cNvSpPr>
          <p:nvPr/>
        </p:nvSpPr>
        <p:spPr>
          <a:xfrm>
            <a:off x="632254" y="681037"/>
            <a:ext cx="10348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Udržitelnost projektu </a:t>
            </a:r>
            <a:endParaRPr lang="cs-CZ" sz="3600" dirty="0">
              <a:solidFill>
                <a:srgbClr val="0000FF"/>
              </a:solidFill>
            </a:endParaRP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4B18C3DC-CB4F-7DBD-BE93-59A520A92033}"/>
              </a:ext>
            </a:extLst>
          </p:cNvPr>
          <p:cNvSpPr txBox="1">
            <a:spLocks/>
          </p:cNvSpPr>
          <p:nvPr/>
        </p:nvSpPr>
        <p:spPr>
          <a:xfrm>
            <a:off x="677662" y="1825625"/>
            <a:ext cx="1093553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2200" b="1" cap="all" dirty="0">
                <a:latin typeface="Century Gothic" panose="020B0502020202020204" pitchFamily="34" charset="0"/>
              </a:rPr>
              <a:t>UDRŽITELNOST -</a:t>
            </a:r>
            <a:r>
              <a:rPr lang="cs-CZ" sz="2200" b="1" cap="all" dirty="0">
                <a:solidFill>
                  <a:srgbClr val="375D67"/>
                </a:solidFill>
                <a:latin typeface="Century Gothic" panose="020B0502020202020204" pitchFamily="34" charset="0"/>
              </a:rPr>
              <a:t> </a:t>
            </a:r>
            <a:r>
              <a:rPr lang="cs-CZ" sz="2200" b="1" dirty="0">
                <a:latin typeface="Century Gothic" panose="020B0502020202020204" pitchFamily="34" charset="0"/>
              </a:rPr>
              <a:t>24 měsíců od ukončení projektu</a:t>
            </a:r>
            <a:br>
              <a:rPr lang="cs-CZ" sz="2200" b="1" dirty="0">
                <a:latin typeface="Century Gothic" panose="020B0502020202020204" pitchFamily="34" charset="0"/>
              </a:rPr>
            </a:br>
            <a:endParaRPr lang="cs-CZ" sz="2200" b="1" dirty="0">
              <a:latin typeface="Century Gothic" panose="020B0502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200" b="1" dirty="0">
                <a:latin typeface="Century Gothic" panose="020B0502020202020204" pitchFamily="34" charset="0"/>
              </a:rPr>
              <a:t>Příjemce po dobu 24 měsíců od ukončení projektu NESMÍ: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2200" b="1" dirty="0">
              <a:latin typeface="Century Gothic" panose="020B0502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Ukončit nebo přerušit svou podnikatelskou činnost, na kterou byla poskytnuta tato dotace.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 Majetek pořízený v rámci projektu prodat, převést na jinou FO nebo PO, dát za předmět zástavy nebo zatížit jinými věcnými právy třetích osob nebo darovat. </a:t>
            </a:r>
            <a:br>
              <a:rPr lang="cs-CZ" sz="2000" dirty="0">
                <a:latin typeface="Century Gothic" panose="020B0502020202020204" pitchFamily="34" charset="0"/>
              </a:rPr>
            </a:br>
            <a:br>
              <a:rPr lang="cs-CZ" sz="2000" dirty="0">
                <a:latin typeface="Century Gothic" panose="020B0502020202020204" pitchFamily="34" charset="0"/>
              </a:rPr>
            </a:br>
            <a:r>
              <a:rPr lang="cs-CZ" sz="2000" dirty="0">
                <a:latin typeface="Century Gothic" panose="020B0502020202020204" pitchFamily="34" charset="0"/>
              </a:rPr>
              <a:t>V případě zničení, poškození, ztráty, odcizení nebo jiné škodné události na majetku - tento majetek opětovně pořídit nebo uvést do původního stavu nejpozději k datu ukončení udržitelnosti.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sz="1800" dirty="0">
              <a:latin typeface="Century Gothic" panose="020B0502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cs-CZ" sz="22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3522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5A5D91AB-8E10-E8AF-D3EB-103A53CAECFF}"/>
              </a:ext>
            </a:extLst>
          </p:cNvPr>
          <p:cNvSpPr txBox="1">
            <a:spLocks/>
          </p:cNvSpPr>
          <p:nvPr/>
        </p:nvSpPr>
        <p:spPr>
          <a:xfrm>
            <a:off x="632254" y="681037"/>
            <a:ext cx="10348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Udržitelnost projektu </a:t>
            </a:r>
            <a:endParaRPr lang="cs-CZ" sz="3600" dirty="0">
              <a:solidFill>
                <a:srgbClr val="0000FF"/>
              </a:solidFill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16516959-F96E-63D0-2EB8-E3751BD1E5E9}"/>
              </a:ext>
            </a:extLst>
          </p:cNvPr>
          <p:cNvSpPr txBox="1"/>
          <p:nvPr/>
        </p:nvSpPr>
        <p:spPr>
          <a:xfrm>
            <a:off x="632254" y="1842195"/>
            <a:ext cx="1117962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Příjemce po dobu 24 měsíců od ukončení projektu JE POVINEN:</a:t>
            </a:r>
          </a:p>
          <a:p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podávat písemnou zprávu o zajištění udržitelnosti projektu </a:t>
            </a:r>
            <a:b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</a:b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1 x ročně po dobu dvou let – formulář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umožnit provádět veřejnosprávní kontrolu – fyzická kontrola na místě </a:t>
            </a:r>
            <a:b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</a:b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+ nahlížení do účetní evidence,</a:t>
            </a:r>
            <a:b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</a:b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Neprodleně informovat administrátora dotačního programu o  skutečnostech, které mají vliv na udržitelnost projektu.</a:t>
            </a:r>
          </a:p>
          <a:p>
            <a:endParaRPr lang="cs-CZ" sz="2000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r>
              <a:rPr lang="cs-CZ" sz="2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V případě nedodržení udržitelnosti – porušení rozpočtové kázně = vrácení části dotace</a:t>
            </a:r>
            <a:r>
              <a:rPr lang="cs-CZ" sz="2000" b="1" dirty="0">
                <a:latin typeface="Poppins Light" panose="00000400000000000000" pitchFamily="2" charset="-18"/>
                <a:cs typeface="Poppins Light" panose="00000400000000000000" pitchFamily="2" charset="-1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2164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058"/>
            <a:ext cx="12192002" cy="6858001"/>
          </a:xfrm>
        </p:spPr>
      </p:pic>
      <p:sp>
        <p:nvSpPr>
          <p:cNvPr id="7" name="TextovéPole 6"/>
          <p:cNvSpPr txBox="1"/>
          <p:nvPr/>
        </p:nvSpPr>
        <p:spPr>
          <a:xfrm>
            <a:off x="632254" y="877634"/>
            <a:ext cx="10721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cap="all" dirty="0">
                <a:solidFill>
                  <a:srgbClr val="010FFF"/>
                </a:solidFill>
                <a:latin typeface="Century Gothic" panose="020B0502020202020204" pitchFamily="34" charset="0"/>
              </a:rPr>
              <a:t>Žádost o dotaci a povinné přílohy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5C3E055-7F80-170F-55E9-2E7E4AD7BD09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6910B0D-380A-8B59-C357-B009124DCFCB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2244A73A-6BB3-E5A5-1323-29F34B5E881E}"/>
              </a:ext>
            </a:extLst>
          </p:cNvPr>
          <p:cNvSpPr txBox="1"/>
          <p:nvPr/>
        </p:nvSpPr>
        <p:spPr>
          <a:xfrm>
            <a:off x="646152" y="1759475"/>
            <a:ext cx="1080650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Podání elektronické žádosti: </a:t>
            </a:r>
          </a:p>
          <a:p>
            <a:endParaRPr lang="cs-CZ" sz="2000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r>
              <a:rPr lang="cs-CZ" sz="2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17.03.2026 - 20.04.2026</a:t>
            </a:r>
          </a:p>
          <a:p>
            <a:pPr algn="just">
              <a:spcBef>
                <a:spcPts val="0"/>
              </a:spcBef>
            </a:pPr>
            <a:endParaRPr lang="cs-CZ" sz="2200" b="1" u="sng" dirty="0">
              <a:latin typeface="Century Gothic" panose="020B0502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cs-CZ" sz="2200" b="1" u="sng" dirty="0">
                <a:latin typeface="Century Gothic" panose="020B0502020202020204" pitchFamily="34" charset="0"/>
              </a:rPr>
              <a:t>Způsob odeslání žádosti: </a:t>
            </a:r>
          </a:p>
          <a:p>
            <a:pPr algn="just">
              <a:spcBef>
                <a:spcPts val="0"/>
              </a:spcBef>
            </a:pPr>
            <a:endParaRPr lang="cs-CZ" sz="2200" b="1" u="sng" dirty="0">
              <a:latin typeface="Century Gothic" panose="020B0502020202020204" pitchFamily="34" charset="0"/>
            </a:endParaRPr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Vyplnění žádosti elektronicky prostřednictvím </a:t>
            </a:r>
            <a:r>
              <a:rPr lang="cs-CZ" sz="2000" b="1" dirty="0">
                <a:latin typeface="Century Gothic" panose="020B0502020202020204" pitchFamily="34" charset="0"/>
              </a:rPr>
              <a:t>Portálu dotací a služeb Ústeckého kraje, </a:t>
            </a:r>
            <a:r>
              <a:rPr lang="cs-CZ" sz="2000" dirty="0">
                <a:latin typeface="Century Gothic" panose="020B0502020202020204" pitchFamily="34" charset="0"/>
              </a:rPr>
              <a:t>který je přímo dostupný na adrese: </a:t>
            </a:r>
          </a:p>
          <a:p>
            <a:pPr algn="just">
              <a:spcBef>
                <a:spcPts val="0"/>
              </a:spcBef>
            </a:pPr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r>
              <a:rPr lang="cs-CZ" sz="2000" b="1" dirty="0">
                <a:latin typeface="Century Gothic" panose="020B0502020202020204" pitchFamily="34" charset="0"/>
                <a:hlinkClick r:id="rId4"/>
              </a:rPr>
              <a:t>https://portalobcana.kr-ustecky.cz</a:t>
            </a:r>
            <a:r>
              <a:rPr lang="cs-CZ" sz="2000" b="1" dirty="0">
                <a:latin typeface="Century Gothic" panose="020B0502020202020204" pitchFamily="34" charset="0"/>
              </a:rPr>
              <a:t> </a:t>
            </a:r>
          </a:p>
          <a:p>
            <a:endParaRPr lang="cs-CZ" sz="2000" b="1" dirty="0">
              <a:solidFill>
                <a:srgbClr val="0000FF"/>
              </a:solidFill>
              <a:latin typeface="Poppins Light" panose="00000400000000000000" pitchFamily="2" charset="-18"/>
              <a:cs typeface="Poppins Light" panose="00000400000000000000" pitchFamily="2" charset="-18"/>
            </a:endParaRPr>
          </a:p>
          <a:p>
            <a:pPr marL="342000"/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nebo odkazem na portál na webových stránkách Ústeckého kraje dotace:</a:t>
            </a:r>
          </a:p>
          <a:p>
            <a:endParaRPr lang="cs-CZ" sz="2000" b="1" u="sng" dirty="0">
              <a:solidFill>
                <a:srgbClr val="0000FF"/>
              </a:solidFill>
              <a:latin typeface="Poppins Light" panose="00000400000000000000" pitchFamily="2" charset="-18"/>
              <a:cs typeface="Poppins Light" panose="00000400000000000000" pitchFamily="2" charset="-18"/>
              <a:hlinkClick r:id="rId5"/>
            </a:endParaRPr>
          </a:p>
          <a:p>
            <a:r>
              <a:rPr lang="cs-CZ" sz="2000" b="1" dirty="0">
                <a:solidFill>
                  <a:srgbClr val="0000FF"/>
                </a:solidFill>
                <a:latin typeface="Century Gothic" panose="020B0502020202020204" pitchFamily="34" charset="0"/>
                <a:cs typeface="Poppins Light" panose="00000400000000000000" pitchFamily="2" charset="-18"/>
                <a:hlinkClick r:id="rId5"/>
              </a:rPr>
              <a:t>www.kr-ustecky.cz</a:t>
            </a:r>
            <a:r>
              <a:rPr lang="cs-CZ" sz="2000" b="1" dirty="0">
                <a:solidFill>
                  <a:srgbClr val="0000FF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	</a:t>
            </a:r>
          </a:p>
          <a:p>
            <a:endParaRPr lang="cs-CZ" sz="2000" b="1" dirty="0">
              <a:solidFill>
                <a:srgbClr val="0000FF"/>
              </a:solidFill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endParaRPr lang="cs-CZ" sz="2000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sz="2000" b="1" u="sng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728708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E6559-1879-819F-F8CF-7DB38123A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26BDA3-0D48-BD70-721B-66FBB411F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06A7D23E-0779-8AAC-C643-1E859E7998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231"/>
            <a:ext cx="12192002" cy="6858001"/>
          </a:xfr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DB4FC762-7BA5-4D3F-B9D2-87D1C2E38934}"/>
              </a:ext>
            </a:extLst>
          </p:cNvPr>
          <p:cNvSpPr txBox="1"/>
          <p:nvPr/>
        </p:nvSpPr>
        <p:spPr>
          <a:xfrm>
            <a:off x="569610" y="880312"/>
            <a:ext cx="10846833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Způsob odeslání žádosti:</a:t>
            </a:r>
          </a:p>
          <a:p>
            <a:endParaRPr lang="cs-CZ" sz="2200" b="1" u="sng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složka „DP – Podpora začínajících podnikatelů v Ústeckém kraji pro rok 2026“</a:t>
            </a:r>
          </a:p>
          <a:p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Pro přístup do portálu je vyžadováno ověření totožnosti žadatele prostřednictvím </a:t>
            </a:r>
            <a:r>
              <a:rPr lang="cs-CZ" sz="2000" b="1" dirty="0">
                <a:latin typeface="Century Gothic" panose="020B0502020202020204" pitchFamily="34" charset="0"/>
              </a:rPr>
              <a:t>datové schránky.</a:t>
            </a: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2000" b="1" dirty="0"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Ověření totožnosti žadatele nahrazuje jeho podpis na žádosti.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cs-CZ" sz="2000" dirty="0"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</a:rPr>
              <a:t>U PO – pokud má ve veřejném rejstříku uveden způsob jednání společně více osobami, podává žádost pouze jeden statutární zástupce.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</a:endParaRPr>
          </a:p>
          <a:p>
            <a:endParaRPr lang="cs-CZ" sz="2000" dirty="0"/>
          </a:p>
          <a:p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endParaRPr lang="cs-CZ" sz="2000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sz="2000" b="1" u="sng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</p:txBody>
      </p:sp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D918B1CE-46FD-B65B-C0A2-E1BEBCCC9582}"/>
              </a:ext>
            </a:extLst>
          </p:cNvPr>
          <p:cNvCxnSpPr/>
          <p:nvPr/>
        </p:nvCxnSpPr>
        <p:spPr>
          <a:xfrm>
            <a:off x="2509304" y="2879381"/>
            <a:ext cx="7351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5202C6A4-B8BF-08C5-946B-C64C5DE090EB}"/>
              </a:ext>
            </a:extLst>
          </p:cNvPr>
          <p:cNvCxnSpPr/>
          <p:nvPr/>
        </p:nvCxnSpPr>
        <p:spPr>
          <a:xfrm>
            <a:off x="5257832" y="2889772"/>
            <a:ext cx="7351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>
            <a:extLst>
              <a:ext uri="{FF2B5EF4-FFF2-40B4-BE49-F238E27FC236}">
                <a16:creationId xmlns:a16="http://schemas.microsoft.com/office/drawing/2014/main" id="{07BF6104-79B3-8962-2646-6F12CE718995}"/>
              </a:ext>
            </a:extLst>
          </p:cNvPr>
          <p:cNvCxnSpPr/>
          <p:nvPr/>
        </p:nvCxnSpPr>
        <p:spPr>
          <a:xfrm>
            <a:off x="8314420" y="2871042"/>
            <a:ext cx="7351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ovéPole 2">
            <a:extLst>
              <a:ext uri="{FF2B5EF4-FFF2-40B4-BE49-F238E27FC236}">
                <a16:creationId xmlns:a16="http://schemas.microsoft.com/office/drawing/2014/main" id="{4C031971-7A2C-39E2-70AB-E17355844373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6E6AA8E-3323-3D9A-5C90-890892753336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EA6748B0-8F47-A6CE-A86D-865BFFD3BDB7}"/>
              </a:ext>
            </a:extLst>
          </p:cNvPr>
          <p:cNvSpPr/>
          <p:nvPr/>
        </p:nvSpPr>
        <p:spPr>
          <a:xfrm>
            <a:off x="838200" y="2541236"/>
            <a:ext cx="1671104" cy="652870"/>
          </a:xfrm>
          <a:prstGeom prst="rect">
            <a:avLst/>
          </a:prstGeom>
          <a:solidFill>
            <a:srgbClr val="010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/>
              <a:t>Dotace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AE6BFF9-493D-4AA1-9B87-83B169556881}"/>
              </a:ext>
            </a:extLst>
          </p:cNvPr>
          <p:cNvSpPr/>
          <p:nvPr/>
        </p:nvSpPr>
        <p:spPr>
          <a:xfrm>
            <a:off x="3505635" y="2541236"/>
            <a:ext cx="1704220" cy="678000"/>
          </a:xfrm>
          <a:prstGeom prst="rect">
            <a:avLst/>
          </a:prstGeom>
          <a:solidFill>
            <a:srgbClr val="010FFF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>
                <a:solidFill>
                  <a:schemeClr val="bg1"/>
                </a:solidFill>
              </a:rPr>
              <a:t>Oblast podpory </a:t>
            </a:r>
            <a:r>
              <a:rPr lang="cs-CZ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podnikání, inovací a transformace</a:t>
            </a:r>
            <a:endParaRPr lang="cs-CZ" sz="1200" dirty="0">
              <a:solidFill>
                <a:schemeClr val="bg1"/>
              </a:solidFill>
            </a:endParaRPr>
          </a:p>
        </p:txBody>
      </p:sp>
      <p:sp>
        <p:nvSpPr>
          <p:cNvPr id="21" name="Obdélník 20">
            <a:extLst>
              <a:ext uri="{FF2B5EF4-FFF2-40B4-BE49-F238E27FC236}">
                <a16:creationId xmlns:a16="http://schemas.microsoft.com/office/drawing/2014/main" id="{EBC8720F-22D8-0939-AC9D-B9F27657EAA7}"/>
              </a:ext>
            </a:extLst>
          </p:cNvPr>
          <p:cNvSpPr/>
          <p:nvPr/>
        </p:nvSpPr>
        <p:spPr>
          <a:xfrm>
            <a:off x="6359236" y="2509590"/>
            <a:ext cx="1810593" cy="684500"/>
          </a:xfrm>
          <a:prstGeom prst="rect">
            <a:avLst/>
          </a:prstGeom>
          <a:solidFill>
            <a:srgbClr val="010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/>
              <a:t>Programové dotace Ústeckého kraje</a:t>
            </a:r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7E8D68C0-FD5D-E0D4-0474-D46E25093606}"/>
              </a:ext>
            </a:extLst>
          </p:cNvPr>
          <p:cNvSpPr/>
          <p:nvPr/>
        </p:nvSpPr>
        <p:spPr>
          <a:xfrm>
            <a:off x="9393382" y="2509590"/>
            <a:ext cx="1704220" cy="709644"/>
          </a:xfrm>
          <a:prstGeom prst="rect">
            <a:avLst/>
          </a:prstGeom>
          <a:solidFill>
            <a:srgbClr val="010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/>
              <a:t>Podpora začínajících podnikatelů</a:t>
            </a:r>
          </a:p>
        </p:txBody>
      </p:sp>
    </p:spTree>
    <p:extLst>
      <p:ext uri="{BB962C8B-B14F-4D97-AF65-F5344CB8AC3E}">
        <p14:creationId xmlns:p14="http://schemas.microsoft.com/office/powerpoint/2010/main" val="33201555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7427" y="-1"/>
            <a:ext cx="12192002" cy="6858001"/>
          </a:xfr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5C3E055-7F80-170F-55E9-2E7E4AD7BD09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6910B0D-380A-8B59-C357-B009124DCFCB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C769989D-CBB5-189F-81FB-293EEFEEC4D2}"/>
              </a:ext>
            </a:extLst>
          </p:cNvPr>
          <p:cNvSpPr txBox="1">
            <a:spLocks/>
          </p:cNvSpPr>
          <p:nvPr/>
        </p:nvSpPr>
        <p:spPr>
          <a:xfrm>
            <a:off x="632254" y="1027906"/>
            <a:ext cx="11026223" cy="5580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cs-CZ" sz="8800" b="1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Způsob odeslání žádosti:</a:t>
            </a:r>
          </a:p>
          <a:p>
            <a:pPr marL="0" indent="0">
              <a:lnSpc>
                <a:spcPct val="120000"/>
              </a:lnSpc>
              <a:buNone/>
            </a:pPr>
            <a:endParaRPr lang="cs-CZ" sz="6600" dirty="0">
              <a:latin typeface="Century Gothic" panose="020B0502020202020204" pitchFamily="34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sz="8000" dirty="0">
                <a:latin typeface="Century Gothic" panose="020B0502020202020204" pitchFamily="34" charset="0"/>
              </a:rPr>
              <a:t>Žádost nemůže být podána z datové schránky zplnomocněné osoby.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sz="8000" dirty="0">
                <a:latin typeface="Century Gothic" panose="020B0502020202020204" pitchFamily="34" charset="0"/>
              </a:rPr>
              <a:t>Po vyplnění a kontrole on-line formuláře a nahrání povinných příloh stisknout tlačítko </a:t>
            </a:r>
            <a:r>
              <a:rPr lang="cs-CZ" sz="8000" b="1" dirty="0">
                <a:latin typeface="Century Gothic" panose="020B0502020202020204" pitchFamily="34" charset="0"/>
              </a:rPr>
              <a:t>„Odeslat přes datovou schránku“ </a:t>
            </a:r>
            <a:r>
              <a:rPr lang="cs-CZ" sz="8000" dirty="0">
                <a:latin typeface="Century Gothic" panose="020B0502020202020204" pitchFamily="34" charset="0"/>
              </a:rPr>
              <a:t>a dále </a:t>
            </a:r>
            <a:r>
              <a:rPr lang="cs-CZ" sz="8000" b="1" dirty="0">
                <a:latin typeface="Century Gothic" panose="020B0502020202020204" pitchFamily="34" charset="0"/>
              </a:rPr>
              <a:t>„ODESLAT“.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sz="8000" dirty="0">
                <a:latin typeface="Century Gothic" panose="020B0502020202020204" pitchFamily="34" charset="0"/>
              </a:rPr>
              <a:t>On-line formulář se automaticky odešle ke zpracování a žádosti se přiřadí jedinečné pořadové číslo.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sz="8000" dirty="0">
                <a:latin typeface="Century Gothic" panose="020B0502020202020204" pitchFamily="34" charset="0"/>
              </a:rPr>
              <a:t>Odeslanou žádost najdete v Portálu dotací a služeb Ústeckého kraje po přihlášení ve složce „Moje žádosti“.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sz="8000" dirty="0">
                <a:latin typeface="Century Gothic" panose="020B0502020202020204" pitchFamily="34" charset="0"/>
              </a:rPr>
              <a:t>Doporučujeme, aby si žadatelé v dostatečném předstihu ověřili funkčnost svého způsobu přihlášení a připravili si veškeré požadované dokumenty v elektronické podobě.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8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endParaRPr lang="cs-CZ" sz="2400" dirty="0">
              <a:latin typeface="Century Gothic" panose="020B0502020202020204" pitchFamily="34" charset="0"/>
            </a:endParaRPr>
          </a:p>
          <a:p>
            <a:pPr>
              <a:lnSpc>
                <a:spcPct val="120000"/>
              </a:lnSpc>
            </a:pPr>
            <a:endParaRPr lang="cs-CZ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cs-CZ" sz="20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cs-CZ" sz="2000" dirty="0">
              <a:latin typeface="Century Gothic" panose="020B0502020202020204" pitchFamily="34" charset="0"/>
            </a:endParaRPr>
          </a:p>
          <a:p>
            <a:pPr marL="311785" indent="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None/>
            </a:pPr>
            <a:r>
              <a:rPr lang="cs-CZ" sz="72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58853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1"/>
            <a:ext cx="12192002" cy="6858001"/>
          </a:xfrm>
        </p:spPr>
      </p:pic>
      <p:sp>
        <p:nvSpPr>
          <p:cNvPr id="7" name="TextovéPole 6"/>
          <p:cNvSpPr txBox="1"/>
          <p:nvPr/>
        </p:nvSpPr>
        <p:spPr>
          <a:xfrm>
            <a:off x="632254" y="877634"/>
            <a:ext cx="10721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Povinné přílohy žádosti</a:t>
            </a:r>
            <a:endParaRPr lang="cs-CZ" sz="3600" b="1" cap="all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5C3E055-7F80-170F-55E9-2E7E4AD7BD09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6910B0D-380A-8B59-C357-B009124DCFCB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66D22089-55F6-3613-D59C-8162B238210B}"/>
              </a:ext>
            </a:extLst>
          </p:cNvPr>
          <p:cNvSpPr txBox="1">
            <a:spLocks/>
          </p:cNvSpPr>
          <p:nvPr/>
        </p:nvSpPr>
        <p:spPr>
          <a:xfrm>
            <a:off x="632253" y="1759475"/>
            <a:ext cx="10920095" cy="493227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cs-CZ" sz="900" dirty="0"/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cs-CZ" sz="6400" b="1" dirty="0">
                <a:latin typeface="Century Gothic" panose="020B0502020202020204" pitchFamily="34" charset="0"/>
              </a:rPr>
              <a:t>Doklad o zřízení bankovního účtu </a:t>
            </a:r>
            <a:r>
              <a:rPr lang="cs-CZ" sz="6400" dirty="0">
                <a:latin typeface="Century Gothic" panose="020B0502020202020204" pitchFamily="34" charset="0"/>
              </a:rPr>
              <a:t>u peněžního ústavu (smlouva) nebo potvrzení o vedení účtu žadatele a jeho čísle, a to v kopii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cs-CZ" sz="6400" b="1" dirty="0">
                <a:latin typeface="Century Gothic" panose="020B0502020202020204" pitchFamily="34" charset="0"/>
              </a:rPr>
              <a:t>Plná moc </a:t>
            </a:r>
            <a:r>
              <a:rPr lang="cs-CZ" sz="6400" dirty="0">
                <a:latin typeface="Century Gothic" panose="020B0502020202020204" pitchFamily="34" charset="0"/>
              </a:rPr>
              <a:t>bez úředně ověřených podpisů v případě zastoupení žadatele při realizaci projektu na základě plné moci; a to v kopii 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cs-CZ" sz="6400" b="1" dirty="0">
                <a:latin typeface="Century Gothic" panose="020B0502020202020204" pitchFamily="34" charset="0"/>
              </a:rPr>
              <a:t>U právnické osoby – úplný výpis skutečných majitelů </a:t>
            </a:r>
            <a:r>
              <a:rPr lang="cs-CZ" sz="6400" dirty="0">
                <a:latin typeface="Century Gothic" panose="020B0502020202020204" pitchFamily="34" charset="0"/>
              </a:rPr>
              <a:t>z evidence skutečných majitelů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cs-CZ" sz="6400" b="1" dirty="0">
                <a:latin typeface="Century Gothic" panose="020B0502020202020204" pitchFamily="34" charset="0"/>
              </a:rPr>
              <a:t>Projekt</a:t>
            </a:r>
            <a:r>
              <a:rPr lang="cs-CZ" sz="6400" dirty="0">
                <a:latin typeface="Century Gothic" panose="020B0502020202020204" pitchFamily="34" charset="0"/>
              </a:rPr>
              <a:t> zpracovaný do předepsaného formuláře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cs-CZ" sz="6400" dirty="0">
                <a:latin typeface="Century Gothic" panose="020B0502020202020204" pitchFamily="34" charset="0"/>
              </a:rPr>
              <a:t>Plánovaný nákladový </a:t>
            </a:r>
            <a:r>
              <a:rPr lang="cs-CZ" sz="6400" b="1" dirty="0">
                <a:latin typeface="Century Gothic" panose="020B0502020202020204" pitchFamily="34" charset="0"/>
              </a:rPr>
              <a:t>rozpočet projektu </a:t>
            </a:r>
            <a:r>
              <a:rPr lang="cs-CZ" sz="6400" dirty="0">
                <a:latin typeface="Century Gothic" panose="020B0502020202020204" pitchFamily="34" charset="0"/>
              </a:rPr>
              <a:t>zpracovaný do předepsaného formuláře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cs-CZ" sz="6400" b="1" dirty="0">
                <a:latin typeface="Century Gothic" panose="020B0502020202020204" pitchFamily="34" charset="0"/>
              </a:rPr>
              <a:t>Čestné prohlášení žadatele o podpoře de minimis </a:t>
            </a:r>
            <a:r>
              <a:rPr lang="cs-CZ" sz="6400" dirty="0">
                <a:latin typeface="Century Gothic" panose="020B0502020202020204" pitchFamily="34" charset="0"/>
              </a:rPr>
              <a:t>na předepsaném formuláři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cs-CZ" sz="6400" b="1" dirty="0">
                <a:latin typeface="Century Gothic" panose="020B0502020202020204" pitchFamily="34" charset="0"/>
              </a:rPr>
              <a:t>Potvrzení o studiu</a:t>
            </a:r>
            <a:r>
              <a:rPr lang="cs-CZ" sz="6400" dirty="0">
                <a:latin typeface="Century Gothic" panose="020B0502020202020204" pitchFamily="34" charset="0"/>
              </a:rPr>
              <a:t> v případě, že je žadatel </a:t>
            </a:r>
            <a:r>
              <a:rPr lang="cs-CZ" sz="6400" b="1" dirty="0">
                <a:latin typeface="Century Gothic" panose="020B0502020202020204" pitchFamily="34" charset="0"/>
              </a:rPr>
              <a:t>student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cs-CZ" sz="6400" b="1" dirty="0">
                <a:latin typeface="Century Gothic" panose="020B0502020202020204" pitchFamily="34" charset="0"/>
              </a:rPr>
              <a:t>Potvrzení o nejvyšším dosaženém vzdělání </a:t>
            </a:r>
            <a:r>
              <a:rPr lang="cs-CZ" sz="6400" dirty="0">
                <a:latin typeface="Century Gothic" panose="020B0502020202020204" pitchFamily="34" charset="0"/>
              </a:rPr>
              <a:t>v případě, že je žadatel </a:t>
            </a:r>
            <a:r>
              <a:rPr lang="cs-CZ" sz="6400" b="1" dirty="0">
                <a:latin typeface="Century Gothic" panose="020B0502020202020204" pitchFamily="34" charset="0"/>
              </a:rPr>
              <a:t>absolvent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19493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058"/>
            <a:ext cx="12192002" cy="6858001"/>
          </a:xfrm>
        </p:spPr>
      </p:pic>
      <p:sp>
        <p:nvSpPr>
          <p:cNvPr id="7" name="TextovéPole 6"/>
          <p:cNvSpPr txBox="1"/>
          <p:nvPr/>
        </p:nvSpPr>
        <p:spPr>
          <a:xfrm>
            <a:off x="632254" y="877634"/>
            <a:ext cx="10721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cap="all" dirty="0">
                <a:solidFill>
                  <a:srgbClr val="010FFF"/>
                </a:solidFill>
                <a:latin typeface="Century Gothic" panose="020B0502020202020204" pitchFamily="34" charset="0"/>
              </a:rPr>
              <a:t>hodnocení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5C3E055-7F80-170F-55E9-2E7E4AD7BD09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6910B0D-380A-8B59-C357-B009124DCFCB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00E4909B-FDF2-EB65-8105-700DD3068C8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300" b="1" dirty="0">
                <a:latin typeface="Century Gothic" panose="020B0502020202020204" pitchFamily="34" charset="0"/>
              </a:rPr>
              <a:t>Hodnocení žádosti – 2 fáze: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000" dirty="0">
                <a:latin typeface="Century Gothic" panose="020B0502020202020204" pitchFamily="34" charset="0"/>
              </a:rPr>
              <a:t>Hodnoceny jsou pouze úplné a správné žádosti způsobilých žadatelů</a:t>
            </a:r>
            <a:endParaRPr lang="cs-CZ" sz="20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marL="360045" indent="0">
              <a:lnSpc>
                <a:spcPct val="150000"/>
              </a:lnSpc>
              <a:spcBef>
                <a:spcPts val="0"/>
              </a:spcBef>
              <a:buNone/>
              <a:tabLst>
                <a:tab pos="630555" algn="l"/>
              </a:tabLst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1) Posouzení způsobilosti žadatele o dotaci a kontrola </a:t>
            </a:r>
            <a:r>
              <a:rPr lang="cs-CZ" sz="2000" b="1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formálních náležitostí </a:t>
            </a: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žádosti a povinných příloh – provádí </a:t>
            </a:r>
            <a:r>
              <a:rPr lang="cs-CZ" sz="2000" dirty="0" err="1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administrující</a:t>
            </a: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odbor, možnost odstranění nedostatků v určené lhůtě</a:t>
            </a:r>
          </a:p>
          <a:p>
            <a:pPr marL="360045" indent="0">
              <a:lnSpc>
                <a:spcPct val="150000"/>
              </a:lnSpc>
              <a:spcBef>
                <a:spcPts val="0"/>
              </a:spcBef>
              <a:buNone/>
              <a:tabLst>
                <a:tab pos="630555" algn="l"/>
              </a:tabLst>
            </a:pPr>
            <a:endParaRPr lang="cs-CZ" sz="9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marL="360045" indent="0">
              <a:lnSpc>
                <a:spcPct val="150000"/>
              </a:lnSpc>
              <a:spcBef>
                <a:spcPts val="0"/>
              </a:spcBef>
              <a:buNone/>
              <a:tabLst>
                <a:tab pos="630555" algn="l"/>
              </a:tabLst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2) Hodnocení žádostí dle </a:t>
            </a:r>
            <a:r>
              <a:rPr lang="cs-CZ" sz="2000" b="1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hodnotících kritérií </a:t>
            </a: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– hodnotí komise.</a:t>
            </a:r>
            <a:endParaRPr lang="cs-CZ" sz="2000" dirty="0">
              <a:latin typeface="Calibri" panose="020F050202020403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cs-CZ" sz="2000" dirty="0"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2000" dirty="0">
                <a:latin typeface="Century Gothic" panose="020B0502020202020204" pitchFamily="34" charset="0"/>
              </a:rPr>
              <a:t>V případě shodného hodnocení je pro určení pořadí projektu rozhodující datum a čas podání elektronické žádosti.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60978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058"/>
            <a:ext cx="12192002" cy="6858001"/>
          </a:xfrm>
        </p:spPr>
      </p:pic>
      <p:sp>
        <p:nvSpPr>
          <p:cNvPr id="7" name="TextovéPole 6"/>
          <p:cNvSpPr txBox="1"/>
          <p:nvPr/>
        </p:nvSpPr>
        <p:spPr>
          <a:xfrm>
            <a:off x="632254" y="877634"/>
            <a:ext cx="10721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cap="all" dirty="0">
                <a:solidFill>
                  <a:srgbClr val="010FFF"/>
                </a:solidFill>
                <a:latin typeface="Century Gothic" panose="020B0502020202020204" pitchFamily="34" charset="0"/>
              </a:rPr>
              <a:t>Hodnotící kritéria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5C3E055-7F80-170F-55E9-2E7E4AD7BD09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6910B0D-380A-8B59-C357-B009124DCFCB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6C474F1F-6728-6F52-BF8E-7CCEF87084E2}"/>
              </a:ext>
            </a:extLst>
          </p:cNvPr>
          <p:cNvSpPr txBox="1">
            <a:spLocks/>
          </p:cNvSpPr>
          <p:nvPr/>
        </p:nvSpPr>
        <p:spPr>
          <a:xfrm>
            <a:off x="735227" y="184640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1170305" algn="l"/>
              </a:tabLst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Realizovatelnost projektu: 0 – 10 bodů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1170305" algn="l"/>
              </a:tabLst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Přiměřenost a relevance rozpočtu: 0 – 10 bodů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1170305" algn="l"/>
              </a:tabLst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Přínos a uplatnitelnost projektu: 0 – 10 bodů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1170305" algn="l"/>
              </a:tabLst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Udržitelnost projektu: 0 – 10 bodů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1170305" algn="l"/>
              </a:tabLst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Specifická hodnotící kritéria: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  <a:tabLst>
                <a:tab pos="180975" algn="l"/>
                <a:tab pos="1169988" algn="l"/>
              </a:tabLst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	- žadatel – student: 3 body (prezenční forma studia, věk do 26 let – doložit potvrzení o studiu),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  <a:tabLst>
                <a:tab pos="180975" algn="l"/>
                <a:tab pos="360363" algn="l"/>
                <a:tab pos="1169988" algn="l"/>
                <a:tab pos="2514600" algn="l"/>
              </a:tabLst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	-	žadatel – absolvent: 3 body (ukončení nejvyššího dosažené vzdělání max. 2 roky před 					podáním žádosti, doložit doklad o dosaženém vzdělání),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  <a:tabLst>
                <a:tab pos="180975" algn="l"/>
                <a:tab pos="360363" algn="l"/>
                <a:tab pos="1169988" algn="l"/>
                <a:tab pos="2514600" algn="l"/>
              </a:tabLst>
            </a:pPr>
            <a:r>
              <a:rPr lang="cs-CZ" sz="20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     v případě právnické osoby musí být studenty nebo absolventy všichni společníci</a:t>
            </a:r>
          </a:p>
          <a:p>
            <a:pPr marL="0" indent="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None/>
              <a:tabLst>
                <a:tab pos="1170305" algn="l"/>
              </a:tabLst>
            </a:pPr>
            <a:r>
              <a:rPr lang="cs-CZ" sz="1800" b="1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lnSpc>
                <a:spcPct val="115000"/>
              </a:lnSpc>
              <a:spcAft>
                <a:spcPts val="600"/>
              </a:spcAft>
              <a:buNone/>
              <a:tabLst>
                <a:tab pos="1170305" algn="l"/>
              </a:tabLst>
            </a:pPr>
            <a:r>
              <a:rPr lang="cs-CZ" sz="1800" b="1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Podrobný popis hodnotících kritérií je přílohou dotačního programu a je zveřejněno na webových stránkách</a:t>
            </a:r>
            <a:endParaRPr lang="cs-CZ" sz="18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65573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058"/>
            <a:ext cx="12192002" cy="6858001"/>
          </a:xfrm>
        </p:spPr>
      </p:pic>
      <p:sp>
        <p:nvSpPr>
          <p:cNvPr id="7" name="TextovéPole 6"/>
          <p:cNvSpPr txBox="1"/>
          <p:nvPr/>
        </p:nvSpPr>
        <p:spPr>
          <a:xfrm>
            <a:off x="632254" y="877634"/>
            <a:ext cx="10721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cap="all" dirty="0">
                <a:solidFill>
                  <a:srgbClr val="010FFF"/>
                </a:solidFill>
                <a:latin typeface="Century Gothic" panose="020B0502020202020204" pitchFamily="34" charset="0"/>
              </a:rPr>
              <a:t>Uzavření smlouvy a poskytnutí dotace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5C3E055-7F80-170F-55E9-2E7E4AD7BD09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6910B0D-380A-8B59-C357-B009124DCFCB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4CAF5343-702B-598D-377B-92CC6AC4679F}"/>
              </a:ext>
            </a:extLst>
          </p:cNvPr>
          <p:cNvSpPr txBox="1">
            <a:spLocks/>
          </p:cNvSpPr>
          <p:nvPr/>
        </p:nvSpPr>
        <p:spPr>
          <a:xfrm>
            <a:off x="674531" y="1759475"/>
            <a:ext cx="10842938" cy="49530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Rozhodnutí o přidělení dotace</a:t>
            </a:r>
            <a:r>
              <a:rPr lang="cs-CZ" sz="2200" dirty="0">
                <a:latin typeface="Century Gothic" panose="020B0502020202020204" pitchFamily="34" charset="0"/>
              </a:rPr>
              <a:t> - nejpozději 30. října 2026 </a:t>
            </a:r>
          </a:p>
          <a:p>
            <a:pPr fontAlgn="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dirty="0">
                <a:latin typeface="Century Gothic" panose="020B0502020202020204" pitchFamily="34" charset="0"/>
              </a:rPr>
              <a:t>Zveřejnění výsledků na webu Ústeckého kraje – nejpozději 3. listopadu 2026</a:t>
            </a:r>
          </a:p>
          <a:p>
            <a:pPr fontAlgn="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Uzavírání smluv</a:t>
            </a:r>
            <a:r>
              <a:rPr lang="cs-CZ" sz="2200" dirty="0">
                <a:latin typeface="Century Gothic" panose="020B0502020202020204" pitchFamily="34" charset="0"/>
              </a:rPr>
              <a:t> – listopad</a:t>
            </a:r>
            <a:r>
              <a:rPr lang="cs-CZ" sz="220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2026 </a:t>
            </a:r>
          </a:p>
          <a:p>
            <a:pPr marL="0" indent="0" fontAlgn="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cs-CZ" sz="22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2200" dirty="0">
              <a:latin typeface="Century Gothic" panose="020B0502020202020204" pitchFamily="34" charset="0"/>
            </a:endParaRPr>
          </a:p>
          <a:p>
            <a:pPr marL="234000" indent="-234000"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Dotace bude poskytnuta na základě veřejnoprávní smlouvy o poskytnutí dotace</a:t>
            </a:r>
          </a:p>
          <a:p>
            <a:pPr marL="234000" indent="-234000"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cs-CZ" sz="9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marL="234000" indent="-23400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Před podpisem smlouvy žadatel doloží čestné prohlášení</a:t>
            </a:r>
            <a:r>
              <a:rPr lang="cs-CZ" sz="22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cs-CZ" sz="2200" b="1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že podnikatelské oprávnění</a:t>
            </a:r>
            <a:r>
              <a:rPr lang="cs-CZ" sz="22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předmětu podnikání, které je předmětem dotace, </a:t>
            </a:r>
            <a:r>
              <a:rPr lang="cs-CZ" sz="2200" b="1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není pozastaveno nebo přerušeno, a že došlo ke skutečnému zahájení podnikatelské činnosti </a:t>
            </a:r>
            <a:r>
              <a:rPr lang="cs-CZ" sz="22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- </a:t>
            </a:r>
            <a:r>
              <a:rPr lang="cs-CZ" sz="2200" u="sng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formulář</a:t>
            </a:r>
          </a:p>
          <a:p>
            <a:pPr marL="234000" indent="-234000" algn="just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tabLst>
                <a:tab pos="269875" algn="l"/>
              </a:tabLst>
            </a:pPr>
            <a:r>
              <a:rPr lang="cs-CZ" sz="22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	</a:t>
            </a:r>
            <a:br>
              <a:rPr lang="cs-CZ" sz="22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cs-CZ" sz="2200" dirty="0">
                <a:latin typeface="Century Gothic" panose="020B050202020202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V případě nedoložení čestného prohlášení nebude s žadatelem smlouva o poskytnutí dotace uzavřena.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cs-CZ" sz="1000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srgbClr val="0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</a:t>
            </a:r>
            <a:r>
              <a:rPr lang="pl-PL" sz="2200" dirty="0">
                <a:latin typeface="Century Gothic" panose="020B0502020202020204" pitchFamily="34" charset="0"/>
              </a:rPr>
              <a:t>oskytnutí dotace – jednorázově, na bankovní účet příjemce, do 30 dnů od nabytí účinnosti smlouvy (zveřejnění v registru smluv) - </a:t>
            </a:r>
            <a:r>
              <a:rPr lang="cs-CZ" sz="2200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listopad/prosinec 2026</a:t>
            </a:r>
            <a:r>
              <a:rPr lang="cs-CZ" sz="22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2200" dirty="0">
              <a:latin typeface="Century Gothic" panose="020B0502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7257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68D152C6-7419-E074-287A-90403F2DEB98}"/>
              </a:ext>
            </a:extLst>
          </p:cNvPr>
          <p:cNvSpPr txBox="1">
            <a:spLocks/>
          </p:cNvSpPr>
          <p:nvPr/>
        </p:nvSpPr>
        <p:spPr>
          <a:xfrm>
            <a:off x="632254" y="7302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</a:br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žadatel O dotaci</a:t>
            </a:r>
            <a:br>
              <a:rPr lang="cs-CZ" b="1" cap="all" dirty="0">
                <a:solidFill>
                  <a:srgbClr val="375D67"/>
                </a:solidFill>
                <a:latin typeface="Century Gothic" panose="020B0502020202020204" pitchFamily="34" charset="0"/>
              </a:rPr>
            </a:br>
            <a:endParaRPr lang="cs-CZ" dirty="0"/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32B71001-3C9D-D0B2-7521-D1D0713B4B7C}"/>
              </a:ext>
            </a:extLst>
          </p:cNvPr>
          <p:cNvSpPr txBox="1">
            <a:spLocks/>
          </p:cNvSpPr>
          <p:nvPr/>
        </p:nvSpPr>
        <p:spPr>
          <a:xfrm>
            <a:off x="632254" y="1657507"/>
            <a:ext cx="10927492" cy="45306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000" b="1" dirty="0">
                <a:latin typeface="Century Gothic" panose="020B0502020202020204" pitchFamily="34" charset="0"/>
              </a:rPr>
              <a:t>Fyzická osoba podnikající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000" b="1" dirty="0">
                <a:latin typeface="Century Gothic" panose="020B0502020202020204" pitchFamily="34" charset="0"/>
              </a:rPr>
              <a:t>Právnická osoba</a:t>
            </a:r>
            <a:endParaRPr lang="cs-CZ" sz="2000" dirty="0">
              <a:latin typeface="Century Gothic" panose="020B0502020202020204" pitchFamily="34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000" b="1" dirty="0">
                <a:latin typeface="Century Gothic" panose="020B0502020202020204" pitchFamily="34" charset="0"/>
              </a:rPr>
              <a:t>Mikropodnik</a:t>
            </a:r>
            <a:r>
              <a:rPr lang="cs-CZ" sz="2000" dirty="0">
                <a:latin typeface="Century Gothic" panose="020B0502020202020204" pitchFamily="34" charset="0"/>
              </a:rPr>
              <a:t> - dle Přílohy. č. 1 NAŘÍZENÍ KOMISE EU č. 651/2014 k obecnému nařízení o blokových výjimkách.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000" b="1" dirty="0">
                <a:latin typeface="Century Gothic" panose="020B0502020202020204" pitchFamily="34" charset="0"/>
              </a:rPr>
              <a:t>Sídlo a trvalý pobyt </a:t>
            </a:r>
            <a:r>
              <a:rPr lang="cs-CZ" sz="2000" dirty="0">
                <a:latin typeface="Century Gothic" panose="020B0502020202020204" pitchFamily="34" charset="0"/>
              </a:rPr>
              <a:t>v </a:t>
            </a:r>
            <a:r>
              <a:rPr lang="cs-CZ" sz="2000" b="1" dirty="0">
                <a:latin typeface="Century Gothic" panose="020B0502020202020204" pitchFamily="34" charset="0"/>
              </a:rPr>
              <a:t>Ústeckém kraji </a:t>
            </a:r>
            <a:r>
              <a:rPr lang="cs-CZ" sz="2000" dirty="0">
                <a:latin typeface="Century Gothic" panose="020B0502020202020204" pitchFamily="34" charset="0"/>
              </a:rPr>
              <a:t>– fyzické osoby podnikající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000" b="1" dirty="0">
                <a:latin typeface="Century Gothic" panose="020B0502020202020204" pitchFamily="34" charset="0"/>
              </a:rPr>
              <a:t>Sídlo</a:t>
            </a:r>
            <a:r>
              <a:rPr lang="cs-CZ" sz="2000" dirty="0">
                <a:latin typeface="Century Gothic" panose="020B0502020202020204" pitchFamily="34" charset="0"/>
              </a:rPr>
              <a:t> v </a:t>
            </a:r>
            <a:r>
              <a:rPr lang="cs-CZ" sz="2000" b="1" dirty="0">
                <a:latin typeface="Century Gothic" panose="020B0502020202020204" pitchFamily="34" charset="0"/>
              </a:rPr>
              <a:t>Ústeckém kraji </a:t>
            </a:r>
            <a:r>
              <a:rPr lang="cs-CZ" sz="2000" dirty="0">
                <a:latin typeface="Century Gothic" panose="020B0502020202020204" pitchFamily="34" charset="0"/>
              </a:rPr>
              <a:t>– právnické osoby</a:t>
            </a:r>
          </a:p>
        </p:txBody>
      </p:sp>
    </p:spTree>
    <p:extLst>
      <p:ext uri="{BB962C8B-B14F-4D97-AF65-F5344CB8AC3E}">
        <p14:creationId xmlns:p14="http://schemas.microsoft.com/office/powerpoint/2010/main" val="38368649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058"/>
            <a:ext cx="12192002" cy="6858001"/>
          </a:xfrm>
        </p:spPr>
      </p:pic>
      <p:sp>
        <p:nvSpPr>
          <p:cNvPr id="7" name="TextovéPole 6"/>
          <p:cNvSpPr txBox="1"/>
          <p:nvPr/>
        </p:nvSpPr>
        <p:spPr>
          <a:xfrm>
            <a:off x="632254" y="877634"/>
            <a:ext cx="10721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cap="all" dirty="0">
                <a:solidFill>
                  <a:srgbClr val="010FFF"/>
                </a:solidFill>
                <a:latin typeface="Century Gothic" panose="020B0502020202020204" pitchFamily="34" charset="0"/>
              </a:rPr>
              <a:t>Realizace projektu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5C3E055-7F80-170F-55E9-2E7E4AD7BD09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6910B0D-380A-8B59-C357-B009124DCFCB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4CAF5343-702B-598D-377B-92CC6AC4679F}"/>
              </a:ext>
            </a:extLst>
          </p:cNvPr>
          <p:cNvSpPr txBox="1">
            <a:spLocks/>
          </p:cNvSpPr>
          <p:nvPr/>
        </p:nvSpPr>
        <p:spPr>
          <a:xfrm>
            <a:off x="674531" y="1523965"/>
            <a:ext cx="11161154" cy="52919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endParaRPr lang="cs-CZ" sz="2100" dirty="0">
              <a:latin typeface="Century Gothic" panose="020B0502020202020204" pitchFamily="34" charset="0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cs-CZ" sz="8000" dirty="0">
                <a:latin typeface="Century Gothic" panose="020B0502020202020204" pitchFamily="34" charset="0"/>
              </a:rPr>
              <a:t>Realizovat projekt v souladu s žádostí, projektem a rozpočtem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cs-CZ" sz="8000" dirty="0">
                <a:latin typeface="Century Gothic" panose="020B0502020202020204" pitchFamily="34" charset="0"/>
              </a:rPr>
              <a:t>Změny realizovat dle pravidel dotačního programu: </a:t>
            </a:r>
          </a:p>
          <a:p>
            <a:pPr lvl="1">
              <a:lnSpc>
                <a:spcPct val="120000"/>
              </a:lnSpc>
            </a:pPr>
            <a:r>
              <a:rPr lang="cs-CZ" sz="8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Nepodstatné změny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8000" dirty="0">
                <a:latin typeface="Century Gothic" panose="020B0502020202020204" pitchFamily="34" charset="0"/>
                <a:cs typeface="Poppins Light" panose="00000400000000000000" pitchFamily="2" charset="-18"/>
              </a:rPr>
              <a:t>	- informovat administrátora</a:t>
            </a:r>
          </a:p>
          <a:p>
            <a:pPr marL="0" indent="0">
              <a:buNone/>
            </a:pPr>
            <a:endParaRPr lang="cs-CZ" sz="8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lvl="1"/>
            <a:r>
              <a:rPr lang="cs-CZ" sz="8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Podstatné změny vyžadující předchozí souhlas, ale nevyžadují změnu smlouvy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8000" dirty="0">
                <a:latin typeface="Century Gothic" panose="020B0502020202020204" pitchFamily="34" charset="0"/>
                <a:cs typeface="Poppins Light" panose="00000400000000000000" pitchFamily="2" charset="-18"/>
              </a:rPr>
              <a:t>	- </a:t>
            </a:r>
            <a:r>
              <a:rPr lang="cs-CZ" sz="8000" dirty="0">
                <a:latin typeface="Century Gothic" panose="020B0502020202020204" pitchFamily="34" charset="0"/>
              </a:rPr>
              <a:t>např. obsahová změna položky (druh, typ, počet jednotek), druhové členění 	    	  rozpočtu, změna podílu dotace investičních a neinvestičních nákladů</a:t>
            </a:r>
          </a:p>
          <a:p>
            <a:endParaRPr lang="cs-CZ" sz="8000" b="1" i="1" dirty="0">
              <a:latin typeface="Poppins Light" panose="00000400000000000000" pitchFamily="2" charset="-18"/>
              <a:cs typeface="Poppins Light" panose="00000400000000000000" pitchFamily="2" charset="-18"/>
            </a:endParaRPr>
          </a:p>
          <a:p>
            <a:pPr lvl="1">
              <a:lnSpc>
                <a:spcPct val="120000"/>
              </a:lnSpc>
            </a:pPr>
            <a:r>
              <a:rPr lang="cs-CZ" sz="8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Podstatné změny </a:t>
            </a:r>
            <a:r>
              <a:rPr lang="cs-CZ" sz="8000" b="1" dirty="0">
                <a:latin typeface="Century Gothic" panose="020B0502020202020204" pitchFamily="34" charset="0"/>
              </a:rPr>
              <a:t>vyžadující souhlas Rady ÚK a uzavření dodatku 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cs-CZ" sz="8000" b="1" dirty="0">
                <a:latin typeface="Century Gothic" panose="020B0502020202020204" pitchFamily="34" charset="0"/>
              </a:rPr>
              <a:t>	</a:t>
            </a:r>
            <a:r>
              <a:rPr lang="cs-CZ" sz="8000" dirty="0">
                <a:latin typeface="Century Gothic" panose="020B0502020202020204" pitchFamily="34" charset="0"/>
              </a:rPr>
              <a:t>- např. změna závazných ukazatelů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1041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C5CF3-F482-3FDC-746D-050CE47A8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E21145-2908-D4B2-DA16-82A48DD29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C903B5ED-DBEF-057B-0FFD-4220D37DCC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058"/>
            <a:ext cx="12192002" cy="6858001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CE45261-1637-3671-3C27-DD9C9371C512}"/>
              </a:ext>
            </a:extLst>
          </p:cNvPr>
          <p:cNvSpPr txBox="1"/>
          <p:nvPr/>
        </p:nvSpPr>
        <p:spPr>
          <a:xfrm>
            <a:off x="632254" y="877634"/>
            <a:ext cx="10721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cap="all" dirty="0">
                <a:solidFill>
                  <a:srgbClr val="010FFF"/>
                </a:solidFill>
                <a:latin typeface="Century Gothic" panose="020B0502020202020204" pitchFamily="34" charset="0"/>
              </a:rPr>
              <a:t>Realizace projektu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DBAD242-D480-C6A0-E604-65BC96C1D83D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2D8803D-D18E-76E8-B064-6E6107596174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6C4CB8FE-CC0F-478F-E885-356879E2ADB4}"/>
              </a:ext>
            </a:extLst>
          </p:cNvPr>
          <p:cNvSpPr txBox="1">
            <a:spLocks/>
          </p:cNvSpPr>
          <p:nvPr/>
        </p:nvSpPr>
        <p:spPr>
          <a:xfrm>
            <a:off x="674531" y="1523965"/>
            <a:ext cx="11161154" cy="5291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latin typeface="Century Gothic" panose="020B0502020202020204" pitchFamily="34" charset="0"/>
              </a:rPr>
              <a:t>Uchovávat veškeré doklady (zejména doklady o vzniku a úhradě nákladů projektu), sledovat příjmy a výdaje projektu, vést oddělené účetnictví/daňovou evidenci (pokud žadatel vede)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latin typeface="Century Gothic" panose="020B0502020202020204" pitchFamily="34" charset="0"/>
              </a:rPr>
              <a:t>Označovat doklady informací o spolufinancování projektu Ústeckým krajem a číslem smlouvy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latin typeface="Century Gothic" panose="020B0502020202020204" pitchFamily="34" charset="0"/>
              </a:rPr>
              <a:t>Předložit závěrečnou zprávu a finanční vypořádání na předepsaném formuláři do 30 dnů od termínu ukončení realizace projektu poskytovateli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latin typeface="Century Gothic" panose="020B0502020202020204" pitchFamily="34" charset="0"/>
              </a:rPr>
              <a:t>Nevyčerpanou dotací poukázat zpět na účet Ústeckého kraje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latin typeface="Century Gothic" panose="020B0502020202020204" pitchFamily="34" charset="0"/>
              </a:rPr>
              <a:t>Umožnit poskytovateli dotace provést veřejnosprávní kontrolu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200" dirty="0">
                <a:latin typeface="Century Gothic" panose="020B0502020202020204" pitchFamily="34" charset="0"/>
              </a:rPr>
              <a:t>Dodržovat pravidla publicity – zejména informační cedulka na investičním majetku pořízeném z dotace, logo Ústeckého kraje umístěné v místě realizace</a:t>
            </a:r>
            <a:r>
              <a:rPr lang="cs-CZ" sz="2200">
                <a:latin typeface="Century Gothic" panose="020B0502020202020204" pitchFamily="34" charset="0"/>
              </a:rPr>
              <a:t>/sídle a na </a:t>
            </a:r>
            <a:r>
              <a:rPr lang="cs-CZ" sz="2200" dirty="0">
                <a:latin typeface="Century Gothic" panose="020B0502020202020204" pitchFamily="34" charset="0"/>
              </a:rPr>
              <a:t>internetových stránkách (existují-li) uvést skutečnost, že projekt podpořil Ústecký kraj a umístění odkazu </a:t>
            </a:r>
            <a:r>
              <a:rPr lang="cs-CZ" sz="2200" dirty="0">
                <a:latin typeface="Century Gothic" panose="020B0502020202020204" pitchFamily="34" charset="0"/>
                <a:hlinkClick r:id="rId3"/>
              </a:rPr>
              <a:t>www.kr-ustecky.cz</a:t>
            </a:r>
            <a:endParaRPr lang="cs-CZ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285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058"/>
            <a:ext cx="12192002" cy="6858001"/>
          </a:xfrm>
        </p:spPr>
      </p:pic>
      <p:sp>
        <p:nvSpPr>
          <p:cNvPr id="7" name="TextovéPole 6"/>
          <p:cNvSpPr txBox="1"/>
          <p:nvPr/>
        </p:nvSpPr>
        <p:spPr>
          <a:xfrm>
            <a:off x="632254" y="877634"/>
            <a:ext cx="10721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cap="all" dirty="0">
                <a:solidFill>
                  <a:srgbClr val="010FFF"/>
                </a:solidFill>
                <a:latin typeface="Century Gothic" panose="020B0502020202020204" pitchFamily="34" charset="0"/>
              </a:rPr>
              <a:t>Přehled termínů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5C3E055-7F80-170F-55E9-2E7E4AD7BD09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6910B0D-380A-8B59-C357-B009124DCFCB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6B01CED1-B06A-EEB5-9DC4-AD54B96BAC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119614"/>
              </p:ext>
            </p:extLst>
          </p:nvPr>
        </p:nvGraphicFramePr>
        <p:xfrm>
          <a:off x="707750" y="1793445"/>
          <a:ext cx="10646049" cy="3271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46049">
                  <a:extLst>
                    <a:ext uri="{9D8B030D-6E8A-4147-A177-3AD203B41FA5}">
                      <a16:colId xmlns:a16="http://schemas.microsoft.com/office/drawing/2014/main" val="3956123295"/>
                    </a:ext>
                  </a:extLst>
                </a:gridCol>
              </a:tblGrid>
              <a:tr h="12576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3200" dirty="0">
                          <a:effectLst/>
                        </a:rPr>
                        <a:t>Vyhlášení dotačního programu a zveřejnění na úřední desce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3200" dirty="0">
                          <a:effectLst/>
                          <a:latin typeface="Calibri" panose="020F0502020204030204" pitchFamily="34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                                                                                         11.02.2026</a:t>
                      </a:r>
                      <a:endParaRPr lang="cs-CZ" sz="36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221881" marR="221881" marT="0" marB="0"/>
                </a:tc>
                <a:extLst>
                  <a:ext uri="{0D108BD9-81ED-4DB2-BD59-A6C34878D82A}">
                    <a16:rowId xmlns:a16="http://schemas.microsoft.com/office/drawing/2014/main" val="3564723913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3200" dirty="0">
                          <a:effectLst/>
                        </a:rPr>
                        <a:t>Zahájení příjmu žádostí                                               17.03.2026</a:t>
                      </a:r>
                      <a:endParaRPr lang="cs-CZ" sz="36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221881" marR="221881" marT="0" marB="0"/>
                </a:tc>
                <a:extLst>
                  <a:ext uri="{0D108BD9-81ED-4DB2-BD59-A6C34878D82A}">
                    <a16:rowId xmlns:a16="http://schemas.microsoft.com/office/drawing/2014/main" val="4042374176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3200" dirty="0">
                          <a:effectLst/>
                        </a:rPr>
                        <a:t>Ukončení příjmu žádostí                                             20.04.2026</a:t>
                      </a:r>
                      <a:endParaRPr lang="cs-CZ" sz="36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221881" marR="221881" marT="0" marB="0"/>
                </a:tc>
                <a:extLst>
                  <a:ext uri="{0D108BD9-81ED-4DB2-BD59-A6C34878D82A}">
                    <a16:rowId xmlns:a16="http://schemas.microsoft.com/office/drawing/2014/main" val="2506509418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3200" dirty="0">
                          <a:effectLst/>
                        </a:rPr>
                        <a:t>Lhůta pro rozhodnutí o žádostech                            19.10.2026</a:t>
                      </a:r>
                      <a:endParaRPr lang="cs-CZ" sz="3600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221881" marR="221881" marT="0" marB="0"/>
                </a:tc>
                <a:extLst>
                  <a:ext uri="{0D108BD9-81ED-4DB2-BD59-A6C34878D82A}">
                    <a16:rowId xmlns:a16="http://schemas.microsoft.com/office/drawing/2014/main" val="213197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0959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2058"/>
            <a:ext cx="12192002" cy="6858001"/>
          </a:xfrm>
        </p:spPr>
      </p:pic>
      <p:sp>
        <p:nvSpPr>
          <p:cNvPr id="7" name="TextovéPole 6"/>
          <p:cNvSpPr txBox="1"/>
          <p:nvPr/>
        </p:nvSpPr>
        <p:spPr>
          <a:xfrm>
            <a:off x="632254" y="877634"/>
            <a:ext cx="10721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Konzultační místo</a:t>
            </a:r>
            <a:endParaRPr lang="cs-CZ" sz="3600" b="1" cap="all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5C3E055-7F80-170F-55E9-2E7E4AD7BD09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6910B0D-380A-8B59-C357-B009124DCFCB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2FE2FA0B-E5E6-9DE9-48B1-CC1F89B275A6}"/>
              </a:ext>
            </a:extLst>
          </p:cNvPr>
          <p:cNvSpPr txBox="1">
            <a:spLocks/>
          </p:cNvSpPr>
          <p:nvPr/>
        </p:nvSpPr>
        <p:spPr>
          <a:xfrm>
            <a:off x="632254" y="1690688"/>
            <a:ext cx="10515600" cy="4486275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cs-CZ" sz="6400" b="1" dirty="0">
              <a:latin typeface="Century Gothic" panose="020B0502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6400" b="1" dirty="0">
                <a:latin typeface="Century Gothic" panose="020B0502020202020204" pitchFamily="34" charset="0"/>
              </a:rPr>
              <a:t>Krajský úřad Ústeckého kraje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6400" b="1" dirty="0">
                <a:latin typeface="Century Gothic" panose="020B0502020202020204" pitchFamily="34" charset="0"/>
              </a:rPr>
              <a:t>Odbor podpory podnikání, inovací a transformace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6400" b="1" dirty="0">
                <a:latin typeface="Century Gothic" panose="020B0502020202020204" pitchFamily="34" charset="0"/>
              </a:rPr>
              <a:t>Velká Hradební 3118/48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6400" b="1" dirty="0">
                <a:latin typeface="Century Gothic" panose="020B0502020202020204" pitchFamily="34" charset="0"/>
              </a:rPr>
              <a:t>400 02 Ústí nad Labem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6400" dirty="0">
              <a:latin typeface="Century Gothic" panose="020B0502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6400" b="1" u="sng" dirty="0">
                <a:latin typeface="Century Gothic" panose="020B0502020202020204" pitchFamily="34" charset="0"/>
              </a:rPr>
              <a:t>Kontaktní osoby: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6400" dirty="0">
              <a:latin typeface="Century Gothic" panose="020B050202020202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6400" dirty="0">
                <a:latin typeface="Century Gothic" panose="020B0502020202020204" pitchFamily="34" charset="0"/>
              </a:rPr>
              <a:t>Bc. Marie Hájková, tel.: +420 475 657 592, e-mail: hajkova.m@kr-ustecky.cz</a:t>
            </a:r>
          </a:p>
          <a:p>
            <a:pPr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6400" dirty="0">
                <a:latin typeface="Century Gothic" panose="020B0502020202020204" pitchFamily="34" charset="0"/>
              </a:rPr>
              <a:t>Ing. Lucie Dědková, tel.: +420 475 657 493, e-mail: dedkova.l@kr-ustecky.cz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89448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766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68D152C6-7419-E074-287A-90403F2DEB98}"/>
              </a:ext>
            </a:extLst>
          </p:cNvPr>
          <p:cNvSpPr txBox="1">
            <a:spLocks/>
          </p:cNvSpPr>
          <p:nvPr/>
        </p:nvSpPr>
        <p:spPr>
          <a:xfrm>
            <a:off x="632254" y="7302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</a:br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žadatel O dotaci</a:t>
            </a:r>
            <a:br>
              <a:rPr lang="cs-CZ" b="1" cap="all" dirty="0">
                <a:solidFill>
                  <a:srgbClr val="375D67"/>
                </a:solidFill>
                <a:latin typeface="Century Gothic" panose="020B0502020202020204" pitchFamily="34" charset="0"/>
              </a:rPr>
            </a:br>
            <a:endParaRPr lang="cs-CZ" dirty="0"/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32B71001-3C9D-D0B2-7521-D1D0713B4B7C}"/>
              </a:ext>
            </a:extLst>
          </p:cNvPr>
          <p:cNvSpPr txBox="1">
            <a:spLocks/>
          </p:cNvSpPr>
          <p:nvPr/>
        </p:nvSpPr>
        <p:spPr>
          <a:xfrm>
            <a:off x="632254" y="1735456"/>
            <a:ext cx="11168270" cy="4530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cs-CZ" sz="18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695A5B5-E720-8F98-92F9-76B5A31B9839}"/>
              </a:ext>
            </a:extLst>
          </p:cNvPr>
          <p:cNvSpPr txBox="1"/>
          <p:nvPr/>
        </p:nvSpPr>
        <p:spPr>
          <a:xfrm>
            <a:off x="632254" y="1702275"/>
            <a:ext cx="109274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b="1" dirty="0">
                <a:latin typeface="Century Gothic" panose="020B0502020202020204" pitchFamily="34" charset="0"/>
              </a:rPr>
              <a:t>Platné a aktivní (nepozastavené) podnikatelské oprávnění v době podání žádosti, během realizace projektu a minimálně po dobu dvouleté udržitelnosti.</a:t>
            </a:r>
            <a:endParaRPr lang="cs-CZ" sz="20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Registrace k  </a:t>
            </a:r>
            <a:r>
              <a:rPr lang="cs-CZ" sz="2000" b="1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danému předmětu podnikání </a:t>
            </a: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vznikla v roce podání žádosti nebo v roce předcházejícím, tj. </a:t>
            </a:r>
            <a:r>
              <a:rPr lang="cs-CZ" sz="2000" b="1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2025, 2026.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Rozhodující je datum vzniku podnikatelského oprávnění </a:t>
            </a:r>
            <a:r>
              <a:rPr lang="cs-CZ" sz="2000" b="1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dle data v příslušném registru</a:t>
            </a: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 (živnostenský rejstřík, obchodní rejstřík apod.).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Registrace k předmětu podnikání, na který je požadovaná dotace,  je učiněna </a:t>
            </a:r>
            <a:r>
              <a:rPr lang="cs-CZ" sz="2000" b="1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poprvé</a:t>
            </a:r>
            <a:r>
              <a:rPr lang="cs-CZ" sz="2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Registrace </a:t>
            </a:r>
            <a:r>
              <a:rPr lang="cs-CZ" sz="2000" b="1" u="sng" dirty="0">
                <a:latin typeface="Century Gothic" panose="020B0502020202020204" pitchFamily="34" charset="0"/>
                <a:cs typeface="Poppins Light" panose="00000400000000000000" pitchFamily="2" charset="-18"/>
              </a:rPr>
              <a:t>je aktivní </a:t>
            </a:r>
            <a:r>
              <a:rPr lang="cs-CZ" sz="2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(nepřerušená, nepozastavená).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34947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1B49D-BB64-DBBB-88A0-D5131AD36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6E0FFC-A016-EA6A-A9EB-1A6F687D7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4D9A292C-DACB-4985-905A-C70E576773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FA5C7731-87CE-7893-CD01-E12AEFA019E1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086BFF3-1D4F-2E99-D6D5-4BD1DD8F9EA0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0D25D5B9-A2A1-9F8E-8B83-C1CFDD52B872}"/>
              </a:ext>
            </a:extLst>
          </p:cNvPr>
          <p:cNvSpPr txBox="1">
            <a:spLocks/>
          </p:cNvSpPr>
          <p:nvPr/>
        </p:nvSpPr>
        <p:spPr>
          <a:xfrm>
            <a:off x="632254" y="7302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</a:br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žadatel O dotaci</a:t>
            </a:r>
            <a:br>
              <a:rPr lang="cs-CZ" b="1" cap="all" dirty="0">
                <a:solidFill>
                  <a:srgbClr val="375D67"/>
                </a:solidFill>
                <a:latin typeface="Century Gothic" panose="020B0502020202020204" pitchFamily="34" charset="0"/>
              </a:rPr>
            </a:br>
            <a:endParaRPr lang="cs-CZ" dirty="0"/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FBCC9CF6-C4F4-BAE0-0100-EBCCF38E006D}"/>
              </a:ext>
            </a:extLst>
          </p:cNvPr>
          <p:cNvSpPr txBox="1">
            <a:spLocks/>
          </p:cNvSpPr>
          <p:nvPr/>
        </p:nvSpPr>
        <p:spPr>
          <a:xfrm>
            <a:off x="632254" y="1735456"/>
            <a:ext cx="11168270" cy="4530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cs-CZ" sz="18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F102E12-E990-F430-1875-C0DDCE144B3E}"/>
              </a:ext>
            </a:extLst>
          </p:cNvPr>
          <p:cNvSpPr txBox="1"/>
          <p:nvPr/>
        </p:nvSpPr>
        <p:spPr>
          <a:xfrm>
            <a:off x="632254" y="1702275"/>
            <a:ext cx="1092749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000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Rozšíření předmětu podnikání o nový obor činnosti není považováno za splnění podmínky začínajícího podnikatele </a:t>
            </a: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(např. zapsání nového oboru činnosti v živnosti ohlašovací – „Výroba, obchod a služby neuvedené v přílohách 1 až 3 živnostenského zákona“).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Je přímo odpovědný za přípravu a realizaci projektu a nepůsobí jako prostředník.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/>
            <a:endParaRPr lang="cs-CZ" sz="2000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11366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3524E-A098-1E82-72A8-B16314AE6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828676-3160-14C7-AFE0-4D481CC9A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DBE18E7C-F1DE-BF46-D937-67C4478385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4BA72DBC-E05B-D3A9-B2BC-EE00FE31D62B}"/>
              </a:ext>
            </a:extLst>
          </p:cNvPr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1A4D59F6-97F7-7829-658D-2A23440DDA07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9A21B179-9A86-F34C-DBD0-51A40CF6B80A}"/>
              </a:ext>
            </a:extLst>
          </p:cNvPr>
          <p:cNvSpPr txBox="1">
            <a:spLocks/>
          </p:cNvSpPr>
          <p:nvPr/>
        </p:nvSpPr>
        <p:spPr>
          <a:xfrm>
            <a:off x="632254" y="730253"/>
            <a:ext cx="10927492" cy="6714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cs-CZ" sz="24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</a:br>
            <a:r>
              <a:rPr lang="cs-CZ" sz="24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žadatel, který </a:t>
            </a:r>
            <a:r>
              <a:rPr lang="cs-CZ" sz="2400" b="1" u="sng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splnil</a:t>
            </a:r>
            <a:r>
              <a:rPr lang="cs-CZ" sz="24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 podmínku okruhu způsobilých žadatelů:</a:t>
            </a:r>
            <a:endParaRPr lang="cs-CZ" sz="2400" dirty="0"/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C5466FE8-6469-E43F-E759-347F654331FA}"/>
              </a:ext>
            </a:extLst>
          </p:cNvPr>
          <p:cNvSpPr txBox="1">
            <a:spLocks/>
          </p:cNvSpPr>
          <p:nvPr/>
        </p:nvSpPr>
        <p:spPr>
          <a:xfrm>
            <a:off x="632254" y="1735456"/>
            <a:ext cx="11168270" cy="4530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cs-CZ" sz="18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pic>
        <p:nvPicPr>
          <p:cNvPr id="13" name="Obrázek 12" descr="Obsah obrázku text, snímek obrazovky, Písmo, číslo&#10;&#10;Obsah generovaný pomocí AI může být nesprávný.">
            <a:extLst>
              <a:ext uri="{FF2B5EF4-FFF2-40B4-BE49-F238E27FC236}">
                <a16:creationId xmlns:a16="http://schemas.microsoft.com/office/drawing/2014/main" id="{63F39B16-469B-9087-A0F7-711519FF76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254" y="1685213"/>
            <a:ext cx="5992089" cy="4442534"/>
          </a:xfrm>
          <a:prstGeom prst="rect">
            <a:avLst/>
          </a:prstGeom>
        </p:spPr>
      </p:pic>
      <p:pic>
        <p:nvPicPr>
          <p:cNvPr id="2050" name="Picture 2" descr="Green check mark icon. 36587136 Vector Art at Vecteezy">
            <a:extLst>
              <a:ext uri="{FF2B5EF4-FFF2-40B4-BE49-F238E27FC236}">
                <a16:creationId xmlns:a16="http://schemas.microsoft.com/office/drawing/2014/main" id="{F944113F-0937-D63E-E941-41FFB2832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878" y="1924459"/>
            <a:ext cx="3303096" cy="330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3145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6" y="0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Obrázek 6" descr="Obsah obrázku text, snímek obrazovky, Písmo, dokument&#10;&#10;Obsah generovaný pomocí AI může být nesprávný.">
            <a:extLst>
              <a:ext uri="{FF2B5EF4-FFF2-40B4-BE49-F238E27FC236}">
                <a16:creationId xmlns:a16="http://schemas.microsoft.com/office/drawing/2014/main" id="{31A30084-8BB6-7A4D-3EAE-6E45C1D681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71" y="1460979"/>
            <a:ext cx="5527006" cy="4574307"/>
          </a:xfrm>
          <a:prstGeom prst="rect">
            <a:avLst/>
          </a:prstGeom>
        </p:spPr>
      </p:pic>
      <p:sp>
        <p:nvSpPr>
          <p:cNvPr id="15" name="TextovéPole 14">
            <a:extLst>
              <a:ext uri="{FF2B5EF4-FFF2-40B4-BE49-F238E27FC236}">
                <a16:creationId xmlns:a16="http://schemas.microsoft.com/office/drawing/2014/main" id="{83E41F6E-C4F4-2F1E-BC76-ACA5C506BEBD}"/>
              </a:ext>
            </a:extLst>
          </p:cNvPr>
          <p:cNvSpPr txBox="1"/>
          <p:nvPr/>
        </p:nvSpPr>
        <p:spPr>
          <a:xfrm>
            <a:off x="632253" y="728386"/>
            <a:ext cx="1097890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cs-CZ" sz="18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</a:br>
            <a:r>
              <a:rPr lang="cs-CZ" sz="24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žadatel, který </a:t>
            </a:r>
            <a:r>
              <a:rPr lang="cs-CZ" sz="2400" b="1" u="sng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nesplnil</a:t>
            </a:r>
            <a:r>
              <a:rPr lang="cs-CZ" sz="24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 podmínku okruhu způsobilých žadatelů:</a:t>
            </a:r>
            <a:endParaRPr lang="cs-CZ" sz="2400" dirty="0"/>
          </a:p>
        </p:txBody>
      </p:sp>
      <p:pic>
        <p:nvPicPr>
          <p:cNvPr id="1026" name="Picture 2" descr="Cross Check Symbol on Transparent Background 23554749 PNG">
            <a:extLst>
              <a:ext uri="{FF2B5EF4-FFF2-40B4-BE49-F238E27FC236}">
                <a16:creationId xmlns:a16="http://schemas.microsoft.com/office/drawing/2014/main" id="{10961010-9915-F75A-0EBC-17C8ED584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419" y="2202246"/>
            <a:ext cx="2964873" cy="2964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02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68D152C6-7419-E074-287A-90403F2DEB98}"/>
              </a:ext>
            </a:extLst>
          </p:cNvPr>
          <p:cNvSpPr txBox="1">
            <a:spLocks/>
          </p:cNvSpPr>
          <p:nvPr/>
        </p:nvSpPr>
        <p:spPr>
          <a:xfrm>
            <a:off x="632254" y="7302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</a:br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Mikropodnik</a:t>
            </a:r>
            <a:br>
              <a:rPr lang="cs-CZ" b="1" cap="all" dirty="0">
                <a:solidFill>
                  <a:srgbClr val="375D67"/>
                </a:solidFill>
                <a:latin typeface="Century Gothic" panose="020B0502020202020204" pitchFamily="34" charset="0"/>
              </a:rPr>
            </a:br>
            <a:endParaRPr lang="cs-CZ" dirty="0"/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32B71001-3C9D-D0B2-7521-D1D0713B4B7C}"/>
              </a:ext>
            </a:extLst>
          </p:cNvPr>
          <p:cNvSpPr txBox="1">
            <a:spLocks/>
          </p:cNvSpPr>
          <p:nvPr/>
        </p:nvSpPr>
        <p:spPr>
          <a:xfrm>
            <a:off x="632254" y="1735456"/>
            <a:ext cx="11168270" cy="4530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cs-CZ" sz="18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695A5B5-E720-8F98-92F9-76B5A31B9839}"/>
              </a:ext>
            </a:extLst>
          </p:cNvPr>
          <p:cNvSpPr txBox="1"/>
          <p:nvPr/>
        </p:nvSpPr>
        <p:spPr>
          <a:xfrm>
            <a:off x="632254" y="1702275"/>
            <a:ext cx="110047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Podnik = každý subjekt vykonávající hospodářskou (podnikatelskou) činnost bez ohledu na právní formu, tj. i fyzická osoba podnikající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Sledované údaje při posouzení, zda jde o mikropodnik: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360363" lvl="1" algn="just">
              <a:tabLst>
                <a:tab pos="360363" algn="l"/>
              </a:tabLst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- počet zaměstnanců méně než 10 (tj. 0 – 9 zaměstnanců),</a:t>
            </a:r>
          </a:p>
          <a:p>
            <a:pPr marL="360363" lvl="1" algn="just">
              <a:tabLst>
                <a:tab pos="360363" algn="l"/>
              </a:tabLst>
            </a:pPr>
            <a:endParaRPr lang="cs-CZ" sz="2000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marL="360363" lvl="1" algn="just">
              <a:tabLst>
                <a:tab pos="360363" algn="l"/>
              </a:tabLst>
            </a:pPr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- roční obrat nebo bilanční suma roční rozvahy menší nebo rovno 2 mil. EUR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/>
            <a:endParaRPr lang="cs-CZ" b="1" dirty="0">
              <a:latin typeface="Century Gothic" panose="020B0502020202020204" pitchFamily="34" charset="0"/>
              <a:cs typeface="Poppins Light" panose="00000400000000000000" pitchFamily="2" charset="-18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9420E6AA-5178-19E8-408D-632DA1EE924E}"/>
              </a:ext>
            </a:extLst>
          </p:cNvPr>
          <p:cNvSpPr txBox="1"/>
          <p:nvPr/>
        </p:nvSpPr>
        <p:spPr>
          <a:xfrm>
            <a:off x="632254" y="4788791"/>
            <a:ext cx="1092749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0">
                <a:latin typeface="Century Gothic" panose="020B0502020202020204" pitchFamily="34" charset="0"/>
                <a:cs typeface="Poppins Light" panose="00000400000000000000" pitchFamily="2" charset="-18"/>
              </a:rPr>
              <a:t>Prohlášení o tom, že žadatel splňuje všechny podmínky oprávněnosti dle dotačního programu (tedy i to, že je mikropodnikem) je </a:t>
            </a:r>
            <a:r>
              <a:rPr lang="cs-CZ" sz="2000" b="1" dirty="0">
                <a:latin typeface="Century Gothic" panose="020B0502020202020204" pitchFamily="34" charset="0"/>
                <a:cs typeface="Poppins Light" panose="00000400000000000000" pitchFamily="2" charset="-18"/>
              </a:rPr>
              <a:t>součástí čestných prohlášení žadatele v žádosti.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140059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64625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začínajících podnikatelů v Ústeckém kraji pro rok 2026“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200">
                <a:solidFill>
                  <a:srgbClr val="010FFF"/>
                </a:solidFill>
                <a:latin typeface="Century Gothic" panose="020B0502020202020204" pitchFamily="34" charset="0"/>
              </a:rPr>
              <a:t>Odbor podpory podnikání, inovací a transformace</a:t>
            </a:r>
            <a:endParaRPr lang="cs-CZ" sz="12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68D152C6-7419-E074-287A-90403F2DEB98}"/>
              </a:ext>
            </a:extLst>
          </p:cNvPr>
          <p:cNvSpPr txBox="1">
            <a:spLocks/>
          </p:cNvSpPr>
          <p:nvPr/>
        </p:nvSpPr>
        <p:spPr>
          <a:xfrm>
            <a:off x="632254" y="7302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</a:br>
            <a:r>
              <a:rPr lang="cs-CZ" sz="3600" b="1" cap="all" dirty="0">
                <a:solidFill>
                  <a:srgbClr val="0000FF"/>
                </a:solidFill>
                <a:latin typeface="Century Gothic" panose="020B0502020202020204" pitchFamily="34" charset="0"/>
              </a:rPr>
              <a:t>Mikropodnik</a:t>
            </a:r>
            <a:br>
              <a:rPr lang="cs-CZ" b="1" cap="all" dirty="0">
                <a:solidFill>
                  <a:srgbClr val="375D67"/>
                </a:solidFill>
                <a:latin typeface="Century Gothic" panose="020B0502020202020204" pitchFamily="34" charset="0"/>
              </a:rPr>
            </a:br>
            <a:endParaRPr lang="cs-CZ" dirty="0"/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32B71001-3C9D-D0B2-7521-D1D0713B4B7C}"/>
              </a:ext>
            </a:extLst>
          </p:cNvPr>
          <p:cNvSpPr txBox="1">
            <a:spLocks/>
          </p:cNvSpPr>
          <p:nvPr/>
        </p:nvSpPr>
        <p:spPr>
          <a:xfrm>
            <a:off x="632254" y="1735456"/>
            <a:ext cx="11168270" cy="4530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cs-CZ" sz="1800" dirty="0">
              <a:latin typeface="Century Gothic" panose="020B0502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C7FB362F-F92C-7580-2246-89A326BFA4A2}"/>
              </a:ext>
            </a:extLst>
          </p:cNvPr>
          <p:cNvSpPr txBox="1"/>
          <p:nvPr/>
        </p:nvSpPr>
        <p:spPr>
          <a:xfrm>
            <a:off x="739346" y="1637218"/>
            <a:ext cx="3045682" cy="3139321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cs-CZ" b="1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SAMOSTATNÝ PODNIK</a:t>
            </a:r>
          </a:p>
          <a:p>
            <a:pPr algn="just"/>
            <a:endParaRPr lang="cs-CZ" b="1" dirty="0">
              <a:solidFill>
                <a:schemeClr val="tx1"/>
              </a:solidFill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r>
              <a:rPr lang="cs-CZ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= Podnik, který vlastní </a:t>
            </a:r>
            <a:r>
              <a:rPr lang="cs-CZ" b="1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méně než 25 % </a:t>
            </a:r>
            <a:r>
              <a:rPr lang="cs-CZ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základního kapitálu nebo hlasovacích práv jiného podniku.</a:t>
            </a:r>
          </a:p>
          <a:p>
            <a:endParaRPr lang="cs-CZ" dirty="0">
              <a:solidFill>
                <a:schemeClr val="tx1"/>
              </a:solidFill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r>
              <a:rPr lang="cs-CZ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Údaje se do výpočtu pro posouzení statutu mikropodniku </a:t>
            </a:r>
            <a:r>
              <a:rPr lang="cs-CZ" b="1" i="1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nezahrnují.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D25466B2-DAE3-A612-9913-89A9C1712982}"/>
              </a:ext>
            </a:extLst>
          </p:cNvPr>
          <p:cNvSpPr txBox="1"/>
          <p:nvPr/>
        </p:nvSpPr>
        <p:spPr>
          <a:xfrm>
            <a:off x="4067175" y="1632247"/>
            <a:ext cx="3501860" cy="3693319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2)</a:t>
            </a:r>
            <a:r>
              <a:rPr lang="cs-CZ" b="1" dirty="0">
                <a:solidFill>
                  <a:srgbClr val="0000FF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 </a:t>
            </a:r>
            <a:r>
              <a:rPr lang="cs-CZ" b="1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PARTNERSKÝ PODNIK</a:t>
            </a:r>
          </a:p>
          <a:p>
            <a:endParaRPr lang="cs-CZ" b="1" dirty="0">
              <a:solidFill>
                <a:schemeClr val="tx1"/>
              </a:solidFill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r>
              <a:rPr lang="cs-CZ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= Podnik, který vlastní </a:t>
            </a:r>
            <a:r>
              <a:rPr lang="cs-CZ" b="1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25 % -50 % </a:t>
            </a:r>
            <a:r>
              <a:rPr lang="cs-CZ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základního kapitálu nebo hlasovacích práv (např. v podobě podílu) jiného podniku.</a:t>
            </a:r>
          </a:p>
          <a:p>
            <a:endParaRPr lang="cs-CZ" dirty="0">
              <a:solidFill>
                <a:schemeClr val="tx1"/>
              </a:solidFill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r>
              <a:rPr lang="cs-CZ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Údaje (počet zaměstnanců, roční obrat/bilanční suma) se přičtou </a:t>
            </a:r>
            <a:r>
              <a:rPr lang="cs-CZ" b="1" i="1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ve výši procentuálního vlastnického podílu.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3172BB17-67E6-2466-3354-7846EB084778}"/>
              </a:ext>
            </a:extLst>
          </p:cNvPr>
          <p:cNvSpPr txBox="1"/>
          <p:nvPr/>
        </p:nvSpPr>
        <p:spPr>
          <a:xfrm>
            <a:off x="7896224" y="1622892"/>
            <a:ext cx="3758085" cy="4524315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3) PROPOJENÝ PODNIK</a:t>
            </a:r>
          </a:p>
          <a:p>
            <a:pPr algn="just"/>
            <a:endParaRPr lang="cs-CZ" b="1" dirty="0">
              <a:solidFill>
                <a:schemeClr val="tx1"/>
              </a:solidFill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/>
            <a:r>
              <a:rPr lang="cs-CZ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= Podnik, který vlastní </a:t>
            </a:r>
            <a:r>
              <a:rPr lang="cs-CZ" b="1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více než 50 % </a:t>
            </a:r>
            <a:r>
              <a:rPr lang="cs-CZ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hlasovacích práv (podílu) nebo má právo </a:t>
            </a:r>
            <a:r>
              <a:rPr lang="cs-CZ" b="1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uplatňovat rozhodující vliv</a:t>
            </a:r>
            <a:r>
              <a:rPr lang="cs-CZ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 (právo jmenovat a odvolávat členy orgánů, uplatňovat rozhodující vliv na základě smlouvy apod.) v jiném podniku.</a:t>
            </a:r>
          </a:p>
          <a:p>
            <a:pPr algn="just"/>
            <a:endParaRPr lang="cs-CZ" dirty="0">
              <a:solidFill>
                <a:schemeClr val="tx1"/>
              </a:solidFill>
              <a:latin typeface="Century Gothic" panose="020B0502020202020204" pitchFamily="34" charset="0"/>
              <a:cs typeface="Poppins Light" panose="00000400000000000000" pitchFamily="2" charset="-18"/>
            </a:endParaRPr>
          </a:p>
          <a:p>
            <a:pPr algn="just"/>
            <a:r>
              <a:rPr lang="cs-CZ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Údaje (počet zaměstnanců, roční obrat/bilanční suma) </a:t>
            </a:r>
            <a:r>
              <a:rPr lang="cs-CZ" b="1" i="1" dirty="0">
                <a:solidFill>
                  <a:schemeClr val="tx1"/>
                </a:solidFill>
                <a:latin typeface="Century Gothic" panose="020B0502020202020204" pitchFamily="34" charset="0"/>
                <a:cs typeface="Poppins Light" panose="00000400000000000000" pitchFamily="2" charset="-18"/>
              </a:rPr>
              <a:t>se přičtou za celý podnik ve 100% výši, bez ohledu na skutečný podíl.</a:t>
            </a:r>
          </a:p>
        </p:txBody>
      </p:sp>
    </p:spTree>
    <p:extLst>
      <p:ext uri="{BB962C8B-B14F-4D97-AF65-F5344CB8AC3E}">
        <p14:creationId xmlns:p14="http://schemas.microsoft.com/office/powerpoint/2010/main" val="26091261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1849</TotalTime>
  <Words>3442</Words>
  <Application>Microsoft Office PowerPoint</Application>
  <PresentationFormat>Širokoúhlá obrazovka</PresentationFormat>
  <Paragraphs>397</Paragraphs>
  <Slides>34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1" baseType="lpstr">
      <vt:lpstr>Arial</vt:lpstr>
      <vt:lpstr>Calibri</vt:lpstr>
      <vt:lpstr>Calibri Light</vt:lpstr>
      <vt:lpstr>Century Gothic</vt:lpstr>
      <vt:lpstr>Poppins Light</vt:lpstr>
      <vt:lpstr>Wingdings</vt:lpstr>
      <vt:lpstr>Motiv Office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Nový Jan</dc:creator>
  <cp:lastModifiedBy>Hájková Marie</cp:lastModifiedBy>
  <cp:revision>130</cp:revision>
  <dcterms:created xsi:type="dcterms:W3CDTF">2023-01-12T13:43:47Z</dcterms:created>
  <dcterms:modified xsi:type="dcterms:W3CDTF">2026-03-11T12:14:03Z</dcterms:modified>
</cp:coreProperties>
</file>