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63" r:id="rId4"/>
    <p:sldId id="264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-114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5BA9E-796A-43FB-BF56-CB35B840DF0C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4BC00-7523-4B9E-BF3A-81EED6600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09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4BC00-7523-4B9E-BF3A-81EED66000A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8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54D6C0C-840C-46DB-925C-7ADDD9B67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5B828C43-9FCE-4ACA-8D94-CFFB72300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15DBAE7C-9054-4CEA-A201-2B20ADDEB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0953-4A00-4BB6-BE66-D31828206C5A}" type="datetimeFigureOut">
              <a:rPr lang="cs-CZ" smtClean="0"/>
              <a:t>19.04.2022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ED4AD3A4-BCC4-4971-B9AD-766BB01A8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209D1CDA-19AD-46DA-A2DD-52094879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0716-913D-46C9-B2F3-1BD5CFBCC3D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254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B81B7BE-B636-4E89-9989-907215F68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1CD4B9BE-FCFA-42FD-9B82-3B745EE64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858EC045-4BC5-476E-94CE-1D8C984F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0953-4A00-4BB6-BE66-D31828206C5A}" type="datetimeFigureOut">
              <a:rPr lang="cs-CZ" smtClean="0"/>
              <a:t>19.04.2022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8B08D286-B47E-4012-AF27-3838817F8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8B57E0A2-2914-4444-8675-4524DAFF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0716-913D-46C9-B2F3-1BD5CFBCC3D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252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FDAD4B6F-130F-43CD-BD87-FBB1F216B9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82836EDC-79A1-4748-8ACB-E8E64645B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4DBB8E40-E330-4BC9-8845-29C58665C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0953-4A00-4BB6-BE66-D31828206C5A}" type="datetimeFigureOut">
              <a:rPr lang="cs-CZ" smtClean="0"/>
              <a:t>19.04.2022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DA1CAE29-10D6-4278-90E8-162DF8CF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79359E7C-7356-4BED-B08D-19D0F8E9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0716-913D-46C9-B2F3-1BD5CFBCC3D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434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62B0841-AEDC-4997-8459-DA72BF11A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7A71C0C-BFA3-42A5-AA0B-BA9EF10AE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2E11521B-EE90-49FA-B877-369F0657F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0953-4A00-4BB6-BE66-D31828206C5A}" type="datetimeFigureOut">
              <a:rPr lang="cs-CZ" smtClean="0"/>
              <a:t>19.04.2022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F7BFD7A1-3BCF-41F5-BF62-B249E0F94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6F730819-EC6E-4F38-AA5F-7244B0C3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0716-913D-46C9-B2F3-1BD5CFBCC3D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753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EA04AEC-F3E0-4887-A66B-8CAF5807D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D703E78B-9BF6-42FE-83AC-AEC77E1CC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C5DB2CFD-3C54-44FE-AC33-C9665AD25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0953-4A00-4BB6-BE66-D31828206C5A}" type="datetimeFigureOut">
              <a:rPr lang="cs-CZ" smtClean="0"/>
              <a:t>19.04.2022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6B64665A-0820-4CB5-8D0E-5C4A39482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28245764-4B1F-4FE6-8A7D-D2B390F3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0716-913D-46C9-B2F3-1BD5CFBCC3D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98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CB19E3F-9243-49FB-9F1F-394CE0DF5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F9FBFE5-208A-4DAF-B96B-859DC0015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0E902FC0-7D0D-489C-AD37-EBCDD4282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0E2F5D7E-E7BA-4C06-8399-F0485873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0953-4A00-4BB6-BE66-D31828206C5A}" type="datetimeFigureOut">
              <a:rPr lang="cs-CZ" smtClean="0"/>
              <a:t>19.04.2022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DFB08169-9F14-4F11-AF6D-2BC18ECE5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DDEAFFAA-B83C-462F-A4D9-38C2680D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0716-913D-46C9-B2F3-1BD5CFBCC3D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76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AE33498-629F-4E81-BE11-B9E5B413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2C7D0FE7-4DCB-494C-8D2F-3C4F38B5F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951AE056-0D9B-43EA-A7D3-F5894D53B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3B4CA71A-85C3-4BF5-8019-13F993E1B2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709E118E-35E4-48C6-9CE3-449B2AA70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732255D1-DD73-41B6-A01C-CBDBEF3A3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0953-4A00-4BB6-BE66-D31828206C5A}" type="datetimeFigureOut">
              <a:rPr lang="cs-CZ" smtClean="0"/>
              <a:t>19.04.2022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4A97D160-5C29-4F9B-9594-DA8B219B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DE381C4E-12CF-4820-B400-A3E8B3C8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0716-913D-46C9-B2F3-1BD5CFBCC3D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282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B2D2BEF-4711-45C4-AA2A-F81D689F5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A35877C5-84C0-4937-9279-AF4C6ADA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0953-4A00-4BB6-BE66-D31828206C5A}" type="datetimeFigureOut">
              <a:rPr lang="cs-CZ" smtClean="0"/>
              <a:t>19.04.2022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3A51AC3E-F108-44B6-A825-414F4392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F3AD7F35-88E1-454F-B237-16651890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0716-913D-46C9-B2F3-1BD5CFBCC3D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689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00113F85-C008-4CAE-8458-C028B2EF7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0953-4A00-4BB6-BE66-D31828206C5A}" type="datetimeFigureOut">
              <a:rPr lang="cs-CZ" smtClean="0"/>
              <a:t>19.04.2022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A6491E80-3883-4B01-8DE3-4F78E1539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B00B1E6E-0B8E-4D37-BBEE-7DDC3297E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0716-913D-46C9-B2F3-1BD5CFBCC3D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342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A934590-5E3D-4DDE-A47D-69266691E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E23A43D-2A50-45C2-99F2-BA8AF80FB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73EAD9F8-F838-48E8-BF1B-508CDA88A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66F32E50-AF2C-45B3-A26A-508715E4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0953-4A00-4BB6-BE66-D31828206C5A}" type="datetimeFigureOut">
              <a:rPr lang="cs-CZ" smtClean="0"/>
              <a:t>19.04.2022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11C63ACC-F781-4F04-B85B-D2D450E29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5FDC895A-6E53-4713-AA3D-14C38B97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0716-913D-46C9-B2F3-1BD5CFBCC3D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228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B7C152A-F79C-47B8-BAD7-EE13C4D10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600D3E97-F0C6-4B14-84D8-481066C60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A0AF2390-6E4C-4CD0-9CC7-17AE4C7F2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40BFBFFC-BD8A-490A-A659-BC8D182AB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0953-4A00-4BB6-BE66-D31828206C5A}" type="datetimeFigureOut">
              <a:rPr lang="cs-CZ" smtClean="0"/>
              <a:t>19.04.2022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B1D8FD36-CA90-4015-8CB4-DC73FC633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9C66E7AF-0B18-4F00-BB83-816B8FC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0716-913D-46C9-B2F3-1BD5CFBCC3D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599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062C22C1-4B9C-49DD-B343-9B713F6BE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C7C3A70E-6EBC-4307-A0F1-5320899C5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9504A601-9337-4985-B111-6DEABB843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30953-4A00-4BB6-BE66-D31828206C5A}" type="datetimeFigureOut">
              <a:rPr lang="cs-CZ" smtClean="0"/>
              <a:t>19.04.2022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856C9B92-EF56-44A9-9BA2-FD5582C59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1F7EC0DE-7173-4B4B-8CA8-5A98A0B95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0716-913D-46C9-B2F3-1BD5CFBCC3D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95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4F7B9026-36AD-42E4-B172-8D68F3A339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4" name="Obrázek 13" descr="Obsah obrázku skupina, dav, sledování&#10;&#10;Popis byl vytvořen automaticky">
            <a:extLst>
              <a:ext uri="{FF2B5EF4-FFF2-40B4-BE49-F238E27FC236}">
                <a16:creationId xmlns="" xmlns:a16="http://schemas.microsoft.com/office/drawing/2014/main" id="{ACD4EC06-CB8D-4C8D-B768-D354DD731B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6000"/>
                    </a14:imgEffect>
                    <a14:imgEffect>
                      <a14:brightnessContrast bright="-18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16" r="48227" b="-1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20" name="Obrázek 19" descr="Obsah obrázku tráva, příroda, hora, zelená&#10;&#10;Popis byl vytvořen automaticky">
            <a:extLst>
              <a:ext uri="{FF2B5EF4-FFF2-40B4-BE49-F238E27FC236}">
                <a16:creationId xmlns="" xmlns:a16="http://schemas.microsoft.com/office/drawing/2014/main" id="{38C30A58-B601-4F28-9749-0AAB520B92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86000"/>
                    </a14:imgEffect>
                    <a14:imgEffect>
                      <a14:brightnessContrast bright="-11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56" r="35577" b="-1"/>
          <a:stretch/>
        </p:blipFill>
        <p:spPr>
          <a:xfrm>
            <a:off x="8166811" y="171715"/>
            <a:ext cx="3822924" cy="6514565"/>
          </a:xfrm>
          <a:prstGeom prst="rect">
            <a:avLst/>
          </a:prstGeom>
        </p:spPr>
      </p:pic>
      <p:pic>
        <p:nvPicPr>
          <p:cNvPr id="8" name="Obrázek 7" descr="Obsah obrázku budova, obloha, exteriér, staré&#10;&#10;Popis byl vytvořen automaticky">
            <a:extLst>
              <a:ext uri="{FF2B5EF4-FFF2-40B4-BE49-F238E27FC236}">
                <a16:creationId xmlns="" xmlns:a16="http://schemas.microsoft.com/office/drawing/2014/main" id="{B36FE65E-5D1B-4CC3-B8FE-D3618BF24E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280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13" r="28594" b="1"/>
          <a:stretch/>
        </p:blipFill>
        <p:spPr>
          <a:xfrm>
            <a:off x="4182539" y="171716"/>
            <a:ext cx="3793268" cy="6514565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="" xmlns:a16="http://schemas.microsoft.com/office/drawing/2014/main" id="{08851D34-C4AC-4D05-A0AC-C4F6D43306F5}"/>
              </a:ext>
            </a:extLst>
          </p:cNvPr>
          <p:cNvSpPr txBox="1"/>
          <p:nvPr/>
        </p:nvSpPr>
        <p:spPr>
          <a:xfrm>
            <a:off x="191386" y="169805"/>
            <a:ext cx="11808086" cy="98488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RUR – Region univerzitě </a:t>
            </a:r>
            <a:r>
              <a:rPr lang="cs-CZ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‖ </a:t>
            </a:r>
            <a:r>
              <a:rPr lang="cs-CZ" sz="3200" dirty="0">
                <a:solidFill>
                  <a:schemeClr val="bg1"/>
                </a:solidFill>
              </a:rPr>
              <a:t>Univerzita regionu</a:t>
            </a:r>
          </a:p>
          <a:p>
            <a:pPr algn="ctr"/>
            <a:endParaRPr lang="cs-CZ" sz="800" dirty="0">
              <a:solidFill>
                <a:schemeClr val="bg1"/>
              </a:solidFill>
            </a:endParaRPr>
          </a:p>
          <a:p>
            <a:pPr algn="ctr"/>
            <a:r>
              <a:rPr lang="cs-CZ" dirty="0">
                <a:solidFill>
                  <a:schemeClr val="bg1"/>
                </a:solidFill>
              </a:rPr>
              <a:t>Univerzita J. E. Purkyně v Ústí nad Labem (Strategický projekt Fondu spravedlivé transformace pro Ústecký kraj)</a:t>
            </a:r>
          </a:p>
        </p:txBody>
      </p:sp>
      <p:pic>
        <p:nvPicPr>
          <p:cNvPr id="40" name="Obrázek 39">
            <a:extLst>
              <a:ext uri="{FF2B5EF4-FFF2-40B4-BE49-F238E27FC236}">
                <a16:creationId xmlns="" xmlns:a16="http://schemas.microsoft.com/office/drawing/2014/main" id="{C59CA6E6-FE15-4FBE-A4FA-9C7F193DFB0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0"/>
          <a:stretch/>
        </p:blipFill>
        <p:spPr>
          <a:xfrm>
            <a:off x="10530456" y="296246"/>
            <a:ext cx="1274365" cy="21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74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Obsah obrázku skupina, dav, sledování&#10;&#10;Popis byl vytvořen automaticky">
            <a:extLst>
              <a:ext uri="{FF2B5EF4-FFF2-40B4-BE49-F238E27FC236}">
                <a16:creationId xmlns="" xmlns:a16="http://schemas.microsoft.com/office/drawing/2014/main" id="{ACD4EC06-CB8D-4C8D-B768-D354DD731B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6000"/>
                    </a14:imgEffect>
                    <a14:imgEffect>
                      <a14:brightnessContrast bright="-18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16" r="48227" b="-1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20" name="Obrázek 19" descr="Obsah obrázku tráva, příroda, hora, zelená&#10;&#10;Popis byl vytvořen automaticky">
            <a:extLst>
              <a:ext uri="{FF2B5EF4-FFF2-40B4-BE49-F238E27FC236}">
                <a16:creationId xmlns="" xmlns:a16="http://schemas.microsoft.com/office/drawing/2014/main" id="{38C30A58-B601-4F28-9749-0AAB520B92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86000"/>
                    </a14:imgEffect>
                    <a14:imgEffect>
                      <a14:brightnessContrast bright="-11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56" r="35577" b="-1"/>
          <a:stretch/>
        </p:blipFill>
        <p:spPr>
          <a:xfrm>
            <a:off x="8166811" y="171715"/>
            <a:ext cx="3822924" cy="6514565"/>
          </a:xfrm>
          <a:prstGeom prst="rect">
            <a:avLst/>
          </a:prstGeom>
        </p:spPr>
      </p:pic>
      <p:pic>
        <p:nvPicPr>
          <p:cNvPr id="8" name="Obrázek 7" descr="Obsah obrázku budova, obloha, exteriér, staré&#10;&#10;Popis byl vytvořen automaticky">
            <a:extLst>
              <a:ext uri="{FF2B5EF4-FFF2-40B4-BE49-F238E27FC236}">
                <a16:creationId xmlns="" xmlns:a16="http://schemas.microsoft.com/office/drawing/2014/main" id="{B36FE65E-5D1B-4CC3-B8FE-D3618BF24E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280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13" r="28594" b="1"/>
          <a:stretch/>
        </p:blipFill>
        <p:spPr>
          <a:xfrm>
            <a:off x="4182539" y="171716"/>
            <a:ext cx="3793268" cy="6514565"/>
          </a:xfrm>
          <a:prstGeom prst="rect">
            <a:avLst/>
          </a:prstGeom>
        </p:spPr>
      </p:pic>
      <p:sp>
        <p:nvSpPr>
          <p:cNvPr id="36" name="Obdélník 35">
            <a:extLst>
              <a:ext uri="{FF2B5EF4-FFF2-40B4-BE49-F238E27FC236}">
                <a16:creationId xmlns="" xmlns:a16="http://schemas.microsoft.com/office/drawing/2014/main" id="{636CEBD9-D409-4BB5-A3FC-A5EFB425DA45}"/>
              </a:ext>
            </a:extLst>
          </p:cNvPr>
          <p:cNvSpPr/>
          <p:nvPr/>
        </p:nvSpPr>
        <p:spPr>
          <a:xfrm>
            <a:off x="0" y="-3"/>
            <a:ext cx="12188952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TextovéPole 20">
            <a:extLst>
              <a:ext uri="{FF2B5EF4-FFF2-40B4-BE49-F238E27FC236}">
                <a16:creationId xmlns="" xmlns:a16="http://schemas.microsoft.com/office/drawing/2014/main" id="{08851D34-C4AC-4D05-A0AC-C4F6D43306F5}"/>
              </a:ext>
            </a:extLst>
          </p:cNvPr>
          <p:cNvSpPr txBox="1"/>
          <p:nvPr/>
        </p:nvSpPr>
        <p:spPr>
          <a:xfrm>
            <a:off x="191386" y="169805"/>
            <a:ext cx="11808086" cy="98488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RUR – Region univerzitě </a:t>
            </a:r>
            <a:r>
              <a:rPr lang="cs-CZ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‖ </a:t>
            </a:r>
            <a:r>
              <a:rPr lang="cs-CZ" sz="3200" dirty="0">
                <a:solidFill>
                  <a:schemeClr val="bg1"/>
                </a:solidFill>
              </a:rPr>
              <a:t>Univerzita regionu</a:t>
            </a:r>
          </a:p>
          <a:p>
            <a:pPr algn="ctr"/>
            <a:endParaRPr lang="cs-CZ" sz="800" dirty="0">
              <a:solidFill>
                <a:schemeClr val="bg1"/>
              </a:solidFill>
            </a:endParaRPr>
          </a:p>
          <a:p>
            <a:pPr algn="ctr"/>
            <a:r>
              <a:rPr lang="cs-CZ" dirty="0">
                <a:solidFill>
                  <a:schemeClr val="bg1"/>
                </a:solidFill>
              </a:rPr>
              <a:t>Univerzita J. E. Purkyně v Ústí nad Labem (Strategický projekt Fondu spravedlivé transformace pro Ústecký kraj)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="" xmlns:a16="http://schemas.microsoft.com/office/drawing/2014/main" id="{82555C79-C30A-45CA-BE73-2CA2FA31690B}"/>
              </a:ext>
            </a:extLst>
          </p:cNvPr>
          <p:cNvSpPr txBox="1"/>
          <p:nvPr/>
        </p:nvSpPr>
        <p:spPr>
          <a:xfrm>
            <a:off x="202265" y="1247203"/>
            <a:ext cx="11787470" cy="1200329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Univerzita J. E. Purkyně v Ústí nad Labem (UJEP) </a:t>
            </a:r>
          </a:p>
          <a:p>
            <a:r>
              <a:rPr lang="cs-CZ" dirty="0">
                <a:solidFill>
                  <a:schemeClr val="bg1"/>
                </a:solidFill>
              </a:rPr>
              <a:t>	= jediná vysoká škola se sídlem v regionu, široká tematická struktura</a:t>
            </a:r>
          </a:p>
          <a:p>
            <a:r>
              <a:rPr lang="cs-CZ" dirty="0">
                <a:solidFill>
                  <a:schemeClr val="bg1"/>
                </a:solidFill>
              </a:rPr>
              <a:t>	= největší mezioborové expertní pracoviště v regionu zaměřené na transformační procesy a vzdělávání </a:t>
            </a:r>
          </a:p>
          <a:p>
            <a:r>
              <a:rPr lang="cs-CZ" dirty="0">
                <a:solidFill>
                  <a:schemeClr val="bg1"/>
                </a:solidFill>
              </a:rPr>
              <a:t>	= dlouhodobě úspěšný řešitel projektů Evropských sociálních a investičních fondů</a:t>
            </a:r>
          </a:p>
        </p:txBody>
      </p:sp>
      <p:pic>
        <p:nvPicPr>
          <p:cNvPr id="40" name="Obrázek 39">
            <a:extLst>
              <a:ext uri="{FF2B5EF4-FFF2-40B4-BE49-F238E27FC236}">
                <a16:creationId xmlns="" xmlns:a16="http://schemas.microsoft.com/office/drawing/2014/main" id="{C59CA6E6-FE15-4FBE-A4FA-9C7F193DFB0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0"/>
          <a:stretch/>
        </p:blipFill>
        <p:spPr>
          <a:xfrm>
            <a:off x="10530456" y="296246"/>
            <a:ext cx="1274365" cy="21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Obsah obrázku skupina, dav, sledování&#10;&#10;Popis byl vytvořen automaticky">
            <a:extLst>
              <a:ext uri="{FF2B5EF4-FFF2-40B4-BE49-F238E27FC236}">
                <a16:creationId xmlns="" xmlns:a16="http://schemas.microsoft.com/office/drawing/2014/main" id="{ACD4EC06-CB8D-4C8D-B768-D354DD731B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6000"/>
                    </a14:imgEffect>
                    <a14:imgEffect>
                      <a14:brightnessContrast bright="-18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16" r="48227" b="-1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20" name="Obrázek 19" descr="Obsah obrázku tráva, příroda, hora, zelená&#10;&#10;Popis byl vytvořen automaticky">
            <a:extLst>
              <a:ext uri="{FF2B5EF4-FFF2-40B4-BE49-F238E27FC236}">
                <a16:creationId xmlns="" xmlns:a16="http://schemas.microsoft.com/office/drawing/2014/main" id="{38C30A58-B601-4F28-9749-0AAB520B92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86000"/>
                    </a14:imgEffect>
                    <a14:imgEffect>
                      <a14:brightnessContrast bright="-11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56" r="35577" b="-1"/>
          <a:stretch/>
        </p:blipFill>
        <p:spPr>
          <a:xfrm>
            <a:off x="8166811" y="171715"/>
            <a:ext cx="3822924" cy="6514565"/>
          </a:xfrm>
          <a:prstGeom prst="rect">
            <a:avLst/>
          </a:prstGeom>
        </p:spPr>
      </p:pic>
      <p:pic>
        <p:nvPicPr>
          <p:cNvPr id="8" name="Obrázek 7" descr="Obsah obrázku budova, obloha, exteriér, staré&#10;&#10;Popis byl vytvořen automaticky">
            <a:extLst>
              <a:ext uri="{FF2B5EF4-FFF2-40B4-BE49-F238E27FC236}">
                <a16:creationId xmlns="" xmlns:a16="http://schemas.microsoft.com/office/drawing/2014/main" id="{B36FE65E-5D1B-4CC3-B8FE-D3618BF24E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280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13" r="28594" b="1"/>
          <a:stretch/>
        </p:blipFill>
        <p:spPr>
          <a:xfrm>
            <a:off x="4182539" y="171716"/>
            <a:ext cx="3793268" cy="6514565"/>
          </a:xfrm>
          <a:prstGeom prst="rect">
            <a:avLst/>
          </a:prstGeom>
        </p:spPr>
      </p:pic>
      <p:sp>
        <p:nvSpPr>
          <p:cNvPr id="36" name="Obdélník 35">
            <a:extLst>
              <a:ext uri="{FF2B5EF4-FFF2-40B4-BE49-F238E27FC236}">
                <a16:creationId xmlns="" xmlns:a16="http://schemas.microsoft.com/office/drawing/2014/main" id="{636CEBD9-D409-4BB5-A3FC-A5EFB425DA45}"/>
              </a:ext>
            </a:extLst>
          </p:cNvPr>
          <p:cNvSpPr/>
          <p:nvPr/>
        </p:nvSpPr>
        <p:spPr>
          <a:xfrm>
            <a:off x="0" y="-3"/>
            <a:ext cx="12188952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TextovéPole 20">
            <a:extLst>
              <a:ext uri="{FF2B5EF4-FFF2-40B4-BE49-F238E27FC236}">
                <a16:creationId xmlns="" xmlns:a16="http://schemas.microsoft.com/office/drawing/2014/main" id="{08851D34-C4AC-4D05-A0AC-C4F6D43306F5}"/>
              </a:ext>
            </a:extLst>
          </p:cNvPr>
          <p:cNvSpPr txBox="1"/>
          <p:nvPr/>
        </p:nvSpPr>
        <p:spPr>
          <a:xfrm>
            <a:off x="191386" y="169805"/>
            <a:ext cx="11808086" cy="98488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RUR – Region univerzitě </a:t>
            </a:r>
            <a:r>
              <a:rPr lang="cs-CZ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‖ </a:t>
            </a:r>
            <a:r>
              <a:rPr lang="cs-CZ" sz="3200" dirty="0">
                <a:solidFill>
                  <a:schemeClr val="bg1"/>
                </a:solidFill>
              </a:rPr>
              <a:t>Univerzita regionu</a:t>
            </a:r>
          </a:p>
          <a:p>
            <a:pPr algn="ctr"/>
            <a:endParaRPr lang="cs-CZ" sz="800" dirty="0">
              <a:solidFill>
                <a:schemeClr val="bg1"/>
              </a:solidFill>
            </a:endParaRPr>
          </a:p>
          <a:p>
            <a:pPr algn="ctr"/>
            <a:r>
              <a:rPr lang="cs-CZ" dirty="0">
                <a:solidFill>
                  <a:schemeClr val="bg1"/>
                </a:solidFill>
              </a:rPr>
              <a:t>Univerzita J. E. Purkyně v Ústí nad Labem (Strategický projekt Fondu spravedlivé transformace pro Ústecký kraj)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="" xmlns:a16="http://schemas.microsoft.com/office/drawing/2014/main" id="{82555C79-C30A-45CA-BE73-2CA2FA31690B}"/>
              </a:ext>
            </a:extLst>
          </p:cNvPr>
          <p:cNvSpPr txBox="1"/>
          <p:nvPr/>
        </p:nvSpPr>
        <p:spPr>
          <a:xfrm>
            <a:off x="202265" y="1239388"/>
            <a:ext cx="11787470" cy="1200329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Univerzita J. E. Purkyně v Ústí nad Labem (UJEP) </a:t>
            </a:r>
          </a:p>
          <a:p>
            <a:r>
              <a:rPr lang="cs-CZ" dirty="0">
                <a:solidFill>
                  <a:schemeClr val="bg1"/>
                </a:solidFill>
              </a:rPr>
              <a:t>	= jediná vysoká škola se sídlem v regionu, široká tematická struktura</a:t>
            </a:r>
          </a:p>
          <a:p>
            <a:r>
              <a:rPr lang="cs-CZ" dirty="0">
                <a:solidFill>
                  <a:schemeClr val="bg1"/>
                </a:solidFill>
              </a:rPr>
              <a:t>	= největší mezioborové expertní pracoviště v regionu zaměřené na transformační procesy a vzdělávání </a:t>
            </a:r>
          </a:p>
          <a:p>
            <a:r>
              <a:rPr lang="cs-CZ" dirty="0">
                <a:solidFill>
                  <a:schemeClr val="bg1"/>
                </a:solidFill>
              </a:rPr>
              <a:t>	= dlouhodobě úspěšný řešitel projektů Evropských sociálních a investičních fondů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="" xmlns:a16="http://schemas.microsoft.com/office/drawing/2014/main" id="{C38A3AD3-E9B4-447E-8157-7D2C90E73448}"/>
              </a:ext>
            </a:extLst>
          </p:cNvPr>
          <p:cNvSpPr txBox="1"/>
          <p:nvPr/>
        </p:nvSpPr>
        <p:spPr>
          <a:xfrm>
            <a:off x="191385" y="2532328"/>
            <a:ext cx="11798350" cy="1477328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Strategie projektu</a:t>
            </a:r>
          </a:p>
          <a:p>
            <a:r>
              <a:rPr lang="cs-CZ" dirty="0">
                <a:solidFill>
                  <a:schemeClr val="bg1"/>
                </a:solidFill>
              </a:rPr>
              <a:t>	</a:t>
            </a:r>
            <a:r>
              <a:rPr lang="cs-CZ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►</a:t>
            </a:r>
            <a:r>
              <a:rPr lang="cs-CZ" dirty="0">
                <a:solidFill>
                  <a:schemeClr val="bg1"/>
                </a:solidFill>
              </a:rPr>
              <a:t> post-těžební rozvoj území vyžaduje komplexní přístup k sociální, ekonomické a environmentální transformaci	</a:t>
            </a:r>
            <a:r>
              <a:rPr lang="cs-CZ" dirty="0">
                <a:solidFill>
                  <a:schemeClr val="bg1"/>
                </a:solidFill>
                <a:ea typeface="Cambria" panose="02040503050406030204" pitchFamily="18" charset="0"/>
              </a:rPr>
              <a:t>► řešení musí reagovat na technologické a klimatické výzvy a to se znalostí územních a sociálních specifik</a:t>
            </a:r>
          </a:p>
          <a:p>
            <a:r>
              <a:rPr lang="cs-CZ" dirty="0">
                <a:solidFill>
                  <a:schemeClr val="bg1"/>
                </a:solidFill>
              </a:rPr>
              <a:t>	</a:t>
            </a:r>
            <a:r>
              <a:rPr lang="cs-CZ" dirty="0">
                <a:solidFill>
                  <a:schemeClr val="bg1"/>
                </a:solidFill>
                <a:ea typeface="Cambria" panose="02040503050406030204" pitchFamily="18" charset="0"/>
              </a:rPr>
              <a:t>► řešení musí podporovat vysokou sociální a kulturní integritu společenství kraje</a:t>
            </a:r>
          </a:p>
          <a:p>
            <a:r>
              <a:rPr lang="cs-CZ" dirty="0">
                <a:solidFill>
                  <a:schemeClr val="bg1"/>
                </a:solidFill>
              </a:rPr>
              <a:t>	</a:t>
            </a:r>
            <a:r>
              <a:rPr lang="cs-CZ" dirty="0">
                <a:solidFill>
                  <a:schemeClr val="bg1"/>
                </a:solidFill>
                <a:ea typeface="Cambria" panose="02040503050406030204" pitchFamily="18" charset="0"/>
              </a:rPr>
              <a:t>► kvalitativní změny v území dopadu musí být doplněny rozvojem trvalých expertních kapacit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036A6084-90DF-461F-8145-11128CB716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0"/>
          <a:stretch/>
        </p:blipFill>
        <p:spPr>
          <a:xfrm>
            <a:off x="10530456" y="296246"/>
            <a:ext cx="1274365" cy="21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7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Obsah obrázku skupina, dav, sledování&#10;&#10;Popis byl vytvořen automaticky">
            <a:extLst>
              <a:ext uri="{FF2B5EF4-FFF2-40B4-BE49-F238E27FC236}">
                <a16:creationId xmlns="" xmlns:a16="http://schemas.microsoft.com/office/drawing/2014/main" id="{ACD4EC06-CB8D-4C8D-B768-D354DD731B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96000"/>
                    </a14:imgEffect>
                    <a14:imgEffect>
                      <a14:brightnessContrast bright="-18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16" r="48227" b="-1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20" name="Obrázek 19" descr="Obsah obrázku tráva, příroda, hora, zelená&#10;&#10;Popis byl vytvořen automaticky">
            <a:extLst>
              <a:ext uri="{FF2B5EF4-FFF2-40B4-BE49-F238E27FC236}">
                <a16:creationId xmlns="" xmlns:a16="http://schemas.microsoft.com/office/drawing/2014/main" id="{38C30A58-B601-4F28-9749-0AAB520B92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86000"/>
                    </a14:imgEffect>
                    <a14:imgEffect>
                      <a14:brightnessContrast bright="-11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56" r="35577" b="-1"/>
          <a:stretch/>
        </p:blipFill>
        <p:spPr>
          <a:xfrm>
            <a:off x="8166811" y="171715"/>
            <a:ext cx="3822924" cy="6514565"/>
          </a:xfrm>
          <a:prstGeom prst="rect">
            <a:avLst/>
          </a:prstGeom>
        </p:spPr>
      </p:pic>
      <p:pic>
        <p:nvPicPr>
          <p:cNvPr id="8" name="Obrázek 7" descr="Obsah obrázku budova, obloha, exteriér, staré&#10;&#10;Popis byl vytvořen automaticky">
            <a:extLst>
              <a:ext uri="{FF2B5EF4-FFF2-40B4-BE49-F238E27FC236}">
                <a16:creationId xmlns="" xmlns:a16="http://schemas.microsoft.com/office/drawing/2014/main" id="{B36FE65E-5D1B-4CC3-B8FE-D3618BF24E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280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13" r="28594" b="1"/>
          <a:stretch/>
        </p:blipFill>
        <p:spPr>
          <a:xfrm>
            <a:off x="4182539" y="171716"/>
            <a:ext cx="3793268" cy="6514565"/>
          </a:xfrm>
          <a:prstGeom prst="rect">
            <a:avLst/>
          </a:prstGeom>
        </p:spPr>
      </p:pic>
      <p:sp>
        <p:nvSpPr>
          <p:cNvPr id="36" name="Obdélník 35">
            <a:extLst>
              <a:ext uri="{FF2B5EF4-FFF2-40B4-BE49-F238E27FC236}">
                <a16:creationId xmlns="" xmlns:a16="http://schemas.microsoft.com/office/drawing/2014/main" id="{636CEBD9-D409-4BB5-A3FC-A5EFB425DA45}"/>
              </a:ext>
            </a:extLst>
          </p:cNvPr>
          <p:cNvSpPr/>
          <p:nvPr/>
        </p:nvSpPr>
        <p:spPr>
          <a:xfrm>
            <a:off x="0" y="-7818"/>
            <a:ext cx="12188952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TextovéPole 20">
            <a:extLst>
              <a:ext uri="{FF2B5EF4-FFF2-40B4-BE49-F238E27FC236}">
                <a16:creationId xmlns="" xmlns:a16="http://schemas.microsoft.com/office/drawing/2014/main" id="{08851D34-C4AC-4D05-A0AC-C4F6D43306F5}"/>
              </a:ext>
            </a:extLst>
          </p:cNvPr>
          <p:cNvSpPr txBox="1"/>
          <p:nvPr/>
        </p:nvSpPr>
        <p:spPr>
          <a:xfrm>
            <a:off x="191386" y="169805"/>
            <a:ext cx="11808086" cy="98488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RUR – Region univerzitě </a:t>
            </a:r>
            <a:r>
              <a:rPr lang="cs-CZ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‖ </a:t>
            </a:r>
            <a:r>
              <a:rPr lang="cs-CZ" sz="3200" dirty="0">
                <a:solidFill>
                  <a:schemeClr val="bg1"/>
                </a:solidFill>
              </a:rPr>
              <a:t>Univerzita regionu</a:t>
            </a:r>
          </a:p>
          <a:p>
            <a:pPr algn="ctr"/>
            <a:endParaRPr lang="cs-CZ" sz="800" dirty="0">
              <a:solidFill>
                <a:schemeClr val="bg1"/>
              </a:solidFill>
            </a:endParaRPr>
          </a:p>
          <a:p>
            <a:pPr algn="ctr"/>
            <a:r>
              <a:rPr lang="cs-CZ" dirty="0">
                <a:solidFill>
                  <a:schemeClr val="bg1"/>
                </a:solidFill>
              </a:rPr>
              <a:t>Univerzita J. E. Purkyně v Ústí nad Labem (Strategický projekt Fondu spravedlivé transformace pro Ústecký kraj)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="" xmlns:a16="http://schemas.microsoft.com/office/drawing/2014/main" id="{82555C79-C30A-45CA-BE73-2CA2FA31690B}"/>
              </a:ext>
            </a:extLst>
          </p:cNvPr>
          <p:cNvSpPr txBox="1"/>
          <p:nvPr/>
        </p:nvSpPr>
        <p:spPr>
          <a:xfrm>
            <a:off x="202265" y="1239388"/>
            <a:ext cx="11797207" cy="1200329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Univerzita J. E. Purkyně v Ústí nad Labem (UJEP) </a:t>
            </a:r>
          </a:p>
          <a:p>
            <a:r>
              <a:rPr lang="cs-CZ" dirty="0">
                <a:solidFill>
                  <a:schemeClr val="bg1"/>
                </a:solidFill>
              </a:rPr>
              <a:t>	= jediná vysoká škola se sídlem v regionu, široká tematická struktura</a:t>
            </a:r>
          </a:p>
          <a:p>
            <a:r>
              <a:rPr lang="cs-CZ" dirty="0">
                <a:solidFill>
                  <a:schemeClr val="bg1"/>
                </a:solidFill>
              </a:rPr>
              <a:t>	= největší mezioborové expertní pracoviště v regionu zaměřené na transformační procesy a vzdělávání </a:t>
            </a:r>
          </a:p>
          <a:p>
            <a:r>
              <a:rPr lang="cs-CZ" dirty="0">
                <a:solidFill>
                  <a:schemeClr val="bg1"/>
                </a:solidFill>
              </a:rPr>
              <a:t>	= dlouhodobě úspěšný řešitel projektů Evropských sociálních a investičních fondů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="" xmlns:a16="http://schemas.microsoft.com/office/drawing/2014/main" id="{C38A3AD3-E9B4-447E-8157-7D2C90E73448}"/>
              </a:ext>
            </a:extLst>
          </p:cNvPr>
          <p:cNvSpPr txBox="1"/>
          <p:nvPr/>
        </p:nvSpPr>
        <p:spPr>
          <a:xfrm>
            <a:off x="191385" y="2540143"/>
            <a:ext cx="11798350" cy="1477328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Strategie projektu</a:t>
            </a:r>
          </a:p>
          <a:p>
            <a:r>
              <a:rPr lang="cs-CZ" dirty="0">
                <a:solidFill>
                  <a:schemeClr val="bg1"/>
                </a:solidFill>
              </a:rPr>
              <a:t>	</a:t>
            </a:r>
            <a:r>
              <a:rPr lang="cs-CZ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►</a:t>
            </a:r>
            <a:r>
              <a:rPr lang="cs-CZ" dirty="0">
                <a:solidFill>
                  <a:schemeClr val="bg1"/>
                </a:solidFill>
              </a:rPr>
              <a:t> post-těžební rozvoj území vyžaduje komplexní přístup k sociální, ekonomické a environmentální transformaci	</a:t>
            </a:r>
            <a:r>
              <a:rPr lang="cs-CZ" dirty="0">
                <a:solidFill>
                  <a:schemeClr val="bg1"/>
                </a:solidFill>
                <a:ea typeface="Cambria" panose="02040503050406030204" pitchFamily="18" charset="0"/>
              </a:rPr>
              <a:t>► řešení musí reagovat na technologické a klimatické výzvy a to se znalostí územních a sociálních specifik</a:t>
            </a:r>
          </a:p>
          <a:p>
            <a:r>
              <a:rPr lang="cs-CZ" dirty="0">
                <a:solidFill>
                  <a:schemeClr val="bg1"/>
                </a:solidFill>
              </a:rPr>
              <a:t>	</a:t>
            </a:r>
            <a:r>
              <a:rPr lang="cs-CZ" dirty="0">
                <a:solidFill>
                  <a:schemeClr val="bg1"/>
                </a:solidFill>
                <a:ea typeface="Cambria" panose="02040503050406030204" pitchFamily="18" charset="0"/>
              </a:rPr>
              <a:t>► řešení musí podporovat vysokou sociální a kulturní integritu společenství kraje</a:t>
            </a:r>
          </a:p>
          <a:p>
            <a:r>
              <a:rPr lang="cs-CZ" dirty="0">
                <a:solidFill>
                  <a:schemeClr val="bg1"/>
                </a:solidFill>
              </a:rPr>
              <a:t>	</a:t>
            </a:r>
            <a:r>
              <a:rPr lang="cs-CZ" dirty="0">
                <a:solidFill>
                  <a:schemeClr val="bg1"/>
                </a:solidFill>
                <a:ea typeface="Cambria" panose="02040503050406030204" pitchFamily="18" charset="0"/>
              </a:rPr>
              <a:t>► kvalitativní změny v území dopadu musí být doplněny rozvojem trvalých expertních kapacit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5537141C-200D-42C1-9EEA-7E4F68EDD769}"/>
              </a:ext>
            </a:extLst>
          </p:cNvPr>
          <p:cNvSpPr txBox="1"/>
          <p:nvPr/>
        </p:nvSpPr>
        <p:spPr>
          <a:xfrm>
            <a:off x="191384" y="4102267"/>
            <a:ext cx="11808088" cy="2585323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Partneři projektu</a:t>
            </a:r>
          </a:p>
          <a:p>
            <a:r>
              <a:rPr lang="cs-CZ" dirty="0">
                <a:solidFill>
                  <a:schemeClr val="bg1"/>
                </a:solidFill>
              </a:rPr>
              <a:t>	</a:t>
            </a:r>
            <a:r>
              <a:rPr lang="cs-CZ" dirty="0">
                <a:solidFill>
                  <a:schemeClr val="bg1"/>
                </a:solidFill>
                <a:ea typeface="Cambria" panose="02040503050406030204" pitchFamily="18" charset="0"/>
              </a:rPr>
              <a:t>+ Krajský úřad Ústeckého kraje</a:t>
            </a:r>
          </a:p>
          <a:p>
            <a:r>
              <a:rPr lang="cs-CZ" dirty="0">
                <a:solidFill>
                  <a:schemeClr val="bg1"/>
                </a:solidFill>
              </a:rPr>
              <a:t>	</a:t>
            </a:r>
            <a:r>
              <a:rPr lang="cs-CZ" dirty="0">
                <a:solidFill>
                  <a:schemeClr val="bg1"/>
                </a:solidFill>
                <a:ea typeface="Cambria" panose="02040503050406030204" pitchFamily="18" charset="0"/>
              </a:rPr>
              <a:t>+ Inovační centrum Ústeckého kraje</a:t>
            </a:r>
          </a:p>
          <a:p>
            <a:r>
              <a:rPr lang="cs-CZ" dirty="0">
                <a:solidFill>
                  <a:schemeClr val="bg1"/>
                </a:solidFill>
              </a:rPr>
              <a:t>	</a:t>
            </a:r>
            <a:r>
              <a:rPr lang="cs-CZ" dirty="0">
                <a:solidFill>
                  <a:schemeClr val="bg1"/>
                </a:solidFill>
                <a:ea typeface="Cambria" panose="02040503050406030204" pitchFamily="18" charset="0"/>
              </a:rPr>
              <a:t>+ Krajská hospodářská komora Ústeckého kraje</a:t>
            </a:r>
          </a:p>
          <a:p>
            <a:r>
              <a:rPr lang="cs-CZ" dirty="0">
                <a:solidFill>
                  <a:schemeClr val="bg1"/>
                </a:solidFill>
              </a:rPr>
              <a:t>	</a:t>
            </a:r>
            <a:r>
              <a:rPr lang="cs-CZ" dirty="0">
                <a:solidFill>
                  <a:schemeClr val="bg1"/>
                </a:solidFill>
                <a:ea typeface="Cambria" panose="02040503050406030204" pitchFamily="18" charset="0"/>
              </a:rPr>
              <a:t>+ </a:t>
            </a:r>
            <a:r>
              <a:rPr lang="cs-CZ" dirty="0" smtClean="0">
                <a:solidFill>
                  <a:schemeClr val="bg1"/>
                </a:solidFill>
                <a:ea typeface="Cambria" panose="02040503050406030204" pitchFamily="18" charset="0"/>
              </a:rPr>
              <a:t>Hospodářská </a:t>
            </a:r>
            <a:r>
              <a:rPr lang="cs-CZ" dirty="0">
                <a:solidFill>
                  <a:schemeClr val="bg1"/>
                </a:solidFill>
                <a:ea typeface="Cambria" panose="02040503050406030204" pitchFamily="18" charset="0"/>
              </a:rPr>
              <a:t>a sociální rada Ústeckého kraje</a:t>
            </a:r>
          </a:p>
          <a:p>
            <a:r>
              <a:rPr lang="cs-CZ" dirty="0">
                <a:solidFill>
                  <a:schemeClr val="bg1"/>
                </a:solidFill>
              </a:rPr>
              <a:t>	</a:t>
            </a:r>
            <a:r>
              <a:rPr lang="cs-CZ" dirty="0">
                <a:solidFill>
                  <a:schemeClr val="bg1"/>
                </a:solidFill>
                <a:ea typeface="Cambria" panose="02040503050406030204" pitchFamily="18" charset="0"/>
              </a:rPr>
              <a:t>+ Úřad práce České republiky</a:t>
            </a:r>
          </a:p>
          <a:p>
            <a:r>
              <a:rPr lang="cs-CZ" dirty="0">
                <a:solidFill>
                  <a:schemeClr val="bg1"/>
                </a:solidFill>
              </a:rPr>
              <a:t>	</a:t>
            </a:r>
            <a:r>
              <a:rPr lang="cs-CZ" dirty="0">
                <a:solidFill>
                  <a:schemeClr val="bg1"/>
                </a:solidFill>
                <a:ea typeface="Cambria" panose="02040503050406030204" pitchFamily="18" charset="0"/>
              </a:rPr>
              <a:t>+ Česká zemědělská univerzita v </a:t>
            </a:r>
            <a:r>
              <a:rPr lang="cs-CZ" dirty="0" smtClean="0">
                <a:solidFill>
                  <a:schemeClr val="bg1"/>
                </a:solidFill>
                <a:ea typeface="Cambria" panose="02040503050406030204" pitchFamily="18" charset="0"/>
              </a:rPr>
              <a:t>Praze</a:t>
            </a:r>
          </a:p>
          <a:p>
            <a:r>
              <a:rPr lang="cs-CZ" dirty="0">
                <a:solidFill>
                  <a:schemeClr val="bg1"/>
                </a:solidFill>
                <a:ea typeface="Cambria" panose="02040503050406030204" pitchFamily="18" charset="0"/>
              </a:rPr>
              <a:t>	</a:t>
            </a:r>
            <a:r>
              <a:rPr lang="cs-CZ" dirty="0" smtClean="0">
                <a:solidFill>
                  <a:schemeClr val="bg1"/>
                </a:solidFill>
                <a:ea typeface="Cambria" panose="02040503050406030204" pitchFamily="18" charset="0"/>
              </a:rPr>
              <a:t>+ Dům dětí a mládeže ÚL</a:t>
            </a:r>
          </a:p>
          <a:p>
            <a:r>
              <a:rPr lang="cs-CZ" dirty="0">
                <a:solidFill>
                  <a:schemeClr val="bg1"/>
                </a:solidFill>
                <a:ea typeface="Cambria" panose="02040503050406030204" pitchFamily="18" charset="0"/>
              </a:rPr>
              <a:t>	</a:t>
            </a:r>
            <a:r>
              <a:rPr lang="cs-CZ" dirty="0" smtClean="0">
                <a:solidFill>
                  <a:schemeClr val="bg1"/>
                </a:solidFill>
                <a:ea typeface="Cambria" panose="02040503050406030204" pitchFamily="18" charset="0"/>
              </a:rPr>
              <a:t>+ </a:t>
            </a:r>
            <a:r>
              <a:rPr lang="cs-CZ" dirty="0" err="1" smtClean="0">
                <a:solidFill>
                  <a:schemeClr val="bg1"/>
                </a:solidFill>
                <a:ea typeface="Cambria" panose="02040503050406030204" pitchFamily="18" charset="0"/>
              </a:rPr>
              <a:t>Sev.En</a:t>
            </a:r>
            <a:endParaRPr lang="cs-CZ" dirty="0">
              <a:solidFill>
                <a:schemeClr val="bg1"/>
              </a:solidFill>
              <a:ea typeface="Cambria" panose="02040503050406030204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A349DD97-AF32-4D90-9D67-EC6BE7880F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0"/>
          <a:stretch/>
        </p:blipFill>
        <p:spPr>
          <a:xfrm>
            <a:off x="10530456" y="296246"/>
            <a:ext cx="1274365" cy="21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7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 descr="Obsah obrázku tráva, příroda, hora, zelená&#10;&#10;Popis byl vytvořen automaticky">
            <a:extLst>
              <a:ext uri="{FF2B5EF4-FFF2-40B4-BE49-F238E27FC236}">
                <a16:creationId xmlns="" xmlns:a16="http://schemas.microsoft.com/office/drawing/2014/main" id="{38C30A58-B601-4F28-9749-0AAB520B92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6000"/>
                    </a14:imgEffect>
                    <a14:imgEffect>
                      <a14:brightnessContrast bright="-11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56" r="35577" b="-1"/>
          <a:stretch/>
        </p:blipFill>
        <p:spPr>
          <a:xfrm>
            <a:off x="8166811" y="171715"/>
            <a:ext cx="3822924" cy="6514565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="" xmlns:a16="http://schemas.microsoft.com/office/drawing/2014/main" id="{0ECB2A0D-C822-44E3-8208-0CEFC6849E38}"/>
              </a:ext>
            </a:extLst>
          </p:cNvPr>
          <p:cNvSpPr txBox="1"/>
          <p:nvPr/>
        </p:nvSpPr>
        <p:spPr>
          <a:xfrm>
            <a:off x="8166811" y="177849"/>
            <a:ext cx="3822924" cy="430887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200" dirty="0">
                <a:solidFill>
                  <a:schemeClr val="bg1"/>
                </a:solidFill>
              </a:rPr>
              <a:t>Kreativní prostředí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="" xmlns:a16="http://schemas.microsoft.com/office/drawing/2014/main" id="{B307ED87-8F02-40FC-B037-498AF3E20F26}"/>
              </a:ext>
            </a:extLst>
          </p:cNvPr>
          <p:cNvSpPr txBox="1"/>
          <p:nvPr/>
        </p:nvSpPr>
        <p:spPr>
          <a:xfrm>
            <a:off x="8166811" y="683800"/>
            <a:ext cx="3822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Inklusivní regenerace měst</a:t>
            </a:r>
          </a:p>
          <a:p>
            <a:r>
              <a:rPr lang="cs-CZ" dirty="0">
                <a:solidFill>
                  <a:schemeClr val="bg1"/>
                </a:solidFill>
              </a:rPr>
              <a:t>Adaptivní krajinný management</a:t>
            </a:r>
          </a:p>
          <a:p>
            <a:r>
              <a:rPr lang="cs-CZ" dirty="0">
                <a:solidFill>
                  <a:schemeClr val="bg1"/>
                </a:solidFill>
              </a:rPr>
              <a:t>Nové využití průmyslového dědictví</a:t>
            </a:r>
          </a:p>
          <a:p>
            <a:r>
              <a:rPr lang="cs-CZ" dirty="0">
                <a:solidFill>
                  <a:schemeClr val="bg1"/>
                </a:solidFill>
              </a:rPr>
              <a:t>Koncept chytré krajiny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191386" y="170761"/>
            <a:ext cx="3794410" cy="6515520"/>
            <a:chOff x="191386" y="170761"/>
            <a:chExt cx="3794410" cy="6515520"/>
          </a:xfrm>
        </p:grpSpPr>
        <p:pic>
          <p:nvPicPr>
            <p:cNvPr id="14" name="Obrázek 13" descr="Obsah obrázku skupina, dav, sledování&#10;&#10;Popis byl vytvořen automaticky">
              <a:extLst>
                <a:ext uri="{FF2B5EF4-FFF2-40B4-BE49-F238E27FC236}">
                  <a16:creationId xmlns="" xmlns:a16="http://schemas.microsoft.com/office/drawing/2014/main" id="{ACD4EC06-CB8D-4C8D-B768-D354DD731B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96000"/>
                      </a14:imgEffect>
                      <a14:imgEffect>
                        <a14:brightnessContrast bright="-18000" contras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6" r="48227" b="-1"/>
            <a:stretch/>
          </p:blipFill>
          <p:spPr>
            <a:xfrm>
              <a:off x="192528" y="171716"/>
              <a:ext cx="3793268" cy="6514565"/>
            </a:xfrm>
            <a:prstGeom prst="rect">
              <a:avLst/>
            </a:prstGeom>
          </p:spPr>
        </p:pic>
        <p:sp>
          <p:nvSpPr>
            <p:cNvPr id="21" name="TextovéPole 20">
              <a:extLst>
                <a:ext uri="{FF2B5EF4-FFF2-40B4-BE49-F238E27FC236}">
                  <a16:creationId xmlns="" xmlns:a16="http://schemas.microsoft.com/office/drawing/2014/main" id="{08851D34-C4AC-4D05-A0AC-C4F6D43306F5}"/>
                </a:ext>
              </a:extLst>
            </p:cNvPr>
            <p:cNvSpPr txBox="1"/>
            <p:nvPr/>
          </p:nvSpPr>
          <p:spPr>
            <a:xfrm>
              <a:off x="191386" y="170761"/>
              <a:ext cx="3782563" cy="430887"/>
            </a:xfrm>
            <a:prstGeom prst="rect">
              <a:avLst/>
            </a:prstGeom>
            <a:solidFill>
              <a:schemeClr val="accent1">
                <a:lumMod val="50000"/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200" dirty="0">
                  <a:solidFill>
                    <a:schemeClr val="bg1"/>
                  </a:solidFill>
                </a:rPr>
                <a:t>Kreativní lidé</a:t>
              </a:r>
            </a:p>
          </p:txBody>
        </p:sp>
        <p:sp>
          <p:nvSpPr>
            <p:cNvPr id="30" name="TextovéPole 29">
              <a:extLst>
                <a:ext uri="{FF2B5EF4-FFF2-40B4-BE49-F238E27FC236}">
                  <a16:creationId xmlns="" xmlns:a16="http://schemas.microsoft.com/office/drawing/2014/main" id="{417A2C46-A1FA-4913-974D-389E0D73BDC3}"/>
                </a:ext>
              </a:extLst>
            </p:cNvPr>
            <p:cNvSpPr txBox="1"/>
            <p:nvPr/>
          </p:nvSpPr>
          <p:spPr>
            <a:xfrm>
              <a:off x="191386" y="676712"/>
              <a:ext cx="378256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Podpora úspěšnosti ve vzdělávání</a:t>
              </a:r>
            </a:p>
            <a:p>
              <a:r>
                <a:rPr lang="cs-CZ" dirty="0" smtClean="0">
                  <a:solidFill>
                    <a:schemeClr val="bg1"/>
                  </a:solidFill>
                </a:rPr>
                <a:t>Vzdělávací systém a trh práce</a:t>
              </a:r>
            </a:p>
            <a:p>
              <a:r>
                <a:rPr lang="cs-CZ" dirty="0" smtClean="0">
                  <a:solidFill>
                    <a:schemeClr val="bg1"/>
                  </a:solidFill>
                </a:rPr>
                <a:t>CŽV </a:t>
              </a:r>
              <a:r>
                <a:rPr lang="cs-CZ" dirty="0">
                  <a:solidFill>
                    <a:schemeClr val="bg1"/>
                  </a:solidFill>
                </a:rPr>
                <a:t>– reskilling a </a:t>
              </a:r>
              <a:r>
                <a:rPr lang="cs-CZ" dirty="0" err="1" smtClean="0">
                  <a:solidFill>
                    <a:schemeClr val="bg1"/>
                  </a:solidFill>
                </a:rPr>
                <a:t>upskilling</a:t>
              </a:r>
              <a:endParaRPr lang="cs-CZ" dirty="0" smtClean="0">
                <a:solidFill>
                  <a:schemeClr val="bg1"/>
                </a:solidFill>
              </a:endParaRPr>
            </a:p>
            <a:p>
              <a:r>
                <a:rPr lang="cs-CZ" dirty="0" smtClean="0">
                  <a:solidFill>
                    <a:schemeClr val="bg1"/>
                  </a:solidFill>
                </a:rPr>
                <a:t>Vzdělávání pedagogů ZŠ a SŠ</a:t>
              </a:r>
              <a:endParaRPr lang="cs-CZ" dirty="0">
                <a:solidFill>
                  <a:schemeClr val="bg1"/>
                </a:solidFill>
              </a:endParaRPr>
            </a:p>
            <a:p>
              <a:r>
                <a:rPr lang="cs-CZ" dirty="0" smtClean="0">
                  <a:solidFill>
                    <a:schemeClr val="bg1"/>
                  </a:solidFill>
                </a:rPr>
                <a:t>Zájmové vzdělávání</a:t>
              </a:r>
            </a:p>
            <a:p>
              <a:r>
                <a:rPr lang="cs-CZ" dirty="0" smtClean="0">
                  <a:solidFill>
                    <a:schemeClr val="bg1"/>
                  </a:solidFill>
                </a:rPr>
                <a:t>Strategické plánování na ZŠ a SŠ</a:t>
              </a:r>
            </a:p>
            <a:p>
              <a:r>
                <a:rPr lang="cs-CZ" dirty="0" smtClean="0">
                  <a:solidFill>
                    <a:schemeClr val="bg1"/>
                  </a:solidFill>
                </a:rPr>
                <a:t>EVVO</a:t>
              </a:r>
            </a:p>
            <a:p>
              <a:r>
                <a:rPr lang="cs-CZ" dirty="0" smtClean="0">
                  <a:solidFill>
                    <a:schemeClr val="bg1"/>
                  </a:solidFill>
                </a:rPr>
                <a:t>Poradenství</a:t>
              </a:r>
              <a:endParaRPr lang="cs-CZ" dirty="0">
                <a:solidFill>
                  <a:schemeClr val="bg1"/>
                </a:solidFill>
              </a:endParaRPr>
            </a:p>
            <a:p>
              <a:r>
                <a:rPr lang="cs-CZ" dirty="0">
                  <a:solidFill>
                    <a:schemeClr val="bg1"/>
                  </a:solidFill>
                </a:rPr>
                <a:t>Výzkumné kapacity pro nová odvětví</a:t>
              </a:r>
            </a:p>
          </p:txBody>
        </p:sp>
        <p:sp>
          <p:nvSpPr>
            <p:cNvPr id="33" name="TextovéPole 32">
              <a:extLst>
                <a:ext uri="{FF2B5EF4-FFF2-40B4-BE49-F238E27FC236}">
                  <a16:creationId xmlns="" xmlns:a16="http://schemas.microsoft.com/office/drawing/2014/main" id="{A3C5DFEE-C448-4026-B26E-0F053206F809}"/>
                </a:ext>
              </a:extLst>
            </p:cNvPr>
            <p:cNvSpPr txBox="1"/>
            <p:nvPr/>
          </p:nvSpPr>
          <p:spPr>
            <a:xfrm>
              <a:off x="192528" y="4100957"/>
              <a:ext cx="3572540" cy="2585323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smtClean="0">
                  <a:solidFill>
                    <a:schemeClr val="bg1"/>
                  </a:solidFill>
                </a:rPr>
                <a:t>Centrum </a:t>
              </a:r>
              <a:r>
                <a:rPr lang="cs-CZ" dirty="0">
                  <a:solidFill>
                    <a:schemeClr val="bg1"/>
                  </a:solidFill>
                </a:rPr>
                <a:t>podpory přírodovědného vzdělávání </a:t>
              </a:r>
              <a:r>
                <a:rPr lang="cs-CZ" dirty="0" err="1" smtClean="0">
                  <a:solidFill>
                    <a:schemeClr val="bg1"/>
                  </a:solidFill>
                </a:rPr>
                <a:t>PřF</a:t>
              </a:r>
              <a:r>
                <a:rPr lang="cs-CZ" dirty="0" smtClean="0">
                  <a:solidFill>
                    <a:schemeClr val="bg1"/>
                  </a:solidFill>
                </a:rPr>
                <a:t> UJEP</a:t>
              </a:r>
              <a:endParaRPr lang="cs-CZ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smtClean="0">
                  <a:solidFill>
                    <a:schemeClr val="bg1"/>
                  </a:solidFill>
                </a:rPr>
                <a:t>Poradenské centrum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smtClean="0">
                  <a:solidFill>
                    <a:schemeClr val="bg1"/>
                  </a:solidFill>
                </a:rPr>
                <a:t>Centrum celoživotního vzdělávání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smtClean="0">
                  <a:solidFill>
                    <a:schemeClr val="bg1"/>
                  </a:solidFill>
                </a:rPr>
                <a:t>Centrum </a:t>
              </a:r>
              <a:r>
                <a:rPr lang="cs-CZ" dirty="0">
                  <a:solidFill>
                    <a:schemeClr val="bg1"/>
                  </a:solidFill>
                </a:rPr>
                <a:t>pro sociální inovace a inkluzi ve vzdělávání UJEP </a:t>
              </a:r>
              <a:endParaRPr lang="cs-CZ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solidFill>
                    <a:schemeClr val="bg1"/>
                  </a:solidFill>
                </a:rPr>
                <a:t>Univerzita třetího věku </a:t>
              </a:r>
              <a:endParaRPr lang="cs-CZ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ovéPole 34">
            <a:extLst>
              <a:ext uri="{FF2B5EF4-FFF2-40B4-BE49-F238E27FC236}">
                <a16:creationId xmlns="" xmlns:a16="http://schemas.microsoft.com/office/drawing/2014/main" id="{6722589E-9689-4A2B-8AF7-F511EFE9B273}"/>
              </a:ext>
            </a:extLst>
          </p:cNvPr>
          <p:cNvSpPr txBox="1"/>
          <p:nvPr/>
        </p:nvSpPr>
        <p:spPr>
          <a:xfrm>
            <a:off x="8166811" y="4985015"/>
            <a:ext cx="3592798" cy="1477328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● Centrum pro virtuální realitu </a:t>
            </a:r>
          </a:p>
          <a:p>
            <a:r>
              <a:rPr lang="cs-CZ" dirty="0">
                <a:solidFill>
                  <a:schemeClr val="bg1"/>
                </a:solidFill>
              </a:rPr>
              <a:t>    a modelování krajiny</a:t>
            </a:r>
          </a:p>
          <a:p>
            <a:r>
              <a:rPr lang="cs-CZ" dirty="0">
                <a:solidFill>
                  <a:schemeClr val="bg1"/>
                </a:solidFill>
              </a:rPr>
              <a:t>● Centrum dokumentace </a:t>
            </a:r>
          </a:p>
          <a:p>
            <a:r>
              <a:rPr lang="cs-CZ" dirty="0">
                <a:solidFill>
                  <a:schemeClr val="bg1"/>
                </a:solidFill>
              </a:rPr>
              <a:t>    a digitalizace kulturního o dědictví </a:t>
            </a:r>
          </a:p>
          <a:p>
            <a:r>
              <a:rPr lang="cs-CZ" dirty="0">
                <a:solidFill>
                  <a:schemeClr val="bg1"/>
                </a:solidFill>
              </a:rPr>
              <a:t>● Digitální panel stakeholderů </a:t>
            </a:r>
          </a:p>
        </p:txBody>
      </p:sp>
      <p:grpSp>
        <p:nvGrpSpPr>
          <p:cNvPr id="16" name="Skupina 15"/>
          <p:cNvGrpSpPr/>
          <p:nvPr/>
        </p:nvGrpSpPr>
        <p:grpSpPr>
          <a:xfrm>
            <a:off x="4174690" y="171715"/>
            <a:ext cx="3803227" cy="6514566"/>
            <a:chOff x="4174690" y="171715"/>
            <a:chExt cx="3803227" cy="6514566"/>
          </a:xfrm>
        </p:grpSpPr>
        <p:pic>
          <p:nvPicPr>
            <p:cNvPr id="17" name="Obrázek 16" descr="Obsah obrázku budova, obloha, exteriér, staré&#10;&#10;Popis byl vytvořen automaticky">
              <a:extLst>
                <a:ext uri="{FF2B5EF4-FFF2-40B4-BE49-F238E27FC236}">
                  <a16:creationId xmlns="" xmlns:a16="http://schemas.microsoft.com/office/drawing/2014/main" id="{B36FE65E-5D1B-4CC3-B8FE-D3618BF24E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28000"/>
                      </a14:imgEffect>
                      <a14:imgEffect>
                        <a14:brightnessContrast bright="-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13" r="28594" b="1"/>
            <a:stretch/>
          </p:blipFill>
          <p:spPr>
            <a:xfrm>
              <a:off x="4182539" y="171716"/>
              <a:ext cx="3793268" cy="6514565"/>
            </a:xfrm>
            <a:prstGeom prst="rect">
              <a:avLst/>
            </a:prstGeom>
          </p:spPr>
        </p:pic>
        <p:sp>
          <p:nvSpPr>
            <p:cNvPr id="18" name="TextovéPole 17">
              <a:extLst>
                <a:ext uri="{FF2B5EF4-FFF2-40B4-BE49-F238E27FC236}">
                  <a16:creationId xmlns="" xmlns:a16="http://schemas.microsoft.com/office/drawing/2014/main" id="{153B2A2F-DE24-4DC2-A8B7-9F69A6FB2E2A}"/>
                </a:ext>
              </a:extLst>
            </p:cNvPr>
            <p:cNvSpPr txBox="1"/>
            <p:nvPr/>
          </p:nvSpPr>
          <p:spPr>
            <a:xfrm>
              <a:off x="4174690" y="171715"/>
              <a:ext cx="3803227" cy="430887"/>
            </a:xfrm>
            <a:prstGeom prst="rect">
              <a:avLst/>
            </a:prstGeom>
            <a:solidFill>
              <a:schemeClr val="accent1">
                <a:lumMod val="50000"/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200" dirty="0">
                  <a:solidFill>
                    <a:schemeClr val="bg1"/>
                  </a:solidFill>
                </a:rPr>
                <a:t>Kreativní komunita</a:t>
              </a:r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="" xmlns:a16="http://schemas.microsoft.com/office/drawing/2014/main" id="{E60C7156-AA06-45DF-87A7-E60CFEB6B516}"/>
                </a:ext>
              </a:extLst>
            </p:cNvPr>
            <p:cNvSpPr txBox="1"/>
            <p:nvPr/>
          </p:nvSpPr>
          <p:spPr>
            <a:xfrm>
              <a:off x="4174690" y="677666"/>
              <a:ext cx="380322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chemeClr val="bg1"/>
                  </a:solidFill>
                </a:rPr>
                <a:t>Podpora kvality řízení</a:t>
              </a:r>
              <a:endParaRPr lang="cs-CZ" dirty="0">
                <a:solidFill>
                  <a:schemeClr val="bg1"/>
                </a:solidFill>
              </a:endParaRPr>
            </a:p>
            <a:p>
              <a:r>
                <a:rPr lang="cs-CZ" dirty="0" smtClean="0">
                  <a:solidFill>
                    <a:schemeClr val="bg1"/>
                  </a:solidFill>
                </a:rPr>
                <a:t>Regionální identita, participativní plánování</a:t>
              </a:r>
              <a:endParaRPr lang="cs-CZ" dirty="0">
                <a:solidFill>
                  <a:schemeClr val="bg1"/>
                </a:solidFill>
              </a:endParaRPr>
            </a:p>
            <a:p>
              <a:r>
                <a:rPr lang="cs-CZ" dirty="0" smtClean="0">
                  <a:solidFill>
                    <a:schemeClr val="bg1"/>
                  </a:solidFill>
                </a:rPr>
                <a:t>Inovativní řešení územního rozvoje</a:t>
              </a:r>
              <a:endParaRPr lang="cs-CZ" dirty="0">
                <a:solidFill>
                  <a:schemeClr val="bg1"/>
                </a:solidFill>
              </a:endParaRPr>
            </a:p>
            <a:p>
              <a:r>
                <a:rPr lang="cs-CZ" dirty="0" smtClean="0">
                  <a:solidFill>
                    <a:schemeClr val="bg1"/>
                  </a:solidFill>
                </a:rPr>
                <a:t>Kulturou formovaná komunita</a:t>
              </a:r>
              <a:endParaRPr lang="cs-CZ" dirty="0">
                <a:solidFill>
                  <a:schemeClr val="bg1"/>
                </a:solidFill>
              </a:endParaRPr>
            </a:p>
            <a:p>
              <a:endParaRPr lang="cs-CZ" dirty="0">
                <a:solidFill>
                  <a:schemeClr val="bg1"/>
                </a:solidFill>
              </a:endParaRP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="" xmlns:a16="http://schemas.microsoft.com/office/drawing/2014/main" id="{542C61A6-F316-432D-A0ED-FDD1259E8B78}"/>
                </a:ext>
              </a:extLst>
            </p:cNvPr>
            <p:cNvSpPr txBox="1"/>
            <p:nvPr/>
          </p:nvSpPr>
          <p:spPr>
            <a:xfrm>
              <a:off x="4174690" y="5803725"/>
              <a:ext cx="3587077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● </a:t>
              </a:r>
              <a:r>
                <a:rPr lang="pl-PL" dirty="0">
                  <a:solidFill>
                    <a:schemeClr val="bg1"/>
                  </a:solidFill>
                </a:rPr>
                <a:t>Centrum výzkumu a podpory  </a:t>
              </a:r>
            </a:p>
            <a:p>
              <a:r>
                <a:rPr lang="pl-PL" dirty="0">
                  <a:solidFill>
                    <a:schemeClr val="bg1"/>
                  </a:solidFill>
                </a:rPr>
                <a:t>    transformace Ústeckého kraje</a:t>
              </a:r>
              <a:endParaRPr lang="cs-CZ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349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 descr="Obsah obrázku tráva, příroda, hora, zelená&#10;&#10;Popis byl vytvořen automaticky">
            <a:extLst>
              <a:ext uri="{FF2B5EF4-FFF2-40B4-BE49-F238E27FC236}">
                <a16:creationId xmlns="" xmlns:a16="http://schemas.microsoft.com/office/drawing/2014/main" id="{38C30A58-B601-4F28-9749-0AAB520B92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6000"/>
                    </a14:imgEffect>
                    <a14:imgEffect>
                      <a14:brightnessContrast bright="-11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56" r="35577" b="-1"/>
          <a:stretch/>
        </p:blipFill>
        <p:spPr>
          <a:xfrm>
            <a:off x="8166811" y="171715"/>
            <a:ext cx="3822924" cy="6514565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="" xmlns:a16="http://schemas.microsoft.com/office/drawing/2014/main" id="{0ECB2A0D-C822-44E3-8208-0CEFC6849E38}"/>
              </a:ext>
            </a:extLst>
          </p:cNvPr>
          <p:cNvSpPr txBox="1"/>
          <p:nvPr/>
        </p:nvSpPr>
        <p:spPr>
          <a:xfrm>
            <a:off x="8166811" y="177849"/>
            <a:ext cx="3822924" cy="430887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200" dirty="0">
                <a:solidFill>
                  <a:schemeClr val="bg1"/>
                </a:solidFill>
              </a:rPr>
              <a:t>Kreativní prostředí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="" xmlns:a16="http://schemas.microsoft.com/office/drawing/2014/main" id="{417A2C46-A1FA-4913-974D-389E0D73BDC3}"/>
              </a:ext>
            </a:extLst>
          </p:cNvPr>
          <p:cNvSpPr txBox="1"/>
          <p:nvPr/>
        </p:nvSpPr>
        <p:spPr>
          <a:xfrm>
            <a:off x="191386" y="676712"/>
            <a:ext cx="3782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Podpora úspěšnosti ve vzdělávání</a:t>
            </a:r>
          </a:p>
          <a:p>
            <a:r>
              <a:rPr lang="cs-CZ" dirty="0">
                <a:solidFill>
                  <a:schemeClr val="bg1"/>
                </a:solidFill>
              </a:rPr>
              <a:t>CŽV – </a:t>
            </a:r>
            <a:r>
              <a:rPr lang="cs-CZ" dirty="0" err="1">
                <a:solidFill>
                  <a:schemeClr val="bg1"/>
                </a:solidFill>
              </a:rPr>
              <a:t>reskilling</a:t>
            </a:r>
            <a:r>
              <a:rPr lang="cs-CZ" dirty="0">
                <a:solidFill>
                  <a:schemeClr val="bg1"/>
                </a:solidFill>
              </a:rPr>
              <a:t> a </a:t>
            </a:r>
            <a:r>
              <a:rPr lang="cs-CZ" dirty="0" err="1">
                <a:solidFill>
                  <a:schemeClr val="bg1"/>
                </a:solidFill>
              </a:rPr>
              <a:t>upskilling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Studijní obory pro nová odvětví</a:t>
            </a:r>
          </a:p>
          <a:p>
            <a:r>
              <a:rPr lang="cs-CZ" dirty="0">
                <a:solidFill>
                  <a:schemeClr val="bg1"/>
                </a:solidFill>
              </a:rPr>
              <a:t>Výzkumné kapacity pro nová odvětví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="" xmlns:a16="http://schemas.microsoft.com/office/drawing/2014/main" id="{B307ED87-8F02-40FC-B037-498AF3E20F26}"/>
              </a:ext>
            </a:extLst>
          </p:cNvPr>
          <p:cNvSpPr txBox="1"/>
          <p:nvPr/>
        </p:nvSpPr>
        <p:spPr>
          <a:xfrm>
            <a:off x="8166811" y="683800"/>
            <a:ext cx="3822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Inklusivní regenerace měst</a:t>
            </a:r>
          </a:p>
          <a:p>
            <a:r>
              <a:rPr lang="cs-CZ" dirty="0">
                <a:solidFill>
                  <a:schemeClr val="bg1"/>
                </a:solidFill>
              </a:rPr>
              <a:t>Adaptivní krajinný management</a:t>
            </a:r>
          </a:p>
          <a:p>
            <a:r>
              <a:rPr lang="cs-CZ" dirty="0">
                <a:solidFill>
                  <a:schemeClr val="bg1"/>
                </a:solidFill>
              </a:rPr>
              <a:t>Nové využití průmyslového dědictví</a:t>
            </a:r>
          </a:p>
          <a:p>
            <a:r>
              <a:rPr lang="cs-CZ" dirty="0">
                <a:solidFill>
                  <a:schemeClr val="bg1"/>
                </a:solidFill>
              </a:rPr>
              <a:t>Koncept chytré krajiny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4174690" y="171715"/>
            <a:ext cx="3803227" cy="6514566"/>
            <a:chOff x="4174690" y="171715"/>
            <a:chExt cx="3803227" cy="6514566"/>
          </a:xfrm>
        </p:grpSpPr>
        <p:pic>
          <p:nvPicPr>
            <p:cNvPr id="8" name="Obrázek 7" descr="Obsah obrázku budova, obloha, exteriér, staré&#10;&#10;Popis byl vytvořen automaticky">
              <a:extLst>
                <a:ext uri="{FF2B5EF4-FFF2-40B4-BE49-F238E27FC236}">
                  <a16:creationId xmlns="" xmlns:a16="http://schemas.microsoft.com/office/drawing/2014/main" id="{B36FE65E-5D1B-4CC3-B8FE-D3618BF24E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28000"/>
                      </a14:imgEffect>
                      <a14:imgEffect>
                        <a14:brightnessContrast bright="-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13" r="28594" b="1"/>
            <a:stretch/>
          </p:blipFill>
          <p:spPr>
            <a:xfrm>
              <a:off x="4182539" y="171716"/>
              <a:ext cx="3793268" cy="6514565"/>
            </a:xfrm>
            <a:prstGeom prst="rect">
              <a:avLst/>
            </a:prstGeom>
          </p:spPr>
        </p:pic>
        <p:sp>
          <p:nvSpPr>
            <p:cNvPr id="26" name="TextovéPole 25">
              <a:extLst>
                <a:ext uri="{FF2B5EF4-FFF2-40B4-BE49-F238E27FC236}">
                  <a16:creationId xmlns="" xmlns:a16="http://schemas.microsoft.com/office/drawing/2014/main" id="{153B2A2F-DE24-4DC2-A8B7-9F69A6FB2E2A}"/>
                </a:ext>
              </a:extLst>
            </p:cNvPr>
            <p:cNvSpPr txBox="1"/>
            <p:nvPr/>
          </p:nvSpPr>
          <p:spPr>
            <a:xfrm>
              <a:off x="4174690" y="171715"/>
              <a:ext cx="3803227" cy="430887"/>
            </a:xfrm>
            <a:prstGeom prst="rect">
              <a:avLst/>
            </a:prstGeom>
            <a:solidFill>
              <a:schemeClr val="accent1">
                <a:lumMod val="50000"/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200" dirty="0">
                  <a:solidFill>
                    <a:schemeClr val="bg1"/>
                  </a:solidFill>
                </a:rPr>
                <a:t>Kreativní komunita</a:t>
              </a:r>
            </a:p>
          </p:txBody>
        </p:sp>
        <p:sp>
          <p:nvSpPr>
            <p:cNvPr id="31" name="TextovéPole 30">
              <a:extLst>
                <a:ext uri="{FF2B5EF4-FFF2-40B4-BE49-F238E27FC236}">
                  <a16:creationId xmlns="" xmlns:a16="http://schemas.microsoft.com/office/drawing/2014/main" id="{E60C7156-AA06-45DF-87A7-E60CFEB6B516}"/>
                </a:ext>
              </a:extLst>
            </p:cNvPr>
            <p:cNvSpPr txBox="1"/>
            <p:nvPr/>
          </p:nvSpPr>
          <p:spPr>
            <a:xfrm>
              <a:off x="4174690" y="677666"/>
              <a:ext cx="380322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chemeClr val="bg1"/>
                  </a:solidFill>
                </a:rPr>
                <a:t>Podpora kvality řízení</a:t>
              </a:r>
              <a:endParaRPr lang="cs-CZ" dirty="0">
                <a:solidFill>
                  <a:schemeClr val="bg1"/>
                </a:solidFill>
              </a:endParaRPr>
            </a:p>
            <a:p>
              <a:r>
                <a:rPr lang="cs-CZ" dirty="0" smtClean="0">
                  <a:solidFill>
                    <a:schemeClr val="bg1"/>
                  </a:solidFill>
                </a:rPr>
                <a:t>Regionální identita, participativní plánování</a:t>
              </a:r>
              <a:endParaRPr lang="cs-CZ" dirty="0">
                <a:solidFill>
                  <a:schemeClr val="bg1"/>
                </a:solidFill>
              </a:endParaRPr>
            </a:p>
            <a:p>
              <a:r>
                <a:rPr lang="cs-CZ" dirty="0" smtClean="0">
                  <a:solidFill>
                    <a:schemeClr val="bg1"/>
                  </a:solidFill>
                </a:rPr>
                <a:t>Inovativní řešení územního rozvoje</a:t>
              </a:r>
              <a:endParaRPr lang="cs-CZ" dirty="0">
                <a:solidFill>
                  <a:schemeClr val="bg1"/>
                </a:solidFill>
              </a:endParaRPr>
            </a:p>
            <a:p>
              <a:r>
                <a:rPr lang="cs-CZ" dirty="0" smtClean="0">
                  <a:solidFill>
                    <a:schemeClr val="bg1"/>
                  </a:solidFill>
                </a:rPr>
                <a:t>Kulturou formovaná komunita</a:t>
              </a:r>
              <a:endParaRPr lang="cs-CZ" dirty="0">
                <a:solidFill>
                  <a:schemeClr val="bg1"/>
                </a:solidFill>
              </a:endParaRPr>
            </a:p>
            <a:p>
              <a:endParaRPr lang="cs-CZ" dirty="0">
                <a:solidFill>
                  <a:schemeClr val="bg1"/>
                </a:solidFill>
              </a:endParaRPr>
            </a:p>
          </p:txBody>
        </p:sp>
        <p:sp>
          <p:nvSpPr>
            <p:cNvPr id="34" name="TextovéPole 33">
              <a:extLst>
                <a:ext uri="{FF2B5EF4-FFF2-40B4-BE49-F238E27FC236}">
                  <a16:creationId xmlns="" xmlns:a16="http://schemas.microsoft.com/office/drawing/2014/main" id="{542C61A6-F316-432D-A0ED-FDD1259E8B78}"/>
                </a:ext>
              </a:extLst>
            </p:cNvPr>
            <p:cNvSpPr txBox="1"/>
            <p:nvPr/>
          </p:nvSpPr>
          <p:spPr>
            <a:xfrm>
              <a:off x="4174690" y="5803725"/>
              <a:ext cx="3587077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● </a:t>
              </a:r>
              <a:r>
                <a:rPr lang="pl-PL" dirty="0">
                  <a:solidFill>
                    <a:schemeClr val="bg1"/>
                  </a:solidFill>
                </a:rPr>
                <a:t>Centrum výzkumu a podpory  </a:t>
              </a:r>
            </a:p>
            <a:p>
              <a:r>
                <a:rPr lang="pl-PL" dirty="0">
                  <a:solidFill>
                    <a:schemeClr val="bg1"/>
                  </a:solidFill>
                </a:rPr>
                <a:t>    transformace Ústeckého kraje</a:t>
              </a:r>
              <a:endParaRPr lang="cs-CZ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ovéPole 34">
            <a:extLst>
              <a:ext uri="{FF2B5EF4-FFF2-40B4-BE49-F238E27FC236}">
                <a16:creationId xmlns="" xmlns:a16="http://schemas.microsoft.com/office/drawing/2014/main" id="{6722589E-9689-4A2B-8AF7-F511EFE9B273}"/>
              </a:ext>
            </a:extLst>
          </p:cNvPr>
          <p:cNvSpPr txBox="1"/>
          <p:nvPr/>
        </p:nvSpPr>
        <p:spPr>
          <a:xfrm>
            <a:off x="8166811" y="4985015"/>
            <a:ext cx="3592798" cy="1477328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● Centrum pro virtuální realitu </a:t>
            </a:r>
          </a:p>
          <a:p>
            <a:r>
              <a:rPr lang="cs-CZ" dirty="0">
                <a:solidFill>
                  <a:schemeClr val="bg1"/>
                </a:solidFill>
              </a:rPr>
              <a:t>    a modelování krajiny</a:t>
            </a:r>
          </a:p>
          <a:p>
            <a:r>
              <a:rPr lang="cs-CZ" dirty="0">
                <a:solidFill>
                  <a:schemeClr val="bg1"/>
                </a:solidFill>
              </a:rPr>
              <a:t>● Centrum dokumentace </a:t>
            </a:r>
          </a:p>
          <a:p>
            <a:r>
              <a:rPr lang="cs-CZ" dirty="0">
                <a:solidFill>
                  <a:schemeClr val="bg1"/>
                </a:solidFill>
              </a:rPr>
              <a:t>    a digitalizace kulturního o dědictví </a:t>
            </a:r>
          </a:p>
          <a:p>
            <a:r>
              <a:rPr lang="cs-CZ" dirty="0">
                <a:solidFill>
                  <a:schemeClr val="bg1"/>
                </a:solidFill>
              </a:rPr>
              <a:t>● Digitální panel stakeholderů </a:t>
            </a:r>
          </a:p>
        </p:txBody>
      </p:sp>
      <p:grpSp>
        <p:nvGrpSpPr>
          <p:cNvPr id="16" name="Skupina 15"/>
          <p:cNvGrpSpPr/>
          <p:nvPr/>
        </p:nvGrpSpPr>
        <p:grpSpPr>
          <a:xfrm>
            <a:off x="191386" y="170761"/>
            <a:ext cx="3794410" cy="6515520"/>
            <a:chOff x="191386" y="170761"/>
            <a:chExt cx="3794410" cy="6515520"/>
          </a:xfrm>
        </p:grpSpPr>
        <p:pic>
          <p:nvPicPr>
            <p:cNvPr id="17" name="Obrázek 16" descr="Obsah obrázku skupina, dav, sledování&#10;&#10;Popis byl vytvořen automaticky">
              <a:extLst>
                <a:ext uri="{FF2B5EF4-FFF2-40B4-BE49-F238E27FC236}">
                  <a16:creationId xmlns="" xmlns:a16="http://schemas.microsoft.com/office/drawing/2014/main" id="{ACD4EC06-CB8D-4C8D-B768-D354DD731B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96000"/>
                      </a14:imgEffect>
                      <a14:imgEffect>
                        <a14:brightnessContrast bright="-18000" contras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6" r="48227" b="-1"/>
            <a:stretch/>
          </p:blipFill>
          <p:spPr>
            <a:xfrm>
              <a:off x="192528" y="171716"/>
              <a:ext cx="3793268" cy="6514565"/>
            </a:xfrm>
            <a:prstGeom prst="rect">
              <a:avLst/>
            </a:prstGeom>
          </p:spPr>
        </p:pic>
        <p:sp>
          <p:nvSpPr>
            <p:cNvPr id="18" name="TextovéPole 17">
              <a:extLst>
                <a:ext uri="{FF2B5EF4-FFF2-40B4-BE49-F238E27FC236}">
                  <a16:creationId xmlns="" xmlns:a16="http://schemas.microsoft.com/office/drawing/2014/main" id="{08851D34-C4AC-4D05-A0AC-C4F6D43306F5}"/>
                </a:ext>
              </a:extLst>
            </p:cNvPr>
            <p:cNvSpPr txBox="1"/>
            <p:nvPr/>
          </p:nvSpPr>
          <p:spPr>
            <a:xfrm>
              <a:off x="191386" y="170761"/>
              <a:ext cx="3782563" cy="430887"/>
            </a:xfrm>
            <a:prstGeom prst="rect">
              <a:avLst/>
            </a:prstGeom>
            <a:solidFill>
              <a:schemeClr val="accent1">
                <a:lumMod val="50000"/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200" dirty="0">
                  <a:solidFill>
                    <a:schemeClr val="bg1"/>
                  </a:solidFill>
                </a:rPr>
                <a:t>Kreativní lidé</a:t>
              </a:r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="" xmlns:a16="http://schemas.microsoft.com/office/drawing/2014/main" id="{417A2C46-A1FA-4913-974D-389E0D73BDC3}"/>
                </a:ext>
              </a:extLst>
            </p:cNvPr>
            <p:cNvSpPr txBox="1"/>
            <p:nvPr/>
          </p:nvSpPr>
          <p:spPr>
            <a:xfrm>
              <a:off x="191386" y="676712"/>
              <a:ext cx="378256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Podpora úspěšnosti ve vzdělávání</a:t>
              </a:r>
            </a:p>
            <a:p>
              <a:r>
                <a:rPr lang="cs-CZ" dirty="0" smtClean="0">
                  <a:solidFill>
                    <a:schemeClr val="bg1"/>
                  </a:solidFill>
                </a:rPr>
                <a:t>Vzdělávací systém a trh práce</a:t>
              </a:r>
            </a:p>
            <a:p>
              <a:r>
                <a:rPr lang="cs-CZ" dirty="0" smtClean="0">
                  <a:solidFill>
                    <a:schemeClr val="bg1"/>
                  </a:solidFill>
                </a:rPr>
                <a:t>CŽV </a:t>
              </a:r>
              <a:r>
                <a:rPr lang="cs-CZ" dirty="0">
                  <a:solidFill>
                    <a:schemeClr val="bg1"/>
                  </a:solidFill>
                </a:rPr>
                <a:t>– reskilling a </a:t>
              </a:r>
              <a:r>
                <a:rPr lang="cs-CZ" dirty="0" err="1" smtClean="0">
                  <a:solidFill>
                    <a:schemeClr val="bg1"/>
                  </a:solidFill>
                </a:rPr>
                <a:t>upskilling</a:t>
              </a:r>
              <a:endParaRPr lang="cs-CZ" dirty="0" smtClean="0">
                <a:solidFill>
                  <a:schemeClr val="bg1"/>
                </a:solidFill>
              </a:endParaRPr>
            </a:p>
            <a:p>
              <a:r>
                <a:rPr lang="cs-CZ" dirty="0" smtClean="0">
                  <a:solidFill>
                    <a:schemeClr val="bg1"/>
                  </a:solidFill>
                </a:rPr>
                <a:t>Vzdělávání pedagogů ZŠ a SŠ</a:t>
              </a:r>
              <a:endParaRPr lang="cs-CZ" dirty="0">
                <a:solidFill>
                  <a:schemeClr val="bg1"/>
                </a:solidFill>
              </a:endParaRPr>
            </a:p>
            <a:p>
              <a:r>
                <a:rPr lang="cs-CZ" dirty="0" smtClean="0">
                  <a:solidFill>
                    <a:schemeClr val="bg1"/>
                  </a:solidFill>
                </a:rPr>
                <a:t>Zájmové vzdělávání</a:t>
              </a:r>
            </a:p>
            <a:p>
              <a:r>
                <a:rPr lang="cs-CZ" dirty="0" smtClean="0">
                  <a:solidFill>
                    <a:schemeClr val="bg1"/>
                  </a:solidFill>
                </a:rPr>
                <a:t>Strategické plánování na ZŠ a SŠ</a:t>
              </a:r>
            </a:p>
            <a:p>
              <a:r>
                <a:rPr lang="cs-CZ" dirty="0" smtClean="0">
                  <a:solidFill>
                    <a:schemeClr val="bg1"/>
                  </a:solidFill>
                </a:rPr>
                <a:t>EVVO</a:t>
              </a:r>
            </a:p>
            <a:p>
              <a:r>
                <a:rPr lang="cs-CZ" dirty="0" smtClean="0">
                  <a:solidFill>
                    <a:schemeClr val="bg1"/>
                  </a:solidFill>
                </a:rPr>
                <a:t>Poradenství</a:t>
              </a:r>
              <a:endParaRPr lang="cs-CZ" dirty="0">
                <a:solidFill>
                  <a:schemeClr val="bg1"/>
                </a:solidFill>
              </a:endParaRPr>
            </a:p>
            <a:p>
              <a:r>
                <a:rPr lang="cs-CZ" dirty="0">
                  <a:solidFill>
                    <a:schemeClr val="bg1"/>
                  </a:solidFill>
                </a:rPr>
                <a:t>Výzkumné kapacity pro nová odvětví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="" xmlns:a16="http://schemas.microsoft.com/office/drawing/2014/main" id="{A3C5DFEE-C448-4026-B26E-0F053206F809}"/>
                </a:ext>
              </a:extLst>
            </p:cNvPr>
            <p:cNvSpPr txBox="1"/>
            <p:nvPr/>
          </p:nvSpPr>
          <p:spPr>
            <a:xfrm>
              <a:off x="192528" y="4100957"/>
              <a:ext cx="3572540" cy="2585323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smtClean="0">
                  <a:solidFill>
                    <a:schemeClr val="bg1"/>
                  </a:solidFill>
                </a:rPr>
                <a:t>Centrum </a:t>
              </a:r>
              <a:r>
                <a:rPr lang="cs-CZ" dirty="0">
                  <a:solidFill>
                    <a:schemeClr val="bg1"/>
                  </a:solidFill>
                </a:rPr>
                <a:t>podpory přírodovědného vzdělávání </a:t>
              </a:r>
              <a:r>
                <a:rPr lang="cs-CZ" dirty="0" err="1" smtClean="0">
                  <a:solidFill>
                    <a:schemeClr val="bg1"/>
                  </a:solidFill>
                </a:rPr>
                <a:t>PřF</a:t>
              </a:r>
              <a:r>
                <a:rPr lang="cs-CZ" dirty="0" smtClean="0">
                  <a:solidFill>
                    <a:schemeClr val="bg1"/>
                  </a:solidFill>
                </a:rPr>
                <a:t> UJEP</a:t>
              </a:r>
              <a:endParaRPr lang="cs-CZ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smtClean="0">
                  <a:solidFill>
                    <a:schemeClr val="bg1"/>
                  </a:solidFill>
                </a:rPr>
                <a:t>Poradenské centrum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smtClean="0">
                  <a:solidFill>
                    <a:schemeClr val="bg1"/>
                  </a:solidFill>
                </a:rPr>
                <a:t>Centrum celoživotního vzdělávání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smtClean="0">
                  <a:solidFill>
                    <a:schemeClr val="bg1"/>
                  </a:solidFill>
                </a:rPr>
                <a:t>Centrum </a:t>
              </a:r>
              <a:r>
                <a:rPr lang="cs-CZ" dirty="0">
                  <a:solidFill>
                    <a:schemeClr val="bg1"/>
                  </a:solidFill>
                </a:rPr>
                <a:t>pro sociální inovace a inkluzi ve vzdělávání UJEP </a:t>
              </a:r>
              <a:endParaRPr lang="cs-CZ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solidFill>
                    <a:schemeClr val="bg1"/>
                  </a:solidFill>
                </a:rPr>
                <a:t>Univerzita třetího věku </a:t>
              </a:r>
              <a:endParaRPr lang="cs-CZ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928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 descr="Obsah obrázku tráva, příroda, hora, zelená&#10;&#10;Popis byl vytvořen automaticky">
            <a:extLst>
              <a:ext uri="{FF2B5EF4-FFF2-40B4-BE49-F238E27FC236}">
                <a16:creationId xmlns="" xmlns:a16="http://schemas.microsoft.com/office/drawing/2014/main" id="{38C30A58-B601-4F28-9749-0AAB520B92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6000"/>
                    </a14:imgEffect>
                    <a14:imgEffect>
                      <a14:brightnessContrast bright="-11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56" r="35577" b="-1"/>
          <a:stretch/>
        </p:blipFill>
        <p:spPr>
          <a:xfrm>
            <a:off x="8166811" y="171715"/>
            <a:ext cx="3822924" cy="6514565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="" xmlns:a16="http://schemas.microsoft.com/office/drawing/2014/main" id="{0ECB2A0D-C822-44E3-8208-0CEFC6849E38}"/>
              </a:ext>
            </a:extLst>
          </p:cNvPr>
          <p:cNvSpPr txBox="1"/>
          <p:nvPr/>
        </p:nvSpPr>
        <p:spPr>
          <a:xfrm>
            <a:off x="8166811" y="177849"/>
            <a:ext cx="3822924" cy="430887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200" dirty="0">
                <a:solidFill>
                  <a:schemeClr val="bg1"/>
                </a:solidFill>
              </a:rPr>
              <a:t>Kreativní prostředí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="" xmlns:a16="http://schemas.microsoft.com/office/drawing/2014/main" id="{B307ED87-8F02-40FC-B037-498AF3E20F26}"/>
              </a:ext>
            </a:extLst>
          </p:cNvPr>
          <p:cNvSpPr txBox="1"/>
          <p:nvPr/>
        </p:nvSpPr>
        <p:spPr>
          <a:xfrm>
            <a:off x="8166811" y="683800"/>
            <a:ext cx="3822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Inklusivní regenerace měst</a:t>
            </a:r>
          </a:p>
          <a:p>
            <a:r>
              <a:rPr lang="cs-CZ" dirty="0">
                <a:solidFill>
                  <a:schemeClr val="bg1"/>
                </a:solidFill>
              </a:rPr>
              <a:t>Adaptivní krajinný management</a:t>
            </a:r>
          </a:p>
          <a:p>
            <a:r>
              <a:rPr lang="cs-CZ" dirty="0">
                <a:solidFill>
                  <a:schemeClr val="bg1"/>
                </a:solidFill>
              </a:rPr>
              <a:t>Nové využití průmyslového dědictví</a:t>
            </a:r>
          </a:p>
          <a:p>
            <a:r>
              <a:rPr lang="cs-CZ" dirty="0">
                <a:solidFill>
                  <a:schemeClr val="bg1"/>
                </a:solidFill>
              </a:rPr>
              <a:t>Koncept chytré </a:t>
            </a:r>
            <a:r>
              <a:rPr lang="cs-CZ" dirty="0" smtClean="0">
                <a:solidFill>
                  <a:schemeClr val="bg1"/>
                </a:solidFill>
              </a:rPr>
              <a:t>krajiny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="" xmlns:a16="http://schemas.microsoft.com/office/drawing/2014/main" id="{6722589E-9689-4A2B-8AF7-F511EFE9B273}"/>
              </a:ext>
            </a:extLst>
          </p:cNvPr>
          <p:cNvSpPr txBox="1"/>
          <p:nvPr/>
        </p:nvSpPr>
        <p:spPr>
          <a:xfrm>
            <a:off x="8166811" y="4985015"/>
            <a:ext cx="3592798" cy="1477328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● Centrum pro virtuální realitu </a:t>
            </a:r>
          </a:p>
          <a:p>
            <a:r>
              <a:rPr lang="cs-CZ" dirty="0">
                <a:solidFill>
                  <a:schemeClr val="bg1"/>
                </a:solidFill>
              </a:rPr>
              <a:t>    a modelování krajiny</a:t>
            </a:r>
          </a:p>
          <a:p>
            <a:r>
              <a:rPr lang="cs-CZ" dirty="0">
                <a:solidFill>
                  <a:schemeClr val="bg1"/>
                </a:solidFill>
              </a:rPr>
              <a:t>● Centrum dokumentace </a:t>
            </a:r>
          </a:p>
          <a:p>
            <a:r>
              <a:rPr lang="cs-CZ" dirty="0">
                <a:solidFill>
                  <a:schemeClr val="bg1"/>
                </a:solidFill>
              </a:rPr>
              <a:t>    a digitalizace kulturního o dědictví </a:t>
            </a:r>
          </a:p>
          <a:p>
            <a:r>
              <a:rPr lang="cs-CZ" dirty="0">
                <a:solidFill>
                  <a:schemeClr val="bg1"/>
                </a:solidFill>
              </a:rPr>
              <a:t>● Digitální panel stakeholderů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14" y="139329"/>
            <a:ext cx="3846513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Skupina 15"/>
          <p:cNvGrpSpPr/>
          <p:nvPr/>
        </p:nvGrpSpPr>
        <p:grpSpPr>
          <a:xfrm>
            <a:off x="4174690" y="171715"/>
            <a:ext cx="3803227" cy="6514566"/>
            <a:chOff x="4174690" y="171715"/>
            <a:chExt cx="3803227" cy="6514566"/>
          </a:xfrm>
        </p:grpSpPr>
        <p:pic>
          <p:nvPicPr>
            <p:cNvPr id="17" name="Obrázek 16" descr="Obsah obrázku budova, obloha, exteriér, staré&#10;&#10;Popis byl vytvořen automaticky">
              <a:extLst>
                <a:ext uri="{FF2B5EF4-FFF2-40B4-BE49-F238E27FC236}">
                  <a16:creationId xmlns="" xmlns:a16="http://schemas.microsoft.com/office/drawing/2014/main" id="{B36FE65E-5D1B-4CC3-B8FE-D3618BF24E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28000"/>
                      </a14:imgEffect>
                      <a14:imgEffect>
                        <a14:brightnessContrast bright="-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13" r="28594" b="1"/>
            <a:stretch/>
          </p:blipFill>
          <p:spPr>
            <a:xfrm>
              <a:off x="4182539" y="171716"/>
              <a:ext cx="3793268" cy="6514565"/>
            </a:xfrm>
            <a:prstGeom prst="rect">
              <a:avLst/>
            </a:prstGeom>
          </p:spPr>
        </p:pic>
        <p:sp>
          <p:nvSpPr>
            <p:cNvPr id="18" name="TextovéPole 17">
              <a:extLst>
                <a:ext uri="{FF2B5EF4-FFF2-40B4-BE49-F238E27FC236}">
                  <a16:creationId xmlns="" xmlns:a16="http://schemas.microsoft.com/office/drawing/2014/main" id="{153B2A2F-DE24-4DC2-A8B7-9F69A6FB2E2A}"/>
                </a:ext>
              </a:extLst>
            </p:cNvPr>
            <p:cNvSpPr txBox="1"/>
            <p:nvPr/>
          </p:nvSpPr>
          <p:spPr>
            <a:xfrm>
              <a:off x="4174690" y="171715"/>
              <a:ext cx="3803227" cy="430887"/>
            </a:xfrm>
            <a:prstGeom prst="rect">
              <a:avLst/>
            </a:prstGeom>
            <a:solidFill>
              <a:schemeClr val="accent1">
                <a:lumMod val="50000"/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200" dirty="0">
                  <a:solidFill>
                    <a:schemeClr val="bg1"/>
                  </a:solidFill>
                </a:rPr>
                <a:t>Kreativní komunita</a:t>
              </a:r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="" xmlns:a16="http://schemas.microsoft.com/office/drawing/2014/main" id="{E60C7156-AA06-45DF-87A7-E60CFEB6B516}"/>
                </a:ext>
              </a:extLst>
            </p:cNvPr>
            <p:cNvSpPr txBox="1"/>
            <p:nvPr/>
          </p:nvSpPr>
          <p:spPr>
            <a:xfrm>
              <a:off x="4174690" y="677666"/>
              <a:ext cx="380322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chemeClr val="bg1"/>
                  </a:solidFill>
                </a:rPr>
                <a:t>Podpora kvality řízení</a:t>
              </a:r>
              <a:endParaRPr lang="cs-CZ" dirty="0">
                <a:solidFill>
                  <a:schemeClr val="bg1"/>
                </a:solidFill>
              </a:endParaRPr>
            </a:p>
            <a:p>
              <a:r>
                <a:rPr lang="cs-CZ" dirty="0" smtClean="0">
                  <a:solidFill>
                    <a:schemeClr val="bg1"/>
                  </a:solidFill>
                </a:rPr>
                <a:t>Regionální identita, participativní plánování</a:t>
              </a:r>
              <a:endParaRPr lang="cs-CZ" dirty="0">
                <a:solidFill>
                  <a:schemeClr val="bg1"/>
                </a:solidFill>
              </a:endParaRPr>
            </a:p>
            <a:p>
              <a:r>
                <a:rPr lang="cs-CZ" dirty="0" smtClean="0">
                  <a:solidFill>
                    <a:schemeClr val="bg1"/>
                  </a:solidFill>
                </a:rPr>
                <a:t>Inovativní řešení územního rozvoje</a:t>
              </a:r>
              <a:endParaRPr lang="cs-CZ" dirty="0">
                <a:solidFill>
                  <a:schemeClr val="bg1"/>
                </a:solidFill>
              </a:endParaRPr>
            </a:p>
            <a:p>
              <a:r>
                <a:rPr lang="cs-CZ" dirty="0" smtClean="0">
                  <a:solidFill>
                    <a:schemeClr val="bg1"/>
                  </a:solidFill>
                </a:rPr>
                <a:t>Kulturou formovaná komunita</a:t>
              </a:r>
              <a:endParaRPr lang="cs-CZ" dirty="0">
                <a:solidFill>
                  <a:schemeClr val="bg1"/>
                </a:solidFill>
              </a:endParaRPr>
            </a:p>
            <a:p>
              <a:endParaRPr lang="cs-CZ" dirty="0">
                <a:solidFill>
                  <a:schemeClr val="bg1"/>
                </a:solidFill>
              </a:endParaRP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="" xmlns:a16="http://schemas.microsoft.com/office/drawing/2014/main" id="{542C61A6-F316-432D-A0ED-FDD1259E8B78}"/>
                </a:ext>
              </a:extLst>
            </p:cNvPr>
            <p:cNvSpPr txBox="1"/>
            <p:nvPr/>
          </p:nvSpPr>
          <p:spPr>
            <a:xfrm>
              <a:off x="4174690" y="5803725"/>
              <a:ext cx="3587077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● </a:t>
              </a:r>
              <a:r>
                <a:rPr lang="pl-PL" dirty="0">
                  <a:solidFill>
                    <a:schemeClr val="bg1"/>
                  </a:solidFill>
                </a:rPr>
                <a:t>Centrum výzkumu a podpory  </a:t>
              </a:r>
            </a:p>
            <a:p>
              <a:r>
                <a:rPr lang="pl-PL" dirty="0">
                  <a:solidFill>
                    <a:schemeClr val="bg1"/>
                  </a:solidFill>
                </a:rPr>
                <a:t>    transformace Ústeckého kraje</a:t>
              </a:r>
              <a:endParaRPr lang="cs-CZ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81018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480</Words>
  <Application>Microsoft Office PowerPoint</Application>
  <PresentationFormat>Vlastní</PresentationFormat>
  <Paragraphs>127</Paragraphs>
  <Slides>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ref</dc:creator>
  <cp:lastModifiedBy>balejm</cp:lastModifiedBy>
  <cp:revision>28</cp:revision>
  <dcterms:created xsi:type="dcterms:W3CDTF">2021-04-28T17:35:07Z</dcterms:created>
  <dcterms:modified xsi:type="dcterms:W3CDTF">2022-04-19T08:30:00Z</dcterms:modified>
</cp:coreProperties>
</file>