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73" r:id="rId5"/>
    <p:sldId id="275" r:id="rId6"/>
    <p:sldId id="276" r:id="rId7"/>
    <p:sldId id="274" r:id="rId8"/>
  </p:sldIdLst>
  <p:sldSz cx="9144000" cy="6858000" type="screen4x3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0" autoAdjust="0"/>
    <p:restoredTop sz="94643" autoAdjust="0"/>
  </p:normalViewPr>
  <p:slideViewPr>
    <p:cSldViewPr>
      <p:cViewPr>
        <p:scale>
          <a:sx n="114" d="100"/>
          <a:sy n="114" d="100"/>
        </p:scale>
        <p:origin x="-918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A3646-A479-432D-9A27-98E24A5EFC36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8C539-42D1-4D5D-8DDE-64C9975FB5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858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80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47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1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33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101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69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098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329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85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12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12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ECB39-9782-4DB1-BBB6-A2E0CF112BBD}" type="datetimeFigureOut">
              <a:rPr lang="cs-CZ" smtClean="0"/>
              <a:t>11.4.2018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5A472-4FC9-4912-8535-28104CAD09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9693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www.kr-ustecky.cz/o-projektu/ds-100036/p1=22742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lehka.a@kr-ustecky.cz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2810743"/>
          </a:xfrm>
        </p:spPr>
        <p:txBody>
          <a:bodyPr>
            <a:normAutofit fontScale="90000"/>
          </a:bodyPr>
          <a:lstStyle/>
          <a:p>
            <a:r>
              <a:rPr lang="cs-CZ" sz="4000" b="1" cap="small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OdCom</a:t>
            </a:r>
            <a:r>
              <a:rPr lang="cs-CZ" b="1" cap="small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br>
              <a:rPr lang="cs-CZ" b="1" cap="small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</a:br>
            <a:r>
              <a:rPr lang="cs-CZ" sz="3200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–</a:t>
            </a:r>
            <a:r>
              <a:rPr lang="cs-CZ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cs-CZ" sz="3100" b="1" cap="small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Objektivizace stížností na zápach v </a:t>
            </a:r>
            <a:r>
              <a:rPr lang="cs-CZ" sz="3100" b="1" cap="small" dirty="0" err="1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Erzgebirgskreis</a:t>
            </a:r>
            <a:r>
              <a:rPr lang="cs-CZ" sz="3100" b="1" cap="small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a v Ústeckém kraji </a:t>
            </a:r>
            <a:br>
              <a:rPr lang="cs-CZ" sz="3100" b="1" cap="small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</a:br>
            <a:r>
              <a:rPr lang="cs-CZ" sz="3100" b="1" cap="small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– příspěvek k analýze příčin a zjišťování zdravotních následků</a:t>
            </a:r>
            <a:endParaRPr lang="cs-CZ" sz="3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40760" cy="913656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/>
              <a:t>Regionální konference</a:t>
            </a:r>
          </a:p>
          <a:p>
            <a:r>
              <a:rPr lang="cs-CZ" sz="2800" dirty="0"/>
              <a:t>12. dubna 2018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18" y="5373216"/>
            <a:ext cx="1659713" cy="11695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32061" y="5052270"/>
            <a:ext cx="1511939" cy="17446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28" y="295685"/>
            <a:ext cx="4708888" cy="10078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469" y="188639"/>
            <a:ext cx="174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019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18073" y="1484784"/>
            <a:ext cx="7218207" cy="3888432"/>
          </a:xfrm>
        </p:spPr>
        <p:txBody>
          <a:bodyPr>
            <a:normAutofit/>
          </a:bodyPr>
          <a:lstStyle/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r>
              <a:rPr lang="cs-CZ" i="1" dirty="0">
                <a:solidFill>
                  <a:schemeClr val="tx1"/>
                </a:solidFill>
              </a:rPr>
              <a:t>Hlavní cíl projektu </a:t>
            </a:r>
            <a:r>
              <a:rPr lang="cs-CZ" dirty="0">
                <a:solidFill>
                  <a:schemeClr val="tx1"/>
                </a:solidFill>
              </a:rPr>
              <a:t>: </a:t>
            </a:r>
          </a:p>
          <a:p>
            <a:pPr algn="just"/>
            <a:r>
              <a:rPr lang="cs-CZ" sz="2800" dirty="0">
                <a:solidFill>
                  <a:schemeClr val="tx1"/>
                </a:solidFill>
              </a:rPr>
              <a:t>zvýšit informovanost obyvatel a přispět k objektivizaci tématu zápachu a dalších škodlivin v ovzduší a jejich dopadu na zdraví populace v sasko-českém pohraničí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18" y="5373216"/>
            <a:ext cx="1659713" cy="11695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5071258"/>
            <a:ext cx="1511939" cy="17446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28" y="295685"/>
            <a:ext cx="4708888" cy="10078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176" y="188640"/>
            <a:ext cx="174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3146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18073" y="1484784"/>
            <a:ext cx="7218207" cy="3888432"/>
          </a:xfrm>
        </p:spPr>
        <p:txBody>
          <a:bodyPr>
            <a:normAutofit/>
          </a:bodyPr>
          <a:lstStyle/>
          <a:p>
            <a:pPr algn="just"/>
            <a:r>
              <a:rPr lang="cs-CZ" i="1" dirty="0">
                <a:solidFill>
                  <a:schemeClr val="tx1"/>
                </a:solidFill>
              </a:rPr>
              <a:t>Obecné</a:t>
            </a:r>
          </a:p>
          <a:p>
            <a:pPr algn="just"/>
            <a:endParaRPr lang="cs-CZ" i="1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i="1" dirty="0">
                <a:solidFill>
                  <a:schemeClr val="tx1"/>
                </a:solidFill>
              </a:rPr>
              <a:t>Doba realizace :  2016 – 2019</a:t>
            </a:r>
          </a:p>
          <a:p>
            <a:pPr algn="just"/>
            <a:endParaRPr lang="cs-CZ" sz="2800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i="1" dirty="0">
                <a:solidFill>
                  <a:schemeClr val="tx1"/>
                </a:solidFill>
              </a:rPr>
              <a:t>Celkové náklady projektu:  1 935 631,70 €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i="1" dirty="0">
                <a:solidFill>
                  <a:schemeClr val="tx1"/>
                </a:solidFill>
              </a:rPr>
              <a:t>Celkové náklady ÚK: 	     232 500,- €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i="1" dirty="0">
                <a:solidFill>
                  <a:schemeClr val="tx1"/>
                </a:solidFill>
              </a:rPr>
              <a:t>Finanční spoluúčast ÚK: 	       23 250,- €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18" y="5373216"/>
            <a:ext cx="1659713" cy="11695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5071258"/>
            <a:ext cx="1511939" cy="17446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28" y="295685"/>
            <a:ext cx="4708888" cy="10078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176" y="188640"/>
            <a:ext cx="174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750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18" y="5373216"/>
            <a:ext cx="1659713" cy="11695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32061" y="5071258"/>
            <a:ext cx="1511939" cy="17446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28" y="295685"/>
            <a:ext cx="4708888" cy="10078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176" y="188640"/>
            <a:ext cx="174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07223" y="1682214"/>
            <a:ext cx="7480807" cy="3402970"/>
          </a:xfrm>
        </p:spPr>
        <p:txBody>
          <a:bodyPr>
            <a:normAutofit/>
          </a:bodyPr>
          <a:lstStyle/>
          <a:p>
            <a:pPr algn="just"/>
            <a:r>
              <a:rPr lang="cs-CZ" i="1" dirty="0">
                <a:solidFill>
                  <a:schemeClr val="tx1"/>
                </a:solidFill>
              </a:rPr>
              <a:t>Úloha Ústeckého kraje</a:t>
            </a:r>
          </a:p>
          <a:p>
            <a:pPr algn="just"/>
            <a:endParaRPr lang="cs-CZ" i="1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i="1" dirty="0">
                <a:solidFill>
                  <a:schemeClr val="tx1"/>
                </a:solidFill>
              </a:rPr>
              <a:t>regionální politika</a:t>
            </a:r>
          </a:p>
          <a:p>
            <a:pPr lvl="1" algn="just"/>
            <a:endParaRPr lang="cs-CZ" i="1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i="1" dirty="0">
                <a:solidFill>
                  <a:schemeClr val="tx1"/>
                </a:solidFill>
              </a:rPr>
              <a:t>podpora spolupráce</a:t>
            </a:r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033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18" y="5373216"/>
            <a:ext cx="1659713" cy="11695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32061" y="5071258"/>
            <a:ext cx="1511939" cy="17446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28" y="295685"/>
            <a:ext cx="4708888" cy="10078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176" y="188640"/>
            <a:ext cx="174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07223" y="1682214"/>
            <a:ext cx="7480807" cy="448309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i="1" dirty="0">
                <a:solidFill>
                  <a:schemeClr val="tx1"/>
                </a:solidFill>
              </a:rPr>
              <a:t>Úloha Ústeckého kraje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3000" i="1" dirty="0">
                <a:solidFill>
                  <a:schemeClr val="tx1"/>
                </a:solidFill>
              </a:rPr>
              <a:t>regionální politika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chemeClr val="tx1"/>
                </a:solidFill>
              </a:rPr>
              <a:t>obecná shoda průřezem celým politickým </a:t>
            </a:r>
            <a:r>
              <a:rPr lang="cs-CZ" sz="2600" dirty="0" smtClean="0">
                <a:solidFill>
                  <a:schemeClr val="tx1"/>
                </a:solidFill>
              </a:rPr>
              <a:t>spektrem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cs-CZ" sz="2600" dirty="0" smtClean="0">
                <a:solidFill>
                  <a:schemeClr val="tx1"/>
                </a:solidFill>
              </a:rPr>
              <a:t>podpora </a:t>
            </a:r>
            <a:r>
              <a:rPr lang="cs-CZ" sz="2600" dirty="0">
                <a:solidFill>
                  <a:schemeClr val="tx1"/>
                </a:solidFill>
              </a:rPr>
              <a:t>aktivit v oblasti ochrany ovzduší i na mezinárodní, národní i lokální úrovni</a:t>
            </a:r>
          </a:p>
          <a:p>
            <a:pPr marL="1714500" lvl="3" indent="-342900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TAB – </a:t>
            </a:r>
            <a:r>
              <a:rPr lang="cs-CZ" sz="2400" dirty="0" err="1">
                <a:solidFill>
                  <a:schemeClr val="tx1"/>
                </a:solidFill>
              </a:rPr>
              <a:t>Take</a:t>
            </a:r>
            <a:r>
              <a:rPr lang="cs-CZ" sz="2400" dirty="0">
                <a:solidFill>
                  <a:schemeClr val="tx1"/>
                </a:solidFill>
              </a:rPr>
              <a:t> a </a:t>
            </a:r>
            <a:r>
              <a:rPr lang="cs-CZ" sz="2400" dirty="0" err="1">
                <a:solidFill>
                  <a:schemeClr val="tx1"/>
                </a:solidFill>
              </a:rPr>
              <a:t>Breath</a:t>
            </a:r>
            <a:r>
              <a:rPr lang="cs-CZ" sz="2400" dirty="0">
                <a:solidFill>
                  <a:schemeClr val="tx1"/>
                </a:solidFill>
              </a:rPr>
              <a:t>!  - </a:t>
            </a:r>
            <a:r>
              <a:rPr lang="cs-CZ" sz="2400" dirty="0" smtClean="0">
                <a:solidFill>
                  <a:schemeClr val="tx1"/>
                </a:solidFill>
              </a:rPr>
              <a:t>Nadechni se! – Aktivity směřující ke zmírnění zdravotních dopadů ze znečištění ovzduší (</a:t>
            </a:r>
            <a:r>
              <a:rPr lang="cs-CZ" sz="2400" dirty="0" err="1" smtClean="0">
                <a:solidFill>
                  <a:schemeClr val="tx1"/>
                </a:solidFill>
              </a:rPr>
              <a:t>Central</a:t>
            </a:r>
            <a:r>
              <a:rPr lang="cs-CZ" sz="2400" dirty="0" smtClean="0">
                <a:solidFill>
                  <a:schemeClr val="tx1"/>
                </a:solidFill>
              </a:rPr>
              <a:t> </a:t>
            </a:r>
            <a:r>
              <a:rPr lang="cs-CZ" sz="2400" dirty="0" err="1">
                <a:solidFill>
                  <a:schemeClr val="tx1"/>
                </a:solidFill>
              </a:rPr>
              <a:t>Europe</a:t>
            </a:r>
            <a:r>
              <a:rPr lang="cs-CZ" sz="2400" dirty="0">
                <a:solidFill>
                  <a:schemeClr val="tx1"/>
                </a:solidFill>
              </a:rPr>
              <a:t>)</a:t>
            </a:r>
          </a:p>
          <a:p>
            <a:pPr marL="1714500" lvl="3" indent="-342900" algn="just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tx1"/>
                </a:solidFill>
              </a:rPr>
              <a:t>Ultrajemné</a:t>
            </a:r>
            <a:r>
              <a:rPr lang="cs-CZ" sz="2400" dirty="0">
                <a:solidFill>
                  <a:schemeClr val="tx1"/>
                </a:solidFill>
              </a:rPr>
              <a:t> částice a zdraví v </a:t>
            </a:r>
            <a:r>
              <a:rPr lang="cs-CZ" sz="2400" dirty="0" err="1">
                <a:solidFill>
                  <a:schemeClr val="tx1"/>
                </a:solidFill>
              </a:rPr>
              <a:t>Erzgebirgskreis</a:t>
            </a:r>
            <a:r>
              <a:rPr lang="cs-CZ" sz="2400" dirty="0">
                <a:solidFill>
                  <a:schemeClr val="tx1"/>
                </a:solidFill>
              </a:rPr>
              <a:t> a v Ústeckém kraji (</a:t>
            </a:r>
            <a:r>
              <a:rPr lang="cs-CZ" sz="2400" dirty="0" err="1">
                <a:solidFill>
                  <a:schemeClr val="tx1"/>
                </a:solidFill>
              </a:rPr>
              <a:t>Ziel</a:t>
            </a:r>
            <a:r>
              <a:rPr lang="cs-CZ" sz="2400" dirty="0">
                <a:solidFill>
                  <a:schemeClr val="tx1"/>
                </a:solidFill>
              </a:rPr>
              <a:t> 3/Cíl 3)</a:t>
            </a:r>
          </a:p>
          <a:p>
            <a:pPr marL="1714500" lvl="3" indent="-342900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Kotlíkové dotace (OPŽP)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výkon státní správy v oblasti ochrany ovzduší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endParaRPr lang="cs-CZ" dirty="0">
              <a:solidFill>
                <a:schemeClr val="tx1"/>
              </a:solidFill>
            </a:endParaRPr>
          </a:p>
          <a:p>
            <a:pPr lvl="2" algn="just"/>
            <a:endParaRPr lang="cs-CZ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19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18" y="5373216"/>
            <a:ext cx="1659713" cy="11695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32061" y="5071258"/>
            <a:ext cx="1511939" cy="17446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28" y="295685"/>
            <a:ext cx="4708888" cy="10078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176" y="188640"/>
            <a:ext cx="174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07223" y="1682214"/>
            <a:ext cx="7480807" cy="419505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i="1" dirty="0">
                <a:solidFill>
                  <a:schemeClr val="tx1"/>
                </a:solidFill>
              </a:rPr>
              <a:t>Úloha Ústeckého kraje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cs-CZ" sz="3000" i="1" dirty="0">
                <a:solidFill>
                  <a:schemeClr val="tx1"/>
                </a:solidFill>
              </a:rPr>
              <a:t>Podpora spolupráce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chemeClr val="tx1"/>
                </a:solidFill>
              </a:rPr>
              <a:t>nákup přístrojů na měření škodlivin v ovzduší a jejich předání do užívání ČHMÚ</a:t>
            </a:r>
          </a:p>
          <a:p>
            <a:pPr lvl="2" algn="just"/>
            <a:r>
              <a:rPr lang="cs-CZ" sz="2600" dirty="0">
                <a:solidFill>
                  <a:schemeClr val="tx1"/>
                </a:solidFill>
              </a:rPr>
              <a:t>(instalace přístroje v Lomu u Mostu, v projektu </a:t>
            </a:r>
            <a:r>
              <a:rPr lang="cs-CZ" sz="2600" dirty="0" err="1">
                <a:solidFill>
                  <a:schemeClr val="tx1"/>
                </a:solidFill>
              </a:rPr>
              <a:t>Ultrajemných</a:t>
            </a:r>
            <a:r>
              <a:rPr lang="cs-CZ" sz="2600" dirty="0">
                <a:solidFill>
                  <a:schemeClr val="tx1"/>
                </a:solidFill>
              </a:rPr>
              <a:t> částic v centru Ústí nad Labem)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chemeClr val="tx1"/>
                </a:solidFill>
              </a:rPr>
              <a:t>komunikace se stakeholdery (předání informací o projektu na poradě krajských pracovníků v ochraně ovzduší za účasti MŽP ČR a </a:t>
            </a:r>
            <a:r>
              <a:rPr lang="cs-CZ" sz="2600" dirty="0" smtClean="0">
                <a:solidFill>
                  <a:schemeClr val="tx1"/>
                </a:solidFill>
              </a:rPr>
              <a:t>ČIŽP, komunikace se zástupci průmyslových podniků, účast na diskuzních fórech)</a:t>
            </a:r>
            <a:endParaRPr lang="cs-CZ" sz="2600" dirty="0">
              <a:solidFill>
                <a:schemeClr val="tx1"/>
              </a:solidFill>
            </a:endParaRP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chemeClr val="tx1"/>
                </a:solidFill>
              </a:rPr>
              <a:t>práce s veřejností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endParaRPr lang="cs-CZ" dirty="0">
              <a:solidFill>
                <a:schemeClr val="tx1"/>
              </a:solidFill>
            </a:endParaRPr>
          </a:p>
          <a:p>
            <a:pPr lvl="2" algn="just"/>
            <a:endParaRPr lang="cs-CZ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647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18" y="5373216"/>
            <a:ext cx="1659713" cy="11695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32061" y="5071258"/>
            <a:ext cx="1511939" cy="17446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28" y="295685"/>
            <a:ext cx="4708888" cy="100789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176" y="188640"/>
            <a:ext cx="174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07223" y="1394182"/>
            <a:ext cx="7480807" cy="4069636"/>
          </a:xfrm>
        </p:spPr>
        <p:txBody>
          <a:bodyPr>
            <a:normAutofit/>
          </a:bodyPr>
          <a:lstStyle/>
          <a:p>
            <a:endParaRPr lang="cs-CZ" i="1" dirty="0">
              <a:solidFill>
                <a:schemeClr val="tx1"/>
              </a:solidFill>
            </a:endParaRPr>
          </a:p>
          <a:p>
            <a:endParaRPr lang="cs-CZ" i="1" dirty="0">
              <a:solidFill>
                <a:schemeClr val="tx1"/>
              </a:solidFill>
            </a:endParaRPr>
          </a:p>
          <a:p>
            <a:r>
              <a:rPr lang="cs-CZ" i="1" dirty="0">
                <a:solidFill>
                  <a:schemeClr val="tx1"/>
                </a:solidFill>
              </a:rPr>
              <a:t>Děkuji Vám za pozornost</a:t>
            </a:r>
          </a:p>
          <a:p>
            <a:r>
              <a:rPr lang="cs-CZ" sz="1800" i="1" dirty="0">
                <a:solidFill>
                  <a:schemeClr val="tx1"/>
                </a:solidFill>
              </a:rPr>
              <a:t>Anna Lehká email: </a:t>
            </a:r>
            <a:r>
              <a:rPr lang="cs-CZ" sz="1800" i="1" dirty="0">
                <a:solidFill>
                  <a:schemeClr val="tx1"/>
                </a:solidFill>
                <a:hlinkClick r:id="rId6"/>
              </a:rPr>
              <a:t>lehka.a@kr-ustecky.cz</a:t>
            </a:r>
            <a:endParaRPr lang="cs-CZ" sz="1800" i="1" dirty="0">
              <a:solidFill>
                <a:schemeClr val="tx1"/>
              </a:solidFill>
            </a:endParaRPr>
          </a:p>
          <a:p>
            <a:r>
              <a:rPr lang="cs-CZ" sz="1800" i="1" dirty="0">
                <a:solidFill>
                  <a:schemeClr val="tx1"/>
                </a:solidFill>
              </a:rPr>
              <a:t>Tel.: 475 657 451</a:t>
            </a:r>
          </a:p>
          <a:p>
            <a:r>
              <a:rPr lang="cs-CZ" sz="1800" dirty="0">
                <a:solidFill>
                  <a:schemeClr val="tx1"/>
                </a:solidFill>
                <a:hlinkClick r:id="rId7"/>
              </a:rPr>
              <a:t>http://www.kr-ustecky.cz/o-projektu/ds-100036/p1=227422</a:t>
            </a:r>
            <a:endParaRPr lang="cs-CZ" sz="1800" dirty="0">
              <a:solidFill>
                <a:schemeClr val="tx1"/>
              </a:solidFill>
            </a:endParaRPr>
          </a:p>
          <a:p>
            <a:endParaRPr lang="cs-CZ" sz="1800" dirty="0">
              <a:solidFill>
                <a:schemeClr val="tx1"/>
              </a:solidFill>
            </a:endParaRPr>
          </a:p>
          <a:p>
            <a:pPr lvl="1" algn="just"/>
            <a:endParaRPr lang="cs-CZ" dirty="0">
              <a:solidFill>
                <a:schemeClr val="tx1"/>
              </a:solidFill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cs-CZ" dirty="0">
              <a:solidFill>
                <a:schemeClr val="tx1"/>
              </a:solidFill>
            </a:endParaRPr>
          </a:p>
          <a:p>
            <a:pPr lvl="1" algn="just"/>
            <a:endParaRPr lang="cs-CZ" dirty="0">
              <a:solidFill>
                <a:schemeClr val="tx1"/>
              </a:solidFill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1198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215</Words>
  <Application>Microsoft Office PowerPoint</Application>
  <PresentationFormat>Předvádění na obrazovce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OdCom  – Objektivizace stížností na zápach v Erzgebirgskreis a v Ústeckém kraji  – příspěvek k analýze příčin a zjišťování zdravotních následků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Lehká Anna</dc:creator>
  <cp:lastModifiedBy>Lehká Anna</cp:lastModifiedBy>
  <cp:revision>58</cp:revision>
  <cp:lastPrinted>2017-03-15T17:15:26Z</cp:lastPrinted>
  <dcterms:created xsi:type="dcterms:W3CDTF">2017-03-13T15:55:46Z</dcterms:created>
  <dcterms:modified xsi:type="dcterms:W3CDTF">2018-04-11T16:05:31Z</dcterms:modified>
</cp:coreProperties>
</file>