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0"/>
  </p:notes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D:\DOKUMENTY\!!UFP\Odour\OdCom_Daten_211und223_200318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'přeložená a upravená tabulka'!$L$3</c:f>
              <c:strCache>
                <c:ptCount val="1"/>
                <c:pt idx="0">
                  <c:v>Leipzig Mitte</c:v>
                </c:pt>
              </c:strCache>
            </c:strRef>
          </c:tx>
          <c:cat>
            <c:strRef>
              <c:f>'přeložená a upravená tabulka'!$K$4:$K$18</c:f>
              <c:strCache>
                <c:ptCount val="15"/>
                <c:pt idx="0">
                  <c:v>3/2</c:v>
                </c:pt>
                <c:pt idx="1">
                  <c:v>5/2</c:v>
                </c:pt>
                <c:pt idx="2">
                  <c:v>7/2</c:v>
                </c:pt>
                <c:pt idx="3">
                  <c:v>9/2</c:v>
                </c:pt>
                <c:pt idx="4">
                  <c:v>11/2</c:v>
                </c:pt>
                <c:pt idx="5">
                  <c:v>13/2</c:v>
                </c:pt>
                <c:pt idx="6">
                  <c:v>15/2</c:v>
                </c:pt>
                <c:pt idx="7">
                  <c:v>17/2</c:v>
                </c:pt>
                <c:pt idx="8">
                  <c:v>19/2</c:v>
                </c:pt>
                <c:pt idx="9">
                  <c:v>21/2</c:v>
                </c:pt>
                <c:pt idx="10">
                  <c:v>23/2</c:v>
                </c:pt>
                <c:pt idx="11">
                  <c:v>25/2</c:v>
                </c:pt>
                <c:pt idx="12">
                  <c:v>27/2</c:v>
                </c:pt>
                <c:pt idx="13">
                  <c:v>1/3</c:v>
                </c:pt>
                <c:pt idx="14">
                  <c:v>3/3</c:v>
                </c:pt>
              </c:strCache>
            </c:strRef>
          </c:cat>
          <c:val>
            <c:numRef>
              <c:f>'přeložená a upravená tabulka'!$L$4:$L$18</c:f>
              <c:numCache>
                <c:formatCode>0.0</c:formatCode>
                <c:ptCount val="15"/>
                <c:pt idx="0">
                  <c:v>15.465000000000002</c:v>
                </c:pt>
                <c:pt idx="1">
                  <c:v>25.959999999999997</c:v>
                </c:pt>
                <c:pt idx="2">
                  <c:v>58.265000000000008</c:v>
                </c:pt>
                <c:pt idx="3">
                  <c:v>66.045000000000002</c:v>
                </c:pt>
                <c:pt idx="4">
                  <c:v>18.704999999999995</c:v>
                </c:pt>
                <c:pt idx="5">
                  <c:v>38.800000000000011</c:v>
                </c:pt>
                <c:pt idx="6">
                  <c:v>33.385000000000005</c:v>
                </c:pt>
                <c:pt idx="7">
                  <c:v>41.155000000000001</c:v>
                </c:pt>
                <c:pt idx="8">
                  <c:v>41.155000000000001</c:v>
                </c:pt>
                <c:pt idx="9">
                  <c:v>30.505000000000003</c:v>
                </c:pt>
                <c:pt idx="10">
                  <c:v>33.585000000000001</c:v>
                </c:pt>
                <c:pt idx="11">
                  <c:v>19.185000000000002</c:v>
                </c:pt>
                <c:pt idx="12">
                  <c:v>30.634999999999998</c:v>
                </c:pt>
                <c:pt idx="13">
                  <c:v>52.035000000000004</c:v>
                </c:pt>
                <c:pt idx="14">
                  <c:v>53.2</c:v>
                </c:pt>
              </c:numCache>
            </c:numRef>
          </c:val>
        </c:ser>
        <c:ser>
          <c:idx val="1"/>
          <c:order val="1"/>
          <c:tx>
            <c:strRef>
              <c:f>'přeložená a upravená tabulka'!$M$3</c:f>
              <c:strCache>
                <c:ptCount val="1"/>
                <c:pt idx="0">
                  <c:v>Collmberg</c:v>
                </c:pt>
              </c:strCache>
            </c:strRef>
          </c:tx>
          <c:cat>
            <c:strRef>
              <c:f>'přeložená a upravená tabulka'!$K$4:$K$18</c:f>
              <c:strCache>
                <c:ptCount val="15"/>
                <c:pt idx="0">
                  <c:v>3/2</c:v>
                </c:pt>
                <c:pt idx="1">
                  <c:v>5/2</c:v>
                </c:pt>
                <c:pt idx="2">
                  <c:v>7/2</c:v>
                </c:pt>
                <c:pt idx="3">
                  <c:v>9/2</c:v>
                </c:pt>
                <c:pt idx="4">
                  <c:v>11/2</c:v>
                </c:pt>
                <c:pt idx="5">
                  <c:v>13/2</c:v>
                </c:pt>
                <c:pt idx="6">
                  <c:v>15/2</c:v>
                </c:pt>
                <c:pt idx="7">
                  <c:v>17/2</c:v>
                </c:pt>
                <c:pt idx="8">
                  <c:v>19/2</c:v>
                </c:pt>
                <c:pt idx="9">
                  <c:v>21/2</c:v>
                </c:pt>
                <c:pt idx="10">
                  <c:v>23/2</c:v>
                </c:pt>
                <c:pt idx="11">
                  <c:v>25/2</c:v>
                </c:pt>
                <c:pt idx="12">
                  <c:v>27/2</c:v>
                </c:pt>
                <c:pt idx="13">
                  <c:v>1/3</c:v>
                </c:pt>
                <c:pt idx="14">
                  <c:v>3/3</c:v>
                </c:pt>
              </c:strCache>
            </c:strRef>
          </c:cat>
          <c:val>
            <c:numRef>
              <c:f>'přeložená a upravená tabulka'!$M$4:$M$18</c:f>
              <c:numCache>
                <c:formatCode>General</c:formatCode>
                <c:ptCount val="15"/>
                <c:pt idx="0">
                  <c:v>8.7000000000000011</c:v>
                </c:pt>
                <c:pt idx="1">
                  <c:v>17.3</c:v>
                </c:pt>
                <c:pt idx="2">
                  <c:v>48</c:v>
                </c:pt>
                <c:pt idx="3">
                  <c:v>43.7</c:v>
                </c:pt>
                <c:pt idx="4">
                  <c:v>8.8000000000000007</c:v>
                </c:pt>
                <c:pt idx="5">
                  <c:v>18.399999999999999</c:v>
                </c:pt>
                <c:pt idx="6">
                  <c:v>21.1</c:v>
                </c:pt>
                <c:pt idx="7">
                  <c:v>20.7</c:v>
                </c:pt>
                <c:pt idx="8">
                  <c:v>28.9</c:v>
                </c:pt>
                <c:pt idx="9">
                  <c:v>20.8</c:v>
                </c:pt>
                <c:pt idx="10">
                  <c:v>24.4</c:v>
                </c:pt>
                <c:pt idx="11">
                  <c:v>11.8</c:v>
                </c:pt>
                <c:pt idx="12">
                  <c:v>25.8</c:v>
                </c:pt>
                <c:pt idx="13">
                  <c:v>45.1</c:v>
                </c:pt>
                <c:pt idx="14">
                  <c:v>50.5</c:v>
                </c:pt>
              </c:numCache>
            </c:numRef>
          </c:val>
        </c:ser>
        <c:axId val="205851264"/>
        <c:axId val="205910400"/>
      </c:barChart>
      <c:catAx>
        <c:axId val="205851264"/>
        <c:scaling>
          <c:orientation val="minMax"/>
        </c:scaling>
        <c:axPos val="b"/>
        <c:numFmt formatCode="@" sourceLinked="1"/>
        <c:majorTickMark val="none"/>
        <c:tickLblPos val="nextTo"/>
        <c:crossAx val="205910400"/>
        <c:crosses val="autoZero"/>
        <c:auto val="1"/>
        <c:lblAlgn val="ctr"/>
        <c:lblOffset val="100"/>
      </c:catAx>
      <c:valAx>
        <c:axId val="205910400"/>
        <c:scaling>
          <c:orientation val="minMax"/>
        </c:scaling>
        <c:axPos val="l"/>
        <c:majorGridlines/>
        <c:numFmt formatCode="0" sourceLinked="0"/>
        <c:majorTickMark val="none"/>
        <c:tickLblPos val="nextTo"/>
        <c:crossAx val="205851264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100" b="1"/>
            </a:pPr>
            <a:endParaRPr lang="cs-CZ"/>
          </a:p>
        </c:txPr>
      </c:legendEntry>
      <c:legendEntry>
        <c:idx val="1"/>
        <c:txPr>
          <a:bodyPr/>
          <a:lstStyle/>
          <a:p>
            <a:pPr>
              <a:defRPr sz="1100" b="1"/>
            </a:pPr>
            <a:endParaRPr lang="cs-CZ"/>
          </a:p>
        </c:txPr>
      </c:legendEntry>
      <c:layout>
        <c:manualLayout>
          <c:xMode val="edge"/>
          <c:yMode val="edge"/>
          <c:x val="0.84591062704169062"/>
          <c:y val="0.44674858800933398"/>
          <c:w val="0.15408937295830941"/>
          <c:h val="0.10650282398133204"/>
        </c:manualLayout>
      </c:layout>
      <c:txPr>
        <a:bodyPr/>
        <a:lstStyle/>
        <a:p>
          <a:pPr>
            <a:defRPr b="1"/>
          </a:pPr>
          <a:endParaRPr lang="cs-CZ"/>
        </a:p>
      </c:txPr>
    </c:legend>
    <c:plotVisOnly val="1"/>
  </c:chart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0.84138</cdr:x>
      <cdr:y>0.57532</cdr:y>
    </cdr:from>
    <cdr:to>
      <cdr:x>1</cdr:x>
      <cdr:y>0.69919</cdr:y>
    </cdr:to>
    <cdr:sp macro="" textlink="">
      <cdr:nvSpPr>
        <cdr:cNvPr id="2" name="TextovéPole 1"/>
        <cdr:cNvSpPr txBox="1"/>
      </cdr:nvSpPr>
      <cdr:spPr>
        <a:xfrm xmlns:a="http://schemas.openxmlformats.org/drawingml/2006/main">
          <a:off x="5729188" y="2341240"/>
          <a:ext cx="1080092" cy="5040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cs-CZ" sz="1200" b="1" dirty="0"/>
            <a:t>vzdálenost  44 km</a:t>
          </a:r>
        </a:p>
      </cdr:txBody>
    </cdr:sp>
  </cdr:relSizeAnchor>
  <cdr:relSizeAnchor xmlns:cdr="http://schemas.openxmlformats.org/drawingml/2006/chartDrawing">
    <cdr:from>
      <cdr:x>0.39723</cdr:x>
      <cdr:y>0.07987</cdr:y>
    </cdr:from>
    <cdr:to>
      <cdr:x>0.7039</cdr:x>
      <cdr:y>0.30457</cdr:y>
    </cdr:to>
    <cdr:sp macro="" textlink="">
      <cdr:nvSpPr>
        <cdr:cNvPr id="3" name="TextovéPole 2"/>
        <cdr:cNvSpPr txBox="1"/>
      </cdr:nvSpPr>
      <cdr:spPr>
        <a:xfrm xmlns:a="http://schemas.openxmlformats.org/drawingml/2006/main">
          <a:off x="2704852" y="325016"/>
          <a:ext cx="2088232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cs-CZ" sz="1600" b="1" dirty="0" smtClean="0"/>
            <a:t>Korelace r</a:t>
          </a:r>
          <a:r>
            <a:rPr lang="cs-CZ" sz="1600" b="1" baseline="30000" dirty="0" smtClean="0"/>
            <a:t>2</a:t>
          </a:r>
          <a:r>
            <a:rPr lang="cs-CZ" sz="1600" b="1" dirty="0" smtClean="0"/>
            <a:t> = </a:t>
          </a:r>
          <a:r>
            <a:rPr lang="cs-CZ" sz="1600" b="1" dirty="0">
              <a:latin typeface="+mn-lt"/>
              <a:ea typeface="+mn-ea"/>
              <a:cs typeface="+mn-cs"/>
            </a:rPr>
            <a:t>0,849839</a:t>
          </a:r>
          <a:r>
            <a:rPr lang="cs-CZ" sz="1600" b="1" dirty="0" smtClean="0"/>
            <a:t> </a:t>
          </a:r>
          <a:endParaRPr lang="cs-CZ" sz="1600" b="1" dirty="0"/>
        </a:p>
      </cdr:txBody>
    </cdr:sp>
  </cdr:relSizeAnchor>
  <cdr:relSizeAnchor xmlns:cdr="http://schemas.openxmlformats.org/drawingml/2006/chartDrawing">
    <cdr:from>
      <cdr:x>0.84138</cdr:x>
      <cdr:y>0.73458</cdr:y>
    </cdr:from>
    <cdr:to>
      <cdr:x>1</cdr:x>
      <cdr:y>0.95928</cdr:y>
    </cdr:to>
    <cdr:sp macro="" textlink="">
      <cdr:nvSpPr>
        <cdr:cNvPr id="4" name="TextovéPole 3"/>
        <cdr:cNvSpPr txBox="1"/>
      </cdr:nvSpPr>
      <cdr:spPr>
        <a:xfrm xmlns:a="http://schemas.openxmlformats.org/drawingml/2006/main">
          <a:off x="5729188" y="2989312"/>
          <a:ext cx="108012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cs-CZ" sz="1100" dirty="0" smtClean="0"/>
            <a:t>         </a:t>
          </a:r>
          <a:r>
            <a:rPr lang="cs-CZ" sz="1100" b="1" dirty="0" smtClean="0"/>
            <a:t>LEI  </a:t>
          </a:r>
          <a:r>
            <a:rPr lang="cs-CZ" sz="1100" b="1" dirty="0" err="1" smtClean="0"/>
            <a:t>COL</a:t>
          </a:r>
          <a:endParaRPr lang="cs-CZ" sz="1100" b="1" dirty="0" smtClean="0"/>
        </a:p>
        <a:p xmlns:a="http://schemas.openxmlformats.org/drawingml/2006/main">
          <a:r>
            <a:rPr lang="cs-CZ" b="1" dirty="0" smtClean="0"/>
            <a:t>Avg  37,2  26,3</a:t>
          </a:r>
        </a:p>
        <a:p xmlns:a="http://schemas.openxmlformats.org/drawingml/2006/main">
          <a:r>
            <a:rPr lang="cs-CZ" sz="1100" b="1" dirty="0" smtClean="0"/>
            <a:t>Med  33,6  21,1</a:t>
          </a:r>
          <a:endParaRPr lang="cs-CZ" sz="1100" b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91AF30-B3F3-43EC-80F8-972D107BBDB3}" type="datetimeFigureOut">
              <a:rPr lang="cs-CZ" smtClean="0"/>
              <a:pPr/>
              <a:t>11.4.2018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DE706-0C9D-41B4-A5FF-743D008AED4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7DE706-0C9D-41B4-A5FF-743D008AED4A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7DE706-0C9D-41B4-A5FF-743D008AED4A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7DE706-0C9D-41B4-A5FF-743D008AED4A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7DE706-0C9D-41B4-A5FF-743D008AED4A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7DE706-0C9D-41B4-A5FF-743D008AED4A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7DE706-0C9D-41B4-A5FF-743D008AED4A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7DE706-0C9D-41B4-A5FF-743D008AED4A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7DE706-0C9D-41B4-A5FF-743D008AED4A}" type="slidenum">
              <a:rPr lang="cs-CZ" smtClean="0"/>
              <a:pPr/>
              <a:t>8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42C51A-BF50-4584-B0EC-F2A1ED2B5A73}" type="datetime1">
              <a:rPr lang="cs-CZ" smtClean="0"/>
              <a:pPr/>
              <a:t>11.4.2018</a:t>
            </a:fld>
            <a:endParaRPr lang="cs-CZ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Regionální konference UL 2018-04-12</a:t>
            </a:r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A2EFCA-8D10-4322-A0B4-7A151BE8496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3B059B-A09A-4DAE-9864-A2D0B754759A}" type="datetime1">
              <a:rPr lang="cs-CZ" smtClean="0"/>
              <a:pPr/>
              <a:t>11.4.2018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Regionální konference UL 2018-04-12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A2EFCA-8D10-4322-A0B4-7A151BE8496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B42136-B45A-44D0-9DC3-D791D23FF899}" type="datetime1">
              <a:rPr lang="cs-CZ" smtClean="0"/>
              <a:pPr/>
              <a:t>11.4.2018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Regionální konference UL 2018-04-12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A2EFCA-8D10-4322-A0B4-7A151BE8496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3B7010-6DC6-480F-9975-F678930BE3AF}" type="datetime1">
              <a:rPr lang="cs-CZ" smtClean="0"/>
              <a:pPr/>
              <a:t>11.4.2018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Regionální konference UL 2018-04-12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A2EFCA-8D10-4322-A0B4-7A151BE8496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696562-14FB-43B7-9933-0AC0869AFDB0}" type="datetime1">
              <a:rPr lang="cs-CZ" smtClean="0"/>
              <a:pPr/>
              <a:t>11.4.2018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Regionální konference UL 2018-04-12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A2EFCA-8D10-4322-A0B4-7A151BE8496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5CAE05-2677-483F-AE0F-ECBD2F984A8A}" type="datetime1">
              <a:rPr lang="cs-CZ" smtClean="0"/>
              <a:pPr/>
              <a:t>11.4.2018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Regionální konference UL 2018-04-12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A2EFCA-8D10-4322-A0B4-7A151BE8496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18E946-5154-4CA8-B91B-C32B8FEFCD8E}" type="datetime1">
              <a:rPr lang="cs-CZ" smtClean="0"/>
              <a:pPr/>
              <a:t>11.4.2018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Regionální konference UL 2018-04-12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A2EFCA-8D10-4322-A0B4-7A151BE8496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DE0463-8FD3-4534-99CA-E888997FF0DC}" type="datetime1">
              <a:rPr lang="cs-CZ" smtClean="0"/>
              <a:pPr/>
              <a:t>11.4.2018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Regionální konference UL 2018-04-12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A2EFCA-8D10-4322-A0B4-7A151BE8496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1D8A52-8307-41C9-AB99-3DDB6520BF04}" type="datetime1">
              <a:rPr lang="cs-CZ" smtClean="0"/>
              <a:pPr/>
              <a:t>11.4.2018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Regionální konference UL 2018-04-12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A2EFCA-8D10-4322-A0B4-7A151BE8496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507203-9012-47E4-BEFC-68D0539C0211}" type="datetime1">
              <a:rPr lang="cs-CZ" smtClean="0"/>
              <a:pPr/>
              <a:t>11.4.2018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Regionální konference UL 2018-04-12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A2EFCA-8D10-4322-A0B4-7A151BE8496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3DC34A-2D37-42E9-8E6B-2280D9EEDFE4}" type="datetime1">
              <a:rPr lang="cs-CZ" smtClean="0"/>
              <a:pPr/>
              <a:t>11.4.2018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Regionální konference UL 2018-04-12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A2EFCA-8D10-4322-A0B4-7A151BE8496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6C4DF1E-7DA0-4EC1-9769-845B5BE01203}" type="datetime1">
              <a:rPr lang="cs-CZ" smtClean="0"/>
              <a:pPr/>
              <a:t>11.4.2018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cs-CZ" smtClean="0"/>
              <a:t>Regionální konference UL 2018-04-12</a:t>
            </a:r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0A2EFCA-8D10-4322-A0B4-7A151BE8496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17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5" Type="http://schemas.openxmlformats.org/officeDocument/2006/relationships/image" Target="../media/image1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70C0"/>
                </a:solidFill>
              </a:rPr>
              <a:t>Měřicí kampaň 2017 - 2018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Ivan Beneš, Jan Leníček, Pavel Knedlík, Petr Hajas</a:t>
            </a:r>
            <a:r>
              <a:rPr lang="cs-CZ" baseline="30000" dirty="0" smtClean="0"/>
              <a:t>1</a:t>
            </a:r>
            <a:r>
              <a:rPr lang="cs-CZ" dirty="0" smtClean="0"/>
              <a:t> ,pracovníci BfUL</a:t>
            </a:r>
            <a:r>
              <a:rPr lang="cs-CZ" baseline="30000" dirty="0" smtClean="0"/>
              <a:t>2</a:t>
            </a:r>
            <a:endParaRPr lang="cs-CZ" dirty="0" smtClean="0"/>
          </a:p>
          <a:p>
            <a:r>
              <a:rPr lang="cs-CZ" sz="2400" baseline="30000" dirty="0" smtClean="0"/>
              <a:t>1</a:t>
            </a:r>
            <a:r>
              <a:rPr lang="cs-CZ" sz="2400" dirty="0" smtClean="0"/>
              <a:t>Zdravotní ústav se sídlem v Ústí nad Labem,</a:t>
            </a:r>
          </a:p>
          <a:p>
            <a:r>
              <a:rPr lang="cs-CZ" sz="2400" baseline="30000" dirty="0" smtClean="0"/>
              <a:t>2</a:t>
            </a:r>
            <a:r>
              <a:rPr lang="cs-CZ" sz="2400" dirty="0" smtClean="0"/>
              <a:t> BfUL </a:t>
            </a:r>
            <a:r>
              <a:rPr lang="cs-CZ" sz="2400" dirty="0" err="1" smtClean="0"/>
              <a:t>Radebeul</a:t>
            </a:r>
            <a:endParaRPr lang="cs-CZ" sz="2400" dirty="0" smtClean="0"/>
          </a:p>
          <a:p>
            <a:endParaRPr lang="cs-CZ" sz="2400" dirty="0" smtClean="0"/>
          </a:p>
          <a:p>
            <a:endParaRPr lang="cs-CZ" sz="2400" dirty="0" smtClean="0"/>
          </a:p>
          <a:p>
            <a:endParaRPr lang="cs-CZ" sz="2400" dirty="0" smtClean="0"/>
          </a:p>
          <a:p>
            <a:endParaRPr lang="cs-CZ" sz="2400" dirty="0" smtClean="0"/>
          </a:p>
          <a:p>
            <a:endParaRPr lang="cs-CZ" sz="2400" dirty="0" smtClean="0"/>
          </a:p>
          <a:p>
            <a:endParaRPr lang="cs-CZ" sz="2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5301208"/>
            <a:ext cx="8100392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70C0"/>
                </a:solidFill>
              </a:rPr>
              <a:t>Sledované škodliviny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Karbonylové sloučeniny</a:t>
            </a:r>
          </a:p>
          <a:p>
            <a:r>
              <a:rPr lang="cs-CZ" dirty="0" err="1" smtClean="0"/>
              <a:t>VOC</a:t>
            </a:r>
            <a:r>
              <a:rPr lang="cs-CZ" dirty="0" smtClean="0"/>
              <a:t> (volatilní organické sloučeniny)</a:t>
            </a:r>
          </a:p>
          <a:p>
            <a:r>
              <a:rPr lang="cs-CZ" dirty="0" smtClean="0"/>
              <a:t>Prašný aerosol PM</a:t>
            </a:r>
            <a:r>
              <a:rPr lang="cs-CZ" baseline="-25000" dirty="0" smtClean="0"/>
              <a:t>10 </a:t>
            </a:r>
            <a:r>
              <a:rPr lang="cs-CZ" dirty="0" smtClean="0"/>
              <a:t>(odběry pro stanovení </a:t>
            </a:r>
            <a:r>
              <a:rPr lang="cs-CZ" dirty="0" err="1" smtClean="0"/>
              <a:t>genotoxicity</a:t>
            </a:r>
            <a:r>
              <a:rPr lang="cs-CZ" dirty="0" smtClean="0"/>
              <a:t>)</a:t>
            </a:r>
          </a:p>
          <a:p>
            <a:endParaRPr lang="cs-CZ" dirty="0" smtClean="0"/>
          </a:p>
          <a:p>
            <a:endParaRPr lang="cs-CZ" dirty="0" smtClean="0"/>
          </a:p>
          <a:p>
            <a:pPr>
              <a:buNone/>
            </a:pPr>
            <a:endParaRPr lang="cs-CZ" dirty="0" smtClean="0"/>
          </a:p>
          <a:p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5301208"/>
            <a:ext cx="8100392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Regionální konference UL 2018-04-12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2EFCA-8D10-4322-A0B4-7A151BE84963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22114"/>
          </a:xfrm>
        </p:spPr>
        <p:txBody>
          <a:bodyPr>
            <a:normAutofit/>
          </a:bodyPr>
          <a:lstStyle/>
          <a:p>
            <a:r>
              <a:rPr lang="cs-CZ" sz="3600" dirty="0" smtClean="0">
                <a:solidFill>
                  <a:srgbClr val="0070C0"/>
                </a:solidFill>
              </a:rPr>
              <a:t>Místa a trvání odběrů, délka odběru</a:t>
            </a:r>
            <a:endParaRPr lang="cs-CZ" sz="3600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1640" y="1340768"/>
            <a:ext cx="7498080" cy="4800600"/>
          </a:xfrm>
        </p:spPr>
        <p:txBody>
          <a:bodyPr>
            <a:normAutofit/>
          </a:bodyPr>
          <a:lstStyle/>
          <a:p>
            <a:r>
              <a:rPr lang="cs-CZ" sz="2800" dirty="0" smtClean="0"/>
              <a:t>   </a:t>
            </a:r>
            <a:r>
              <a:rPr lang="cs-CZ" sz="2800" dirty="0" smtClean="0">
                <a:solidFill>
                  <a:srgbClr val="3333CC"/>
                </a:solidFill>
              </a:rPr>
              <a:t>Lom u Mostu:</a:t>
            </a:r>
            <a:r>
              <a:rPr lang="cs-CZ" sz="2800" dirty="0" smtClean="0"/>
              <a:t> </a:t>
            </a:r>
          </a:p>
          <a:p>
            <a:pPr marL="916686" lvl="1" indent="-514350">
              <a:buAutoNum type="alphaLcParenR"/>
            </a:pPr>
            <a:r>
              <a:rPr lang="cs-CZ" sz="2000" dirty="0" smtClean="0"/>
              <a:t>Směrové odběry, 8 denní, 17/11/17 - 19/2/18</a:t>
            </a:r>
          </a:p>
          <a:p>
            <a:pPr marL="916686" lvl="1" indent="-514350">
              <a:buAutoNum type="alphaLcParenR"/>
            </a:pPr>
            <a:r>
              <a:rPr lang="cs-CZ" sz="2000" dirty="0" smtClean="0"/>
              <a:t>Pasívní odběry, 8 denní, 17/11/17 - 19/2/18</a:t>
            </a:r>
          </a:p>
          <a:p>
            <a:pPr marL="916686" lvl="1" indent="-514350">
              <a:buAutoNum type="alphaLcParenR"/>
            </a:pPr>
            <a:r>
              <a:rPr lang="cs-CZ" sz="2000" dirty="0" smtClean="0"/>
              <a:t>Prašný aerosol, 48 hodinové 17/2/18 - 13/3/18</a:t>
            </a:r>
          </a:p>
          <a:p>
            <a:pPr marL="642366" indent="-514350">
              <a:buSzPct val="120000"/>
              <a:buFont typeface="Arial" pitchFamily="34" charset="0"/>
              <a:buChar char="•"/>
            </a:pPr>
            <a:r>
              <a:rPr lang="cs-CZ" sz="2800" dirty="0" err="1" smtClean="0">
                <a:solidFill>
                  <a:srgbClr val="3333CC"/>
                </a:solidFill>
              </a:rPr>
              <a:t>Deutschneudorf</a:t>
            </a:r>
            <a:r>
              <a:rPr lang="cs-CZ" sz="2800" dirty="0" smtClean="0">
                <a:solidFill>
                  <a:srgbClr val="3333CC"/>
                </a:solidFill>
              </a:rPr>
              <a:t>:</a:t>
            </a:r>
            <a:r>
              <a:rPr lang="cs-CZ" sz="2800" dirty="0" smtClean="0"/>
              <a:t> </a:t>
            </a:r>
            <a:r>
              <a:rPr lang="cs-CZ" sz="2400" dirty="0" smtClean="0"/>
              <a:t>Dtto, </a:t>
            </a:r>
          </a:p>
          <a:p>
            <a:pPr marL="916686" lvl="1" indent="-514350">
              <a:buSzPct val="120000"/>
              <a:buFont typeface="+mj-lt"/>
              <a:buAutoNum type="alphaLcParenR"/>
            </a:pPr>
            <a:r>
              <a:rPr lang="cs-CZ" sz="2000" dirty="0" smtClean="0"/>
              <a:t>Směrové, 8 denní, 23/11/17 – 19/2/18</a:t>
            </a:r>
          </a:p>
          <a:p>
            <a:pPr marL="916686" lvl="1" indent="-514350">
              <a:buSzPct val="120000"/>
              <a:buFont typeface="+mj-lt"/>
              <a:buAutoNum type="alphaLcParenR"/>
            </a:pPr>
            <a:r>
              <a:rPr lang="cs-CZ" sz="2000" dirty="0" smtClean="0"/>
              <a:t>Pasívní, 8 denní,  23/11/17 – 19/2/18</a:t>
            </a:r>
          </a:p>
          <a:p>
            <a:pPr marL="916686" lvl="1" indent="-514350">
              <a:buSzPct val="120000"/>
              <a:buFont typeface="+mj-lt"/>
              <a:buAutoNum type="alphaLcParenR"/>
            </a:pPr>
            <a:r>
              <a:rPr lang="cs-CZ" sz="2000" dirty="0" smtClean="0"/>
              <a:t>Prašný aerosol, 48 hodinové 17/2/18 - 13/3/18</a:t>
            </a:r>
          </a:p>
          <a:p>
            <a:pPr marL="642366" indent="-514350">
              <a:buSzPct val="120000"/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3333CC"/>
                </a:solidFill>
              </a:rPr>
              <a:t>Rozhledna Jeřabina:</a:t>
            </a:r>
            <a:r>
              <a:rPr lang="cs-CZ" sz="2800" dirty="0" smtClean="0"/>
              <a:t> </a:t>
            </a:r>
            <a:r>
              <a:rPr lang="cs-CZ" sz="2000" dirty="0" smtClean="0"/>
              <a:t>Pasívní, 8 denní,  23/11/17 – 19/2/18</a:t>
            </a:r>
          </a:p>
          <a:p>
            <a:pPr marL="916686" lvl="1" indent="-514350">
              <a:buFont typeface="+mj-lt"/>
              <a:buAutoNum type="alphaLcParenR"/>
            </a:pPr>
            <a:r>
              <a:rPr lang="cs-CZ" sz="2400" dirty="0" smtClean="0"/>
              <a:t>Pasívní odběry, 8 denní (časté krádeže)</a:t>
            </a:r>
          </a:p>
          <a:p>
            <a:pPr marL="916686" lvl="1" indent="-514350">
              <a:buFont typeface="+mj-lt"/>
              <a:buAutoNum type="alphaLcParenR"/>
            </a:pPr>
            <a:endParaRPr lang="cs-CZ" sz="2400" dirty="0" smtClean="0"/>
          </a:p>
          <a:p>
            <a:pPr marL="916686" lvl="1" indent="-514350">
              <a:buNone/>
            </a:pPr>
            <a:endParaRPr lang="cs-CZ" sz="2400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Regionální konference UL 2018-04-12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2EFCA-8D10-4322-A0B4-7A151BE84963}" type="slidenum">
              <a:rPr lang="cs-CZ" smtClean="0"/>
              <a:pPr/>
              <a:t>3</a:t>
            </a:fld>
            <a:endParaRPr lang="cs-CZ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5373216"/>
            <a:ext cx="8100392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400" dirty="0" smtClean="0">
                <a:solidFill>
                  <a:srgbClr val="0070C0"/>
                </a:solidFill>
              </a:rPr>
              <a:t>Místa a trvání odběrů, délka odběru, odběry BfUL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Leipzig</a:t>
            </a:r>
            <a:r>
              <a:rPr lang="cs-CZ" dirty="0" smtClean="0"/>
              <a:t> </a:t>
            </a:r>
            <a:r>
              <a:rPr lang="cs-CZ" dirty="0" err="1" smtClean="0"/>
              <a:t>Mitte</a:t>
            </a:r>
            <a:r>
              <a:rPr lang="cs-CZ" dirty="0" smtClean="0"/>
              <a:t>, </a:t>
            </a:r>
            <a:r>
              <a:rPr lang="cs-CZ" dirty="0" err="1" smtClean="0"/>
              <a:t>Collmberg</a:t>
            </a:r>
            <a:endParaRPr lang="cs-CZ" dirty="0" smtClean="0"/>
          </a:p>
          <a:p>
            <a:pPr lvl="1"/>
            <a:r>
              <a:rPr lang="cs-CZ" dirty="0" smtClean="0"/>
              <a:t>Filtry byly odebrány podle plánu a po zvážení doručeny do analytické laboratoře</a:t>
            </a:r>
          </a:p>
          <a:p>
            <a:pPr lvl="1"/>
            <a:r>
              <a:rPr lang="cs-CZ" dirty="0" smtClean="0"/>
              <a:t>Odběry ve dnech 3/2/18 – 4/3/18</a:t>
            </a:r>
          </a:p>
          <a:p>
            <a:pPr lvl="1"/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Regionální konference UL 2018-04-12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2EFCA-8D10-4322-A0B4-7A151BE84963}" type="slidenum">
              <a:rPr lang="cs-CZ" smtClean="0"/>
              <a:pPr/>
              <a:t>4</a:t>
            </a:fld>
            <a:endParaRPr lang="cs-CZ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5373216"/>
            <a:ext cx="8100392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rgbClr val="0070C0"/>
                </a:solidFill>
              </a:rPr>
              <a:t>Průběh odběrů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Lom + </a:t>
            </a:r>
            <a:r>
              <a:rPr lang="cs-CZ" dirty="0" err="1" smtClean="0"/>
              <a:t>Deuschneudorf</a:t>
            </a:r>
            <a:r>
              <a:rPr lang="cs-CZ" dirty="0" smtClean="0"/>
              <a:t>:</a:t>
            </a:r>
          </a:p>
          <a:p>
            <a:pPr>
              <a:buNone/>
            </a:pPr>
            <a:r>
              <a:rPr lang="cs-CZ" dirty="0" smtClean="0"/>
              <a:t>		bez problémů</a:t>
            </a:r>
          </a:p>
          <a:p>
            <a:r>
              <a:rPr lang="cs-CZ" dirty="0" smtClean="0"/>
              <a:t>Rozhledna Jeřabina: </a:t>
            </a:r>
          </a:p>
          <a:p>
            <a:pPr lvl="1"/>
            <a:r>
              <a:rPr lang="cs-CZ" dirty="0" smtClean="0"/>
              <a:t>silnice se v zimě neudržuje </a:t>
            </a:r>
            <a:r>
              <a:rPr lang="cs-CZ" dirty="0" smtClean="0">
                <a:sym typeface="Wingdings"/>
              </a:rPr>
              <a:t>někdy nesjízdné, řešeno prodloužením odběrového času</a:t>
            </a:r>
          </a:p>
          <a:p>
            <a:pPr lvl="1"/>
            <a:r>
              <a:rPr lang="cs-CZ" dirty="0" smtClean="0">
                <a:sym typeface="Wingdings"/>
              </a:rPr>
              <a:t>Krádeže odběrového zařízení i informační tabule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Regionální konference UL 2018-04-12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2EFCA-8D10-4322-A0B4-7A151BE84963}" type="slidenum">
              <a:rPr lang="cs-CZ" smtClean="0"/>
              <a:pPr/>
              <a:t>5</a:t>
            </a:fld>
            <a:endParaRPr lang="cs-CZ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5517232"/>
            <a:ext cx="8100392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70C0"/>
                </a:solidFill>
              </a:rPr>
              <a:t>Zpracování materiálu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3493368"/>
          </a:xfrm>
        </p:spPr>
        <p:txBody>
          <a:bodyPr/>
          <a:lstStyle/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  </a:t>
            </a:r>
            <a:r>
              <a:rPr lang="cs-CZ" b="1" dirty="0" smtClean="0"/>
              <a:t>VŠECHNY ODEBRANÉ VZORKY A ZPRACOVANÉ PROTOKOLY BYLY ODESLÁNY DO PŘÍSLUŠNÝCH LABORATOŘÍ K ANALÝZE</a:t>
            </a:r>
          </a:p>
          <a:p>
            <a:pPr>
              <a:buNone/>
            </a:pPr>
            <a:endParaRPr lang="cs-CZ" b="1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Regionální konference UL 2018-04-12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2EFCA-8D10-4322-A0B4-7A151BE84963}" type="slidenum">
              <a:rPr lang="cs-CZ" smtClean="0"/>
              <a:pPr/>
              <a:t>6</a:t>
            </a:fld>
            <a:endParaRPr lang="cs-CZ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4941168"/>
            <a:ext cx="8100392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3200" dirty="0" smtClean="0">
                <a:solidFill>
                  <a:srgbClr val="0070C0"/>
                </a:solidFill>
              </a:rPr>
              <a:t>Fotografie </a:t>
            </a:r>
            <a:r>
              <a:rPr lang="cs-CZ" sz="3200" dirty="0" err="1" smtClean="0">
                <a:solidFill>
                  <a:srgbClr val="0070C0"/>
                </a:solidFill>
              </a:rPr>
              <a:t>Hi</a:t>
            </a:r>
            <a:r>
              <a:rPr lang="cs-CZ" sz="3200" dirty="0" smtClean="0">
                <a:solidFill>
                  <a:srgbClr val="0070C0"/>
                </a:solidFill>
              </a:rPr>
              <a:t>-Vol filtrů z Lomu (PM10)</a:t>
            </a:r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</p:nvPr>
        </p:nvGraphicFramePr>
        <p:xfrm>
          <a:off x="1043610" y="1124743"/>
          <a:ext cx="8100390" cy="43924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78"/>
                <a:gridCol w="1620078"/>
                <a:gridCol w="1620078"/>
                <a:gridCol w="1620078"/>
                <a:gridCol w="1620078"/>
              </a:tblGrid>
              <a:tr h="1440161"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40160"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512168"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                  14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5724128" y="6165304"/>
            <a:ext cx="2895600" cy="476250"/>
          </a:xfrm>
        </p:spPr>
        <p:txBody>
          <a:bodyPr/>
          <a:lstStyle/>
          <a:p>
            <a:r>
              <a:rPr lang="cs-CZ" smtClean="0"/>
              <a:t>Regionální konference UL 2018-04-12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2EFCA-8D10-4322-A0B4-7A151BE84963}" type="slidenum">
              <a:rPr lang="cs-CZ" smtClean="0"/>
              <a:pPr/>
              <a:t>7</a:t>
            </a:fld>
            <a:endParaRPr lang="cs-CZ"/>
          </a:p>
        </p:txBody>
      </p:sp>
      <p:pic>
        <p:nvPicPr>
          <p:cNvPr id="1027" name="Picture 3" descr="D:\dokumenty\!!UFP\Odour\filtry Lom, odběrová kampaň  18\filtry Lom zmenšené\G5 X_05974 s Hi-Vol filtr Lom 2-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1484784"/>
            <a:ext cx="1656184" cy="932412"/>
          </a:xfrm>
          <a:prstGeom prst="rect">
            <a:avLst/>
          </a:prstGeom>
          <a:noFill/>
        </p:spPr>
      </p:pic>
      <p:pic>
        <p:nvPicPr>
          <p:cNvPr id="1028" name="Picture 4" descr="D:\dokumenty\!!UFP\Odour\filtry Lom, odběrová kampaň  18\filtry Lom zmenšené\G5 X_05975 s filtr Lom 2-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99792" y="1484784"/>
            <a:ext cx="1557010" cy="936104"/>
          </a:xfrm>
          <a:prstGeom prst="rect">
            <a:avLst/>
          </a:prstGeom>
          <a:noFill/>
        </p:spPr>
      </p:pic>
      <p:pic>
        <p:nvPicPr>
          <p:cNvPr id="1029" name="Picture 5" descr="D:\dokumenty\!!UFP\Odour\filtry Lom, odběrová kampaň  18\filtry Lom zmenšené\G5 X_06034 s filtr Lom 2-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83968" y="1484784"/>
            <a:ext cx="1639830" cy="923205"/>
          </a:xfrm>
          <a:prstGeom prst="rect">
            <a:avLst/>
          </a:prstGeom>
          <a:noFill/>
        </p:spPr>
      </p:pic>
      <p:pic>
        <p:nvPicPr>
          <p:cNvPr id="1030" name="Picture 6" descr="D:\dokumenty\!!UFP\Odour\filtry Lom, odběrová kampaň  18\filtry Lom zmenšené\G5 X_06037 s filtr Lom 2-4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940152" y="1484784"/>
            <a:ext cx="1515321" cy="853108"/>
          </a:xfrm>
          <a:prstGeom prst="rect">
            <a:avLst/>
          </a:prstGeom>
          <a:noFill/>
        </p:spPr>
      </p:pic>
      <p:pic>
        <p:nvPicPr>
          <p:cNvPr id="1031" name="Picture 7" descr="D:\dokumenty\!!UFP\Odour\filtry Lom, odběrová kampaň  18\filtry Lom zmenšené\G5 X_06038 filtr Lom 2-5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526286" y="1484784"/>
            <a:ext cx="1617714" cy="910754"/>
          </a:xfrm>
          <a:prstGeom prst="rect">
            <a:avLst/>
          </a:prstGeom>
          <a:noFill/>
        </p:spPr>
      </p:pic>
      <p:pic>
        <p:nvPicPr>
          <p:cNvPr id="1032" name="Picture 8" descr="D:\dokumenty\!!UFP\Odour\filtry Lom, odběrová kampaň  18\filtry Lom zmenšené\G5 X_06039 2-6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043608" y="2924944"/>
            <a:ext cx="1637815" cy="922070"/>
          </a:xfrm>
          <a:prstGeom prst="rect">
            <a:avLst/>
          </a:prstGeom>
          <a:noFill/>
        </p:spPr>
      </p:pic>
      <p:pic>
        <p:nvPicPr>
          <p:cNvPr id="1033" name="Picture 9" descr="D:\dokumenty\!!UFP\Odour\filtry Lom, odběrová kampaň  18\filtry Lom zmenšené\G5 X_06041 s filtr Lom 2-7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627784" y="2924944"/>
            <a:ext cx="1584176" cy="1056117"/>
          </a:xfrm>
          <a:prstGeom prst="rect">
            <a:avLst/>
          </a:prstGeom>
          <a:noFill/>
        </p:spPr>
      </p:pic>
      <p:pic>
        <p:nvPicPr>
          <p:cNvPr id="1034" name="Picture 10" descr="D:\dokumenty\!!UFP\Odour\filtry Lom, odběrová kampaň  18\filtry Lom zmenšené\G5 X_06047 s filtr Lom 2-8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355976" y="2924944"/>
            <a:ext cx="1512169" cy="1008112"/>
          </a:xfrm>
          <a:prstGeom prst="rect">
            <a:avLst/>
          </a:prstGeom>
          <a:noFill/>
        </p:spPr>
      </p:pic>
      <p:pic>
        <p:nvPicPr>
          <p:cNvPr id="1035" name="Picture 11" descr="D:\dokumenty\!!UFP\Odour\filtry Lom, odběrová kampaň  18\filtry Lom zmenšené\G5 X_06054 s filtr Lom 2-9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940152" y="2924944"/>
            <a:ext cx="1584176" cy="891873"/>
          </a:xfrm>
          <a:prstGeom prst="rect">
            <a:avLst/>
          </a:prstGeom>
          <a:noFill/>
        </p:spPr>
      </p:pic>
      <p:pic>
        <p:nvPicPr>
          <p:cNvPr id="1036" name="Picture 12" descr="D:\dokumenty\!!UFP\Odour\filtry Lom, odběrová kampaň  18\filtry Lom zmenšené\G5 X_06055 s filtr Lom 2-10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524328" y="2924944"/>
            <a:ext cx="1619672" cy="911856"/>
          </a:xfrm>
          <a:prstGeom prst="rect">
            <a:avLst/>
          </a:prstGeom>
          <a:noFill/>
        </p:spPr>
      </p:pic>
      <p:pic>
        <p:nvPicPr>
          <p:cNvPr id="1037" name="Picture 13" descr="D:\dokumenty\!!UFP\Odour\filtry Lom, odběrová kampaň  18\filtry Lom zmenšené\G5 X_06146 s filtr Lom 2-11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043608" y="4365104"/>
            <a:ext cx="1656184" cy="932411"/>
          </a:xfrm>
          <a:prstGeom prst="rect">
            <a:avLst/>
          </a:prstGeom>
          <a:noFill/>
        </p:spPr>
      </p:pic>
      <p:pic>
        <p:nvPicPr>
          <p:cNvPr id="1038" name="Picture 14" descr="D:\dokumenty\!!UFP\Odour\filtry Lom, odběrová kampaň  18\filtry Lom zmenšené\IMG_20180307_094344 s filtr Lom 2-12.jp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627784" y="4365104"/>
            <a:ext cx="1623318" cy="911425"/>
          </a:xfrm>
          <a:prstGeom prst="rect">
            <a:avLst/>
          </a:prstGeom>
          <a:noFill/>
        </p:spPr>
      </p:pic>
      <p:pic>
        <p:nvPicPr>
          <p:cNvPr id="1039" name="Picture 15" descr="D:\dokumenty\!!UFP\Odour\filtry Lom, odběrová kampaň  18\filtry Lom zmenšené\IMG_20180311_091111 s filtr Lom 2-13.jp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283968" y="4365105"/>
            <a:ext cx="1344149" cy="1008112"/>
          </a:xfrm>
          <a:prstGeom prst="rect">
            <a:avLst/>
          </a:prstGeom>
          <a:noFill/>
        </p:spPr>
      </p:pic>
      <p:pic>
        <p:nvPicPr>
          <p:cNvPr id="1040" name="Picture 16" descr="D:\dokumenty\!!UFP\Odour\filtry Lom, odběrová kampaň  18\filtry Lom zmenšené\IMG_20180313_095354 s filtr Lom 2-14.jpg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5940152" y="4005064"/>
            <a:ext cx="1153902" cy="1538537"/>
          </a:xfrm>
          <a:prstGeom prst="rect">
            <a:avLst/>
          </a:prstGeom>
          <a:noFill/>
        </p:spPr>
      </p:pic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1043608" y="5661248"/>
            <a:ext cx="4968553" cy="706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PM10 </a:t>
            </a:r>
            <a:r>
              <a:rPr lang="cs-CZ" dirty="0" err="1" smtClean="0"/>
              <a:t>Leipzig</a:t>
            </a:r>
            <a:r>
              <a:rPr lang="cs-CZ" dirty="0" smtClean="0"/>
              <a:t> vs. </a:t>
            </a:r>
            <a:r>
              <a:rPr lang="cs-CZ" dirty="0" err="1" smtClean="0"/>
              <a:t>Collmberg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Regionální konference UL 2018-04-12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2EFCA-8D10-4322-A0B4-7A151BE84963}" type="slidenum">
              <a:rPr lang="cs-CZ" smtClean="0"/>
              <a:pPr/>
              <a:t>8</a:t>
            </a:fld>
            <a:endParaRPr lang="cs-CZ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5373216"/>
            <a:ext cx="8100392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" name="Zástupný symbol pro obsah 11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6809308" cy="4069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Slu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lunovra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lunovra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130</TotalTime>
  <Words>277</Words>
  <Application>Microsoft Office PowerPoint</Application>
  <PresentationFormat>Předvádění na obrazovce (4:3)</PresentationFormat>
  <Paragraphs>82</Paragraphs>
  <Slides>8</Slides>
  <Notes>8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Slunovrat</vt:lpstr>
      <vt:lpstr>Měřicí kampaň 2017 - 2018</vt:lpstr>
      <vt:lpstr>Sledované škodliviny</vt:lpstr>
      <vt:lpstr>Místa a trvání odběrů, délka odběru</vt:lpstr>
      <vt:lpstr>Místa a trvání odběrů, délka odběru, odběry BfUL</vt:lpstr>
      <vt:lpstr>Průběh odběrů</vt:lpstr>
      <vt:lpstr>Zpracování materiálu</vt:lpstr>
      <vt:lpstr>Fotografie Hi-Vol filtrů z Lomu (PM10)</vt:lpstr>
      <vt:lpstr>PM10 Leipzig vs. Collmberg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Měřicí kampaň 2017 - 2018</dc:title>
  <dc:creator>Beneš Ivan</dc:creator>
  <cp:lastModifiedBy>Beneš Ivan</cp:lastModifiedBy>
  <cp:revision>15</cp:revision>
  <dcterms:created xsi:type="dcterms:W3CDTF">2018-04-08T15:03:50Z</dcterms:created>
  <dcterms:modified xsi:type="dcterms:W3CDTF">2018-04-11T16:46:44Z</dcterms:modified>
</cp:coreProperties>
</file>