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2"/>
  </p:notesMasterIdLst>
  <p:handoutMasterIdLst>
    <p:handoutMasterId r:id="rId13"/>
  </p:handoutMasterIdLst>
  <p:sldIdLst>
    <p:sldId id="256" r:id="rId6"/>
    <p:sldId id="257" r:id="rId7"/>
    <p:sldId id="258" r:id="rId8"/>
    <p:sldId id="259" r:id="rId9"/>
    <p:sldId id="261" r:id="rId10"/>
    <p:sldId id="260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A1A7"/>
    <a:srgbClr val="375D6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16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BA23BD3-3865-4D88-A401-3EB13B8F6225}" type="datetimeFigureOut">
              <a:rPr lang="cs-CZ"/>
              <a:pPr>
                <a:defRPr/>
              </a:pPr>
              <a:t>26.2.2013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8C4BFAD-547B-49C9-9EAA-9456CCCA61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2CEF457-2610-4F47-9C66-8E3170377A2B}" type="datetimeFigureOut">
              <a:rPr lang="cs-CZ"/>
              <a:pPr>
                <a:defRPr/>
              </a:pPr>
              <a:t>26.2.2013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EB28385-13D8-4EC3-92B7-1632C464C5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2130425"/>
            <a:ext cx="8001056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14348" y="3886200"/>
            <a:ext cx="800105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73746-C992-4090-9F31-E20C087B27F2}" type="datetime1">
              <a:rPr lang="cs-CZ"/>
              <a:pPr>
                <a:defRPr/>
              </a:pPr>
              <a:t>26.2.2013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4A465-4582-481B-94E4-3DD5E4691BB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8796E-6828-4814-A860-8BF47EA3D67F}" type="datetime1">
              <a:rPr lang="cs-CZ"/>
              <a:pPr>
                <a:defRPr/>
              </a:pPr>
              <a:t>26.2.2013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BB398-8863-4D5F-8574-41A35615655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785926"/>
            <a:ext cx="2057400" cy="434023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14348" y="1785926"/>
            <a:ext cx="5762652" cy="434023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926D1-37BF-4FEB-A8F8-5CD4EABE13D4}" type="datetime1">
              <a:rPr lang="cs-CZ"/>
              <a:pPr>
                <a:defRPr/>
              </a:pPr>
              <a:t>26.2.2013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C0B73-4D74-479B-B85D-D75D69BA2F5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B87F8-DAE6-41B5-82FC-09D9AF332BDD}" type="datetime1">
              <a:rPr lang="cs-CZ"/>
              <a:pPr>
                <a:defRPr/>
              </a:pPr>
              <a:t>26.2.2013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EF6FC-D770-4A3C-98E2-74376F9D861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49" y="4406900"/>
            <a:ext cx="800105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4349" y="2906713"/>
            <a:ext cx="800105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6F1E0-C852-46AE-87C5-F415441A20B5}" type="datetime1">
              <a:rPr lang="cs-CZ"/>
              <a:pPr>
                <a:defRPr/>
              </a:pPr>
              <a:t>26.2.2013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13D82-BC22-432A-8EA4-374BF528F3E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14348" y="3071810"/>
            <a:ext cx="3929090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86314" y="3071810"/>
            <a:ext cx="3900486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EA4A8-4949-4403-82C6-AEE2201CCD00}" type="datetime1">
              <a:rPr lang="cs-CZ"/>
              <a:pPr>
                <a:defRPr/>
              </a:pPr>
              <a:t>26.2.2013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A1DDF-335B-443A-96B4-52B4F7A22A0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14348" y="3071810"/>
            <a:ext cx="392909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714348" y="3857629"/>
            <a:ext cx="3929090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86314" y="3071810"/>
            <a:ext cx="3900486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86314" y="3857629"/>
            <a:ext cx="3900486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06D2-4550-4654-830B-7752B4689EA1}" type="datetime1">
              <a:rPr lang="cs-CZ"/>
              <a:pPr>
                <a:defRPr/>
              </a:pPr>
              <a:t>26.2.2013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61C7E-DFE8-4992-BD34-0EDF9287D54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26E6B-1215-4BE2-AB92-539756A0077E}" type="datetime1">
              <a:rPr lang="cs-CZ"/>
              <a:pPr>
                <a:defRPr/>
              </a:pPr>
              <a:t>26.2.2013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CC7CC-4557-4129-BFF2-B0C350E349B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00A9F-E909-4FE1-AEC2-B498277F7D89}" type="datetime1">
              <a:rPr lang="cs-CZ"/>
              <a:pPr>
                <a:defRPr/>
              </a:pPr>
              <a:t>26.2.2013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D081A-C857-41CA-8D03-8440F8FBFCE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1382" y="1785926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4744" y="1785926"/>
            <a:ext cx="4972056" cy="4340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21382" y="3143248"/>
            <a:ext cx="2850486" cy="29829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D3474-74FD-4671-8985-9615E29DE3A7}" type="datetime1">
              <a:rPr lang="cs-CZ"/>
              <a:pPr>
                <a:defRPr/>
              </a:pPr>
              <a:t>26.2.2013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F0487-DA52-49A6-B809-9BFB1928CC5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48" y="4800600"/>
            <a:ext cx="800105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714348" y="1785927"/>
            <a:ext cx="8001056" cy="294164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14348" y="5367338"/>
            <a:ext cx="800105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A1EDC-F506-41E0-9BF3-E3F7850B2CCD}" type="datetime1">
              <a:rPr lang="cs-CZ"/>
              <a:pPr>
                <a:defRPr/>
              </a:pPr>
              <a:t>26.2.2013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F0A8B-D329-4E0D-BD62-6C43A57B5D7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714375" y="1785938"/>
            <a:ext cx="7972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714375" y="3071813"/>
            <a:ext cx="7972425" cy="30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714375" y="6356350"/>
            <a:ext cx="1214438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BABA3F-63A3-4B06-96F6-2D394AA87907}" type="datetime1">
              <a:rPr lang="cs-CZ"/>
              <a:pPr>
                <a:defRPr/>
              </a:pPr>
              <a:t>26.2.2013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071688" y="6357938"/>
            <a:ext cx="5286375" cy="357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cs-CZ" sz="1200" kern="1200" smtClean="0">
                <a:solidFill>
                  <a:srgbClr val="89A1A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/>
              <a:t>Zápatí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500938" y="6356350"/>
            <a:ext cx="1185862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7B5BBF2-2258-455C-BF05-DEE85C35D00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1" name="Obrázek 12" descr="kru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1688" y="484188"/>
            <a:ext cx="38036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>
                <a:latin typeface="Arial" charset="0"/>
                <a:cs typeface="Arial" charset="0"/>
              </a:rPr>
              <a:t>ÚZEMNĚ ANALYTICKÉ PODKLADY</a:t>
            </a:r>
            <a:br>
              <a:rPr lang="cs-CZ" dirty="0" smtClean="0">
                <a:latin typeface="Arial" charset="0"/>
                <a:cs typeface="Arial" charset="0"/>
              </a:rPr>
            </a:br>
            <a:r>
              <a:rPr lang="cs-CZ" dirty="0" smtClean="0">
                <a:latin typeface="Arial" charset="0"/>
                <a:cs typeface="Arial" charset="0"/>
              </a:rPr>
              <a:t>(ÚAP)</a:t>
            </a: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755576" y="5517232"/>
            <a:ext cx="8001056" cy="625624"/>
          </a:xfrm>
        </p:spPr>
        <p:txBody>
          <a:bodyPr/>
          <a:lstStyle/>
          <a:p>
            <a:pPr algn="ctr"/>
            <a:r>
              <a:rPr lang="cs-CZ" dirty="0" smtClean="0"/>
              <a:t>26.2.2013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1772816"/>
            <a:ext cx="7972425" cy="4353347"/>
          </a:xfrm>
        </p:spPr>
        <p:txBody>
          <a:bodyPr/>
          <a:lstStyle/>
          <a:p>
            <a:r>
              <a:rPr lang="cs-CZ" sz="2000" dirty="0" smtClean="0"/>
              <a:t>Zpracování se řídí:</a:t>
            </a:r>
          </a:p>
          <a:p>
            <a:pPr lvl="1"/>
            <a:r>
              <a:rPr lang="cs-CZ" sz="2000" dirty="0" smtClean="0"/>
              <a:t>§§26 – 29 zákona č. 183/2006 Sb. O územním plánování a stavebním řádu (SZ)</a:t>
            </a:r>
          </a:p>
          <a:p>
            <a:pPr lvl="1"/>
            <a:r>
              <a:rPr lang="cs-CZ" sz="2000" dirty="0" smtClean="0"/>
              <a:t>§§4,5 vyhlášky č. 500/2006 Sb. O územně analytických podkladech, územně plánovací dokumentaci a způsobu evidence územně plánovací činnosti (vyhláška)</a:t>
            </a:r>
          </a:p>
          <a:p>
            <a:r>
              <a:rPr lang="cs-CZ" sz="2000" dirty="0" smtClean="0"/>
              <a:t>První ÚAP – 31.12.2008</a:t>
            </a:r>
          </a:p>
          <a:p>
            <a:r>
              <a:rPr lang="cs-CZ" sz="2000" dirty="0" smtClean="0"/>
              <a:t>1. úplná aktualizace UAP – 31.12.2010</a:t>
            </a:r>
          </a:p>
          <a:p>
            <a:r>
              <a:rPr lang="cs-CZ" sz="2000" dirty="0" smtClean="0"/>
              <a:t>2. úplná aktualizace UAP – 31.12.2012</a:t>
            </a:r>
          </a:p>
          <a:p>
            <a:r>
              <a:rPr lang="cs-CZ" sz="2000" dirty="0" smtClean="0"/>
              <a:t>3. úplná aktualizace ÚAP -  bude do 31.12.2014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83568" y="1772816"/>
            <a:ext cx="7972425" cy="4353347"/>
          </a:xfrm>
        </p:spPr>
        <p:txBody>
          <a:bodyPr/>
          <a:lstStyle/>
          <a:p>
            <a:pPr algn="just"/>
            <a:r>
              <a:rPr lang="cs-CZ" sz="2000" dirty="0" smtClean="0"/>
              <a:t>§27 SZ - (3) Údaje o území poskytuje pořizovateli </a:t>
            </a:r>
            <a:r>
              <a:rPr lang="cs-CZ" sz="2000" b="1" dirty="0" smtClean="0"/>
              <a:t>orgán veřejné správy</a:t>
            </a:r>
            <a:r>
              <a:rPr lang="cs-CZ" sz="2000" dirty="0" smtClean="0"/>
              <a:t>, jím zřízená právnická osoba a vlastník dopravní a technické infrastruktury (dále jen "poskytovatel údajů") především v digitální formě </a:t>
            </a:r>
            <a:r>
              <a:rPr lang="cs-CZ" sz="2000" b="1" dirty="0" smtClean="0"/>
              <a:t>bezodkladně</a:t>
            </a:r>
            <a:r>
              <a:rPr lang="cs-CZ" sz="2000" dirty="0" smtClean="0"/>
              <a:t> po jejich vzniku nebo po jejich zjištění, přitom zodpovídá za jejich </a:t>
            </a:r>
            <a:r>
              <a:rPr lang="cs-CZ" sz="2000" b="1" dirty="0" smtClean="0"/>
              <a:t>správnost, úplnost a aktuálnost. </a:t>
            </a:r>
            <a:r>
              <a:rPr lang="cs-CZ" sz="2000" dirty="0" smtClean="0"/>
              <a:t>Potvrzuje se PASPORTEM.</a:t>
            </a:r>
          </a:p>
          <a:p>
            <a:pPr algn="just"/>
            <a:r>
              <a:rPr lang="cs-CZ" sz="2000" dirty="0" smtClean="0"/>
              <a:t>§185 – (2) Vlastník technické infrastruktury dokončené a zkolaudované přede dnem nabytí účinnosti tohoto zákona poskytne ve lhůtě do 9 měsíců po dni nabytí účinnosti tohoto zákona úřadu územního plánování polohopisnou situaci technické infrastruktury. Do 6 let po dni nabytí účinnosti tohoto zákona = od 1.1.2013 poskytne polohopisné údaje této situace v souřadnicovém systému Jednotné trigonometrické sítě katastrální v měřítku katastrální mapy nebo měřítku podrobnějším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14375" y="1700808"/>
            <a:ext cx="7972425" cy="4896544"/>
          </a:xfrm>
        </p:spPr>
        <p:txBody>
          <a:bodyPr/>
          <a:lstStyle/>
          <a:p>
            <a:pPr algn="just"/>
            <a:r>
              <a:rPr lang="cs-CZ" sz="2000" dirty="0" smtClean="0"/>
              <a:t>§161 SZ – (1) Na žádost pořizovatele územně analytických podkladů, územní studie nebo územně plánovací dokumentace, obecního úřadu, žadatele o vydání regulačního plánu nebo územního rozhodnutí, stavebníka nebo osoby jím zmocněné sdělí vlastník technické infrastruktury ve lhůtě do 30 dnů údaje o její poloze, podmínkách napojení, ochrany a další údaje nezbytné pro projektovou činnost a provedení stavby.</a:t>
            </a:r>
          </a:p>
          <a:p>
            <a:pPr algn="just"/>
            <a:r>
              <a:rPr lang="cs-CZ" sz="2000" dirty="0" smtClean="0"/>
              <a:t>§ 161 SZ – (2) Na výzvu orgánu územního plánování a stavebního úřadu jsou vlastníci technické infrastruktury povinni jim bez průtahů poskytnout nezbytnou součinnost při plnění úkolů podle tohoto zákona.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714375" y="1773238"/>
            <a:ext cx="7972425" cy="4352925"/>
          </a:xfrm>
        </p:spPr>
        <p:txBody>
          <a:bodyPr/>
          <a:lstStyle/>
          <a:p>
            <a:r>
              <a:rPr lang="cs-CZ" sz="2000" dirty="0" smtClean="0"/>
              <a:t>§ 179 SZ – (5,7) nesplnění některé z povinností podle § 161 odst. 1, nebo § 27 odst. 3 nebo 4. je správním </a:t>
            </a:r>
            <a:r>
              <a:rPr lang="cs-CZ" sz="2000" smtClean="0"/>
              <a:t>deliktem </a:t>
            </a:r>
            <a:r>
              <a:rPr lang="cs-CZ" sz="2000" smtClean="0"/>
              <a:t>a </a:t>
            </a:r>
            <a:r>
              <a:rPr lang="cs-CZ" sz="2000" dirty="0" smtClean="0"/>
              <a:t>ukládá se za něj pokuta do 200 000,-</a:t>
            </a:r>
          </a:p>
          <a:p>
            <a:r>
              <a:rPr lang="cs-CZ" sz="2000" dirty="0" smtClean="0"/>
              <a:t>§ 181 SZ – (4,6) nesplnění některé z povinností podle § 161 odst. 1, nebo § 27 odst. 3 nebo 4. je správním deliktem a </a:t>
            </a:r>
            <a:r>
              <a:rPr lang="cs-CZ" sz="2000" dirty="0" err="1" smtClean="0"/>
              <a:t>a</a:t>
            </a:r>
            <a:r>
              <a:rPr lang="cs-CZ" sz="2000" dirty="0" smtClean="0"/>
              <a:t> ukládá se za něj pokuta do 500 000,-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14375" y="1772816"/>
            <a:ext cx="7972425" cy="4353347"/>
          </a:xfrm>
        </p:spPr>
        <p:txBody>
          <a:bodyPr/>
          <a:lstStyle/>
          <a:p>
            <a:r>
              <a:rPr lang="cs-CZ" sz="2000" dirty="0" smtClean="0"/>
              <a:t>Příloha č. 1A vyhlášky</a:t>
            </a:r>
          </a:p>
          <a:p>
            <a:pPr lvl="1"/>
            <a:r>
              <a:rPr lang="cs-CZ" sz="2000" dirty="0" smtClean="0"/>
              <a:t>5. památková rezervace včetně ochranného pásma</a:t>
            </a:r>
          </a:p>
          <a:p>
            <a:pPr lvl="1"/>
            <a:r>
              <a:rPr lang="cs-CZ" sz="2000" dirty="0" smtClean="0"/>
              <a:t>6. památková zóna včetně ochranného pásma</a:t>
            </a:r>
          </a:p>
          <a:p>
            <a:pPr lvl="1"/>
            <a:r>
              <a:rPr lang="cs-CZ" sz="2000" dirty="0" smtClean="0"/>
              <a:t>7. krajinná památková zóna</a:t>
            </a:r>
          </a:p>
          <a:p>
            <a:pPr lvl="1"/>
            <a:r>
              <a:rPr lang="cs-CZ" sz="2000" dirty="0" smtClean="0"/>
              <a:t>8. nemovitá kulturní památka, popřípadě soubor, včetně ochranného pásma</a:t>
            </a:r>
          </a:p>
          <a:p>
            <a:pPr lvl="1"/>
            <a:r>
              <a:rPr lang="cs-CZ" sz="2000" dirty="0" smtClean="0"/>
              <a:t>9. nemovitá národní kulturní památka, popřípadě soubor, včetně ochranného pásma</a:t>
            </a:r>
          </a:p>
          <a:p>
            <a:pPr lvl="1"/>
            <a:r>
              <a:rPr lang="cs-CZ" sz="2000" dirty="0" smtClean="0"/>
              <a:t>10. památka UNESCO včetně ochranného pásma</a:t>
            </a:r>
            <a:endParaRPr lang="cs-CZ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t-v3-ku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58700B285B6F409AABEA8CC2B20A32" ma:contentTypeVersion="7" ma:contentTypeDescription="Vytvořit nový dokument" ma:contentTypeScope="" ma:versionID="7b81da94a6b3f3680f9e9acbde6b88e5">
  <xsd:schema xmlns:xsd="http://www.w3.org/2001/XMLSchema" xmlns:p="http://schemas.microsoft.com/office/2006/metadata/properties" xmlns:ns2="2e9c731b-0e97-4fd7-94a1-d56b3e8bb644" targetNamespace="http://schemas.microsoft.com/office/2006/metadata/properties" ma:root="true" ma:fieldsID="caf2085a861d2f6fee635ab2a8a942f9" ns2:_="">
    <xsd:import namespace="2e9c731b-0e97-4fd7-94a1-d56b3e8bb644"/>
    <xsd:element name="properties">
      <xsd:complexType>
        <xsd:sequence>
          <xsd:element name="documentManagement">
            <xsd:complexType>
              <xsd:all>
                <xsd:element ref="ns2:Typ_x0020_formul_x00e1__x0159_e" minOccurs="0"/>
                <xsd:element ref="ns2:Vnit_x0159_n_x00ed__x0020_p_x0159_edpis0" minOccurs="0"/>
                <xsd:element ref="ns2:Pozn_x00e1_mka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2e9c731b-0e97-4fd7-94a1-d56b3e8bb644" elementFormDefault="qualified">
    <xsd:import namespace="http://schemas.microsoft.com/office/2006/documentManagement/types"/>
    <xsd:element name="Typ_x0020_formul_x00e1__x0159_e" ma:index="2" nillable="true" ma:displayName="Typ formuláře" ma:format="Dropdown" ma:internalName="Typ_x0020_formul_x00e1__x0159_e">
      <xsd:simpleType>
        <xsd:union memberTypes="dms:Text">
          <xsd:simpleType>
            <xsd:restriction base="dms:Choice">
              <xsd:enumeration value="Hlavičkový papír"/>
              <xsd:enumeration value="Loga"/>
              <xsd:enumeration value="Personální formuláře"/>
              <xsd:enumeration value="Veřejné zakázky nedosahující 250 tis. ‎Kč bez DPH"/>
              <xsd:enumeration value="Veřejné zakázky od 250 tis. Kč nedosahující 1 mil. ‎Kč bez DPH"/>
              <xsd:enumeration value="Veřejné zakázky od 1 mil. Kč nedosahující 3 mil. Kč bez DPH stavební práce"/>
              <xsd:enumeration value="Vzory smluv"/>
              <xsd:enumeration value="Evidence majetku"/>
              <xsd:enumeration value="Personální"/>
              <xsd:enumeration value="Kontrolní činnost"/>
              <xsd:enumeration value="Hlavičkové papíry"/>
              <xsd:enumeration value="Rada a zastupitelstvo"/>
              <xsd:enumeration value="Samospráva"/>
              <xsd:enumeration value="Symboly Ústeckého kraje"/>
              <xsd:enumeration value="Ostatní - nezařazené"/>
              <xsd:enumeration value="Archivace a skartace"/>
              <xsd:enumeration value="Jmenovky a vizitky"/>
              <xsd:enumeration value="Nákup"/>
              <xsd:enumeration value="Služební cesty"/>
              <xsd:enumeration value="Zřizovací listiny"/>
              <xsd:enumeration value="Šablony logomanuálu - pro Office 2003"/>
              <xsd:enumeration value="Šablony logomanuálu - pro Office 2007 - ZATÍM NEPOUŽÍVAT"/>
              <xsd:enumeration value="Powerpoint prezentace - pro Office 2003"/>
              <xsd:enumeration value="Powerpoint prezentace - pro Office 2007"/>
              <xsd:enumeration value="Veřejné zakázky – Zjednodušené podlimitní řízení"/>
            </xsd:restriction>
          </xsd:simpleType>
        </xsd:union>
      </xsd:simpleType>
    </xsd:element>
    <xsd:element name="Vnit_x0159_n_x00ed__x0020_p_x0159_edpis0" ma:index="3" nillable="true" ma:displayName="Vnitřní předpis" ma:list="{e86e94d8-b977-4b02-a1d7-a37ef24fb5c7}" ma:internalName="Vnit_x0159_n_x00ed__x0020_p_x0159_edpis0" ma:showField="_x010c__x00ed_slo_x0020_p_x0159_">
      <xsd:simpleType>
        <xsd:restriction base="dms:Lookup"/>
      </xsd:simpleType>
    </xsd:element>
    <xsd:element name="Pozn_x00e1_mka" ma:index="4" nillable="true" ma:displayName="Poznámka" ma:internalName="Pozn_x00e1_mka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Typ obsahu" ma:readOnly="true"/>
        <xsd:element ref="dc:title" minOccurs="0" maxOccurs="1" ma:index="1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Typ_x0020_formul_x00e1__x0159_e xmlns="2e9c731b-0e97-4fd7-94a1-d56b3e8bb644">Powerpoint prezentace</Typ_x0020_formul_x00e1__x0159_e>
    <Vnit_x0159_n_x00ed__x0020_p_x0159_edpis0 xmlns="2e9c731b-0e97-4fd7-94a1-d56b3e8bb644" xsi:nil="true"/>
    <Pozn_x00e1_mka xmlns="2e9c731b-0e97-4fd7-94a1-d56b3e8bb644" xsi:nil="true"/>
  </documentManagement>
</p:properties>
</file>

<file path=customXml/itemProps1.xml><?xml version="1.0" encoding="utf-8"?>
<ds:datastoreItem xmlns:ds="http://schemas.openxmlformats.org/officeDocument/2006/customXml" ds:itemID="{ACDF5275-7A60-4857-B4E8-2DD894D6A3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DEEB29-E310-4A8B-8987-DAE6AD2FEADD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C502B466-7735-44BF-8090-E2A4434BD4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9c731b-0e97-4fd7-94a1-d56b3e8bb644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E58A9ED9-064B-4226-A1FC-61F3DD8DD065}">
  <ds:schemaRefs>
    <ds:schemaRef ds:uri="http://schemas.microsoft.com/office/2006/metadata/properties"/>
    <ds:schemaRef ds:uri="2e9c731b-0e97-4fd7-94a1-d56b3e8bb64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ppt-v3-ku</Template>
  <TotalTime>75</TotalTime>
  <Words>445</Words>
  <Application>Microsoft Office PowerPoint</Application>
  <PresentationFormat>Předvádění na obrazovce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ppt-v3-ku</vt:lpstr>
      <vt:lpstr>ÚZEMNĚ ANALYTICKÉ PODKLADY (ÚAP)</vt:lpstr>
      <vt:lpstr>Snímek 2</vt:lpstr>
      <vt:lpstr>Snímek 3</vt:lpstr>
      <vt:lpstr>Snímek 4</vt:lpstr>
      <vt:lpstr>Snímek 5</vt:lpstr>
      <vt:lpstr>Snímek 6</vt:lpstr>
    </vt:vector>
  </TitlesOfParts>
  <Company>Krajský úřad Ústeckého kraje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ÚZEMNĚ ANALYTICKÉ PODKLADY (ÚAP)</dc:title>
  <dc:creator>Morche Lukáš</dc:creator>
  <cp:lastModifiedBy>Morche Lukáš</cp:lastModifiedBy>
  <cp:revision>20</cp:revision>
  <dcterms:created xsi:type="dcterms:W3CDTF">2013-02-22T06:12:22Z</dcterms:created>
  <dcterms:modified xsi:type="dcterms:W3CDTF">2013-02-26T07:35:41Z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64500.0000000000</vt:lpwstr>
  </property>
  <property fmtid="{D5CDD505-2E9C-101B-9397-08002B2CF9AE}" pid="3" name="Typ formuláře">
    <vt:lpwstr>Powerpoint prezentace</vt:lpwstr>
  </property>
  <property fmtid="{D5CDD505-2E9C-101B-9397-08002B2CF9AE}" pid="4" name="Vnitřní předpis0">
    <vt:lpwstr/>
  </property>
  <property fmtid="{D5CDD505-2E9C-101B-9397-08002B2CF9AE}" pid="5" name="Poznámka">
    <vt:lpwstr/>
  </property>
</Properties>
</file>