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57" r:id="rId5"/>
    <p:sldId id="259" r:id="rId6"/>
    <p:sldId id="268" r:id="rId7"/>
    <p:sldId id="260" r:id="rId8"/>
    <p:sldId id="262" r:id="rId9"/>
    <p:sldId id="269" r:id="rId10"/>
    <p:sldId id="261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5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225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72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8174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825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3889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752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039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609601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1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98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97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9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506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049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2737247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2737247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54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366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62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6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51" indent="0">
              <a:buNone/>
              <a:defRPr sz="1400"/>
            </a:lvl2pPr>
            <a:lvl3pPr marL="914104" indent="0">
              <a:buNone/>
              <a:defRPr sz="1200"/>
            </a:lvl3pPr>
            <a:lvl4pPr marL="1371155" indent="0">
              <a:buNone/>
              <a:defRPr sz="1000"/>
            </a:lvl4pPr>
            <a:lvl5pPr marL="1828205" indent="0">
              <a:buNone/>
              <a:defRPr sz="1000"/>
            </a:lvl5pPr>
            <a:lvl6pPr marL="2285258" indent="0">
              <a:buNone/>
              <a:defRPr sz="1000"/>
            </a:lvl6pPr>
            <a:lvl7pPr marL="2742309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2947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161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B5B9B-CE6D-4B70-9D13-BC0167E20C90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C3B50D-67C3-4783-B45F-9F87980071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06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189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eske-socialni-podnikani.cz/socialni-podnikan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PODNIKÁNÍ V ÚSTECKÉM KRAJI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5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0000"/>
                <a:lumMod val="104000"/>
              </a:schemeClr>
            </a:gs>
            <a:gs pos="94000">
              <a:schemeClr val="bg1">
                <a:shade val="96000"/>
                <a:lumMod val="82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Dotační 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5" y="1582058"/>
            <a:ext cx="8596668" cy="4920342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PODPOROVANÉ CÍLOVÉ SKUPINY ZAMĚSTNANCŮ SOCIÁLNÍHO PODNIKU</a:t>
            </a: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</p:txBody>
      </p:sp>
      <p:grpSp>
        <p:nvGrpSpPr>
          <p:cNvPr id="18" name="Skupina 17"/>
          <p:cNvGrpSpPr/>
          <p:nvPr/>
        </p:nvGrpSpPr>
        <p:grpSpPr>
          <a:xfrm>
            <a:off x="1024339" y="2454752"/>
            <a:ext cx="1957388" cy="1214910"/>
            <a:chOff x="-4092966" y="348766"/>
            <a:chExt cx="1957388" cy="1214910"/>
          </a:xfrm>
        </p:grpSpPr>
        <p:sp>
          <p:nvSpPr>
            <p:cNvPr id="19" name="Obdélník 18"/>
            <p:cNvSpPr/>
            <p:nvPr/>
          </p:nvSpPr>
          <p:spPr>
            <a:xfrm>
              <a:off x="-4092965" y="389244"/>
              <a:ext cx="1957387" cy="117443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bdélník 19"/>
            <p:cNvSpPr/>
            <p:nvPr/>
          </p:nvSpPr>
          <p:spPr>
            <a:xfrm>
              <a:off x="-4092966" y="348766"/>
              <a:ext cx="1957387" cy="121491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800" b="0" i="0" kern="1200" baseline="0" dirty="0">
                  <a:latin typeface="Calibri" panose="020F0502020204030204" pitchFamily="34" charset="0"/>
                </a:rPr>
                <a:t>lidé se zdravotním postižením</a:t>
              </a:r>
              <a:endParaRPr lang="cs-CZ" sz="18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21" name="Skupina 20"/>
          <p:cNvGrpSpPr/>
          <p:nvPr/>
        </p:nvGrpSpPr>
        <p:grpSpPr>
          <a:xfrm>
            <a:off x="3902076" y="2454752"/>
            <a:ext cx="1957387" cy="1174432"/>
            <a:chOff x="2153126" y="794956"/>
            <a:chExt cx="1957387" cy="1174432"/>
          </a:xfrm>
        </p:grpSpPr>
        <p:sp>
          <p:nvSpPr>
            <p:cNvPr id="22" name="Obdélník 21"/>
            <p:cNvSpPr/>
            <p:nvPr/>
          </p:nvSpPr>
          <p:spPr>
            <a:xfrm>
              <a:off x="2153126" y="794956"/>
              <a:ext cx="1957387" cy="11744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bdélník 22"/>
            <p:cNvSpPr/>
            <p:nvPr/>
          </p:nvSpPr>
          <p:spPr>
            <a:xfrm>
              <a:off x="2153126" y="794956"/>
              <a:ext cx="1957387" cy="11744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800" b="0" i="0" kern="1200" baseline="0" dirty="0">
                  <a:latin typeface="Calibri" panose="020F0502020204030204" pitchFamily="34" charset="0"/>
                </a:rPr>
                <a:t>duševně nemocní</a:t>
              </a:r>
              <a:endParaRPr lang="cs-CZ" sz="18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24" name="Skupina 23"/>
          <p:cNvGrpSpPr/>
          <p:nvPr/>
        </p:nvGrpSpPr>
        <p:grpSpPr>
          <a:xfrm>
            <a:off x="6722387" y="2454752"/>
            <a:ext cx="1980743" cy="1196120"/>
            <a:chOff x="4282896" y="773268"/>
            <a:chExt cx="1980743" cy="1196120"/>
          </a:xfrm>
        </p:grpSpPr>
        <p:sp>
          <p:nvSpPr>
            <p:cNvPr id="25" name="Obdélník 24"/>
            <p:cNvSpPr/>
            <p:nvPr/>
          </p:nvSpPr>
          <p:spPr>
            <a:xfrm>
              <a:off x="4282896" y="773268"/>
              <a:ext cx="1957387" cy="11744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bdélník 25"/>
            <p:cNvSpPr/>
            <p:nvPr/>
          </p:nvSpPr>
          <p:spPr>
            <a:xfrm>
              <a:off x="4306252" y="794956"/>
              <a:ext cx="1957387" cy="11744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800" b="0" i="0" kern="1200" baseline="0" dirty="0">
                  <a:latin typeface="Calibri" panose="020F0502020204030204" pitchFamily="34" charset="0"/>
                </a:rPr>
                <a:t>mládež a mladí dospělí v obtížné životní situaci</a:t>
              </a:r>
              <a:endParaRPr lang="cs-CZ" sz="18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27" name="Skupina 26"/>
          <p:cNvGrpSpPr/>
          <p:nvPr/>
        </p:nvGrpSpPr>
        <p:grpSpPr>
          <a:xfrm>
            <a:off x="1024339" y="3836494"/>
            <a:ext cx="1957387" cy="1174432"/>
            <a:chOff x="0" y="2165127"/>
            <a:chExt cx="1957387" cy="1174432"/>
          </a:xfrm>
        </p:grpSpPr>
        <p:sp>
          <p:nvSpPr>
            <p:cNvPr id="28" name="Obdélník 27"/>
            <p:cNvSpPr/>
            <p:nvPr/>
          </p:nvSpPr>
          <p:spPr>
            <a:xfrm>
              <a:off x="0" y="2165127"/>
              <a:ext cx="1957387" cy="11744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29" name="Obdélník 28"/>
            <p:cNvSpPr/>
            <p:nvPr/>
          </p:nvSpPr>
          <p:spPr>
            <a:xfrm>
              <a:off x="0" y="2165127"/>
              <a:ext cx="1957387" cy="11744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800" b="0" i="0" kern="1200" baseline="0">
                  <a:latin typeface="Calibri" panose="020F0502020204030204" pitchFamily="34" charset="0"/>
                </a:rPr>
                <a:t>lidé bez přístřeší a po výkonu trestu</a:t>
              </a:r>
              <a:endParaRPr lang="cs-CZ" sz="1800" kern="1200">
                <a:latin typeface="Calibri" panose="020F0502020204030204" pitchFamily="34" charset="0"/>
              </a:endParaRPr>
            </a:p>
          </p:txBody>
        </p:sp>
      </p:grpSp>
      <p:grpSp>
        <p:nvGrpSpPr>
          <p:cNvPr id="30" name="Skupina 29"/>
          <p:cNvGrpSpPr/>
          <p:nvPr/>
        </p:nvGrpSpPr>
        <p:grpSpPr>
          <a:xfrm>
            <a:off x="3902076" y="3816255"/>
            <a:ext cx="1957387" cy="1174432"/>
            <a:chOff x="2153126" y="2165127"/>
            <a:chExt cx="1957387" cy="1174432"/>
          </a:xfrm>
        </p:grpSpPr>
        <p:sp>
          <p:nvSpPr>
            <p:cNvPr id="31" name="Obdélník 30"/>
            <p:cNvSpPr/>
            <p:nvPr/>
          </p:nvSpPr>
          <p:spPr>
            <a:xfrm>
              <a:off x="2153126" y="2165127"/>
              <a:ext cx="1957387" cy="11744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2" name="Obdélník 31"/>
            <p:cNvSpPr/>
            <p:nvPr/>
          </p:nvSpPr>
          <p:spPr>
            <a:xfrm>
              <a:off x="2153126" y="2165127"/>
              <a:ext cx="1957387" cy="11744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800" b="0" i="0" kern="1200" baseline="0" dirty="0">
                  <a:latin typeface="Calibri" panose="020F0502020204030204" pitchFamily="34" charset="0"/>
                </a:rPr>
                <a:t>lidé se závislostmi</a:t>
              </a:r>
              <a:endParaRPr lang="cs-CZ" sz="18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33" name="Skupina 32"/>
          <p:cNvGrpSpPr/>
          <p:nvPr/>
        </p:nvGrpSpPr>
        <p:grpSpPr>
          <a:xfrm>
            <a:off x="6745743" y="3816255"/>
            <a:ext cx="1957387" cy="1174432"/>
            <a:chOff x="4306252" y="2165127"/>
            <a:chExt cx="1957387" cy="1174432"/>
          </a:xfrm>
        </p:grpSpPr>
        <p:sp>
          <p:nvSpPr>
            <p:cNvPr id="34" name="Obdélník 33"/>
            <p:cNvSpPr/>
            <p:nvPr/>
          </p:nvSpPr>
          <p:spPr>
            <a:xfrm>
              <a:off x="4306252" y="2165127"/>
              <a:ext cx="1957387" cy="11744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5" name="Obdélník 34"/>
            <p:cNvSpPr/>
            <p:nvPr/>
          </p:nvSpPr>
          <p:spPr>
            <a:xfrm>
              <a:off x="4306252" y="2165127"/>
              <a:ext cx="1957387" cy="1174432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800" b="0" i="0" kern="1200" baseline="0">
                  <a:latin typeface="Calibri" panose="020F0502020204030204" pitchFamily="34" charset="0"/>
                </a:rPr>
                <a:t>etnické menšiny</a:t>
              </a:r>
              <a:endParaRPr lang="cs-CZ" sz="1800" kern="1200">
                <a:latin typeface="Calibri" panose="020F0502020204030204" pitchFamily="34" charset="0"/>
              </a:endParaRPr>
            </a:p>
          </p:txBody>
        </p:sp>
      </p:grpSp>
      <p:grpSp>
        <p:nvGrpSpPr>
          <p:cNvPr id="36" name="Skupina 35"/>
          <p:cNvGrpSpPr/>
          <p:nvPr/>
        </p:nvGrpSpPr>
        <p:grpSpPr>
          <a:xfrm>
            <a:off x="1058409" y="5177758"/>
            <a:ext cx="1957387" cy="1174432"/>
            <a:chOff x="0" y="3535299"/>
            <a:chExt cx="1957387" cy="1174432"/>
          </a:xfrm>
        </p:grpSpPr>
        <p:sp>
          <p:nvSpPr>
            <p:cNvPr id="37" name="Obdélník 36"/>
            <p:cNvSpPr/>
            <p:nvPr/>
          </p:nvSpPr>
          <p:spPr>
            <a:xfrm>
              <a:off x="0" y="3535299"/>
              <a:ext cx="1957387" cy="11744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38" name="Obdélník 37"/>
            <p:cNvSpPr/>
            <p:nvPr/>
          </p:nvSpPr>
          <p:spPr>
            <a:xfrm>
              <a:off x="0" y="3535299"/>
              <a:ext cx="1957387" cy="11744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800" b="0" i="0" kern="1200" baseline="0" dirty="0">
                  <a:latin typeface="Calibri" panose="020F0502020204030204" pitchFamily="34" charset="0"/>
                </a:rPr>
                <a:t>dlouhodobě nezaměstnaní</a:t>
              </a:r>
              <a:endParaRPr lang="cs-CZ" sz="18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39" name="Skupina 38"/>
          <p:cNvGrpSpPr/>
          <p:nvPr/>
        </p:nvGrpSpPr>
        <p:grpSpPr>
          <a:xfrm>
            <a:off x="3902076" y="5177758"/>
            <a:ext cx="1957387" cy="1174432"/>
            <a:chOff x="2153126" y="3535299"/>
            <a:chExt cx="1957387" cy="1174432"/>
          </a:xfrm>
        </p:grpSpPr>
        <p:sp>
          <p:nvSpPr>
            <p:cNvPr id="40" name="Obdélník 39"/>
            <p:cNvSpPr/>
            <p:nvPr/>
          </p:nvSpPr>
          <p:spPr>
            <a:xfrm>
              <a:off x="2153126" y="3535299"/>
              <a:ext cx="1957387" cy="11744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41" name="Obdélník 40"/>
            <p:cNvSpPr/>
            <p:nvPr/>
          </p:nvSpPr>
          <p:spPr>
            <a:xfrm>
              <a:off x="2153126" y="3535299"/>
              <a:ext cx="1957387" cy="11744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800" b="0" i="0" kern="1200" baseline="0" dirty="0">
                  <a:latin typeface="Calibri" panose="020F0502020204030204" pitchFamily="34" charset="0"/>
                </a:rPr>
                <a:t>lidé pečující o rodinné příslušníky</a:t>
              </a:r>
              <a:endParaRPr lang="cs-CZ" sz="1800" kern="1200" dirty="0">
                <a:latin typeface="Calibri" panose="020F0502020204030204" pitchFamily="34" charset="0"/>
              </a:endParaRPr>
            </a:p>
          </p:txBody>
        </p:sp>
      </p:grpSp>
      <p:sp>
        <p:nvSpPr>
          <p:cNvPr id="44" name="Obdélník 43"/>
          <p:cNvSpPr/>
          <p:nvPr/>
        </p:nvSpPr>
        <p:spPr>
          <a:xfrm>
            <a:off x="6745743" y="5156070"/>
            <a:ext cx="1957387" cy="11744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1800" b="0" i="0" kern="1200" baseline="0" dirty="0">
                <a:latin typeface="Calibri" panose="020F0502020204030204" pitchFamily="34" charset="0"/>
              </a:rPr>
              <a:t>příp. další osoby jinak znevýhodněné na trhu práce</a:t>
            </a:r>
            <a:endParaRPr lang="cs-CZ" sz="1800" kern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63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Dotační 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5" y="1480458"/>
            <a:ext cx="8596668" cy="4560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>
                <a:solidFill>
                  <a:schemeClr val="accent1"/>
                </a:solidFill>
              </a:rPr>
              <a:t>VZNIK NOVÉHO SOCIÁLNÍHO PODNIKU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Pořízení </a:t>
            </a:r>
            <a:r>
              <a:rPr lang="cs-CZ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právních, poradenských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 a </a:t>
            </a:r>
            <a:r>
              <a:rPr lang="cs-CZ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vzdělávacích služeb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 potřebných k založení sociálního podniku (povinná aktivita</a:t>
            </a:r>
            <a:r>
              <a:rPr lang="cs-CZ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Vznik </a:t>
            </a:r>
            <a:r>
              <a:rPr lang="cs-CZ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byznys </a:t>
            </a:r>
            <a:r>
              <a:rPr lang="cs-CZ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plánu 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a </a:t>
            </a:r>
            <a:r>
              <a:rPr lang="cs-CZ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strategických dokumentů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cs-CZ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podniku.</a:t>
            </a:r>
            <a:endParaRPr lang="cs-CZ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Náklady na nákup </a:t>
            </a:r>
            <a:r>
              <a:rPr lang="cs-CZ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dotačního </a:t>
            </a:r>
            <a:r>
              <a:rPr lang="cs-CZ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managementu.</a:t>
            </a:r>
            <a:endParaRPr lang="cs-CZ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Pořízení investičního 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nebo </a:t>
            </a:r>
            <a:r>
              <a:rPr lang="cs-CZ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neinvestičního majetku 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k založení a nastartování sociálního podniku ve vztahu k zaměstnancům z cílových skupin (např. úprava pracovního místa, nákup specifických pracovních pomůcek či nástrojů</a:t>
            </a:r>
            <a:r>
              <a:rPr lang="cs-CZ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).</a:t>
            </a:r>
            <a:endParaRPr lang="cs-CZ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75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5" y="436606"/>
            <a:ext cx="8596668" cy="812800"/>
          </a:xfrm>
        </p:spPr>
        <p:txBody>
          <a:bodyPr/>
          <a:lstStyle/>
          <a:p>
            <a:pPr algn="ctr"/>
            <a:r>
              <a:rPr lang="cs-CZ" dirty="0" smtClean="0"/>
              <a:t>Dotační 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5" y="1249406"/>
            <a:ext cx="8596668" cy="51090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400" dirty="0" smtClean="0">
                <a:solidFill>
                  <a:schemeClr val="accent1"/>
                </a:solidFill>
              </a:rPr>
              <a:t>ROZVOJ STÁVAJÍCÍCHO SOCIÁLNÍHO PODNIKU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100" b="1" dirty="0"/>
              <a:t>Rozvojové a vzdělávací aktivity pro zaměstnance </a:t>
            </a:r>
            <a:r>
              <a:rPr lang="cs-CZ" sz="2100" dirty="0"/>
              <a:t>sociálních podniků směřující k zavádění integračních, sociálních či environmentálních společenských produktů sociálních podniků.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100" b="1" dirty="0"/>
              <a:t>Vznik obchodní strategie, </a:t>
            </a:r>
            <a:r>
              <a:rPr lang="cs-CZ" sz="2100" b="1" dirty="0" smtClean="0"/>
              <a:t>aktualizace byznys </a:t>
            </a:r>
            <a:r>
              <a:rPr lang="cs-CZ" sz="2100" b="1" dirty="0"/>
              <a:t>plánu </a:t>
            </a:r>
            <a:r>
              <a:rPr lang="cs-CZ" sz="2100" dirty="0"/>
              <a:t>pro následný rozvoj sociálního podniku.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100" b="1" dirty="0"/>
              <a:t>Náklady na nákup dotačního managementu</a:t>
            </a:r>
            <a:r>
              <a:rPr lang="cs-CZ" sz="2100" dirty="0"/>
              <a:t>. </a:t>
            </a:r>
            <a:endParaRPr lang="cs-CZ" sz="21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100" b="1" dirty="0" smtClean="0"/>
              <a:t>Pořízení </a:t>
            </a:r>
            <a:r>
              <a:rPr lang="cs-CZ" sz="2100" b="1" dirty="0"/>
              <a:t>neinvestičního a investičního majetku </a:t>
            </a:r>
            <a:r>
              <a:rPr lang="cs-CZ" sz="2100" dirty="0"/>
              <a:t>sloužícího k rozvoji sociálního podniku v souvislosti s rozvojem zaměstnanců a využívaných technologií.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100" b="1" dirty="0"/>
              <a:t>Marketing a propagace</a:t>
            </a:r>
            <a:r>
              <a:rPr lang="cs-CZ" sz="2100" dirty="0"/>
              <a:t> sociálního podniku, produktů sociálního podniku.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100" b="1" dirty="0"/>
              <a:t>Zajištění stáží a praxí u studentů a absolventů </a:t>
            </a:r>
            <a:r>
              <a:rPr lang="cs-CZ" sz="2100" dirty="0"/>
              <a:t>z cílových skupin sociálního podnikání (podpora části mzdových nákladů pracovníků, kteří osobně zajišťují realizaci praxe nebo stáže studentů a absolventů na pracovišti).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65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8307" y="972457"/>
            <a:ext cx="8596668" cy="4618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endParaRPr lang="cs-CZ" sz="3600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sz="3600" dirty="0" smtClean="0">
                <a:solidFill>
                  <a:schemeClr val="tx2"/>
                </a:solidFill>
              </a:rPr>
              <a:t>Děkuji za pozornost</a:t>
            </a:r>
          </a:p>
          <a:p>
            <a:pPr marL="0" indent="0" algn="ctr">
              <a:buNone/>
            </a:pPr>
            <a:endParaRPr lang="cs-CZ" sz="3600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cs-CZ" sz="3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2"/>
                </a:solidFill>
              </a:rPr>
              <a:t>Za Krajský úřad Ústeckého kraje</a:t>
            </a:r>
          </a:p>
          <a:p>
            <a:pPr marL="0" indent="0">
              <a:buNone/>
            </a:pPr>
            <a:r>
              <a:rPr lang="cs-CZ" dirty="0">
                <a:solidFill>
                  <a:schemeClr val="tx2"/>
                </a:solidFill>
              </a:rPr>
              <a:t>o</a:t>
            </a:r>
            <a:r>
              <a:rPr lang="cs-CZ" dirty="0" smtClean="0">
                <a:solidFill>
                  <a:schemeClr val="tx2"/>
                </a:solidFill>
              </a:rPr>
              <a:t>dbor sociálních věcí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2"/>
                </a:solidFill>
              </a:rPr>
              <a:t>Bc. Věra Běhounková</a:t>
            </a:r>
          </a:p>
          <a:p>
            <a:pPr marL="0" indent="0" algn="ctr">
              <a:buNone/>
            </a:pPr>
            <a:endParaRPr lang="cs-CZ" sz="3600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cs-CZ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97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JAK TO CELÉ ZAČALO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Dotační program Pardubického kraje</a:t>
            </a:r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České sociální podnikání - Sociální podnikání (ceske-socialni-podnikani.cz)</a:t>
            </a:r>
            <a:endParaRPr lang="cs-CZ" sz="2400" dirty="0"/>
          </a:p>
          <a:p>
            <a:r>
              <a:rPr lang="cs-CZ" sz="2400" dirty="0" smtClean="0"/>
              <a:t>seznamování </a:t>
            </a:r>
            <a:r>
              <a:rPr lang="cs-CZ" sz="2400" dirty="0" smtClean="0"/>
              <a:t>se, průzkum 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(</a:t>
            </a:r>
            <a:r>
              <a:rPr lang="cs-CZ" sz="1800" dirty="0" smtClean="0"/>
              <a:t>nabídka služeb / zaměření, cílová </a:t>
            </a:r>
            <a:r>
              <a:rPr lang="cs-CZ" sz="1800" dirty="0"/>
              <a:t>skupina </a:t>
            </a:r>
            <a:r>
              <a:rPr lang="cs-CZ" sz="1800" dirty="0" smtClean="0"/>
              <a:t>zaměstnanců, v čem bychom 	mohli být nápomocni)</a:t>
            </a:r>
            <a:endParaRPr lang="cs-CZ" sz="1800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0943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5" y="556054"/>
            <a:ext cx="8596668" cy="548530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Pardubický kraj </a:t>
            </a:r>
          </a:p>
          <a:p>
            <a:pPr marL="0" indent="0">
              <a:buNone/>
            </a:pPr>
            <a:r>
              <a:rPr lang="cs-CZ" sz="2400" dirty="0"/>
              <a:t>	- osobní návštěva</a:t>
            </a:r>
          </a:p>
          <a:p>
            <a:pPr marL="0" indent="0">
              <a:buNone/>
            </a:pPr>
            <a:r>
              <a:rPr lang="cs-CZ" sz="2400" dirty="0"/>
              <a:t>	- konference</a:t>
            </a:r>
          </a:p>
          <a:p>
            <a:pPr marL="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Kontaktní pracoviště Úřadu práce ČR v Chomutově</a:t>
            </a:r>
          </a:p>
          <a:p>
            <a:pPr marL="0" indent="0">
              <a:buNone/>
            </a:pPr>
            <a:r>
              <a:rPr lang="cs-CZ" sz="2400" dirty="0"/>
              <a:t>	- kazuistický seminář</a:t>
            </a:r>
          </a:p>
          <a:p>
            <a:pPr marL="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Liberecký kraj</a:t>
            </a:r>
          </a:p>
          <a:p>
            <a:pPr marL="0" indent="0">
              <a:buNone/>
            </a:pPr>
            <a:r>
              <a:rPr lang="cs-CZ" sz="2400" dirty="0"/>
              <a:t>	- další konference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8309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5" y="609601"/>
            <a:ext cx="8596668" cy="1683657"/>
          </a:xfrm>
        </p:spPr>
        <p:txBody>
          <a:bodyPr>
            <a:normAutofit/>
          </a:bodyPr>
          <a:lstStyle/>
          <a:p>
            <a:r>
              <a:rPr lang="cs-CZ" dirty="0" smtClean="0"/>
              <a:t>Proč chce Ústecký kraj podporovat rozvoj sociálního podnikání?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5" y="2119086"/>
            <a:ext cx="8596668" cy="3922277"/>
          </a:xfrm>
        </p:spPr>
        <p:txBody>
          <a:bodyPr>
            <a:normAutofit/>
          </a:bodyPr>
          <a:lstStyle/>
          <a:p>
            <a:r>
              <a:rPr lang="cs-CZ" sz="2400" dirty="0"/>
              <a:t>Vytváří pracovní příležitosti pro osoby znevýhodněné na trhu práce.</a:t>
            </a:r>
          </a:p>
          <a:p>
            <a:r>
              <a:rPr lang="cs-CZ" sz="2400" dirty="0"/>
              <a:t>Začleňuje tyto osoby do běžného života, zvyšuje jejich kompetence a přispívá k jejich osobnímu růstu.</a:t>
            </a:r>
          </a:p>
          <a:p>
            <a:r>
              <a:rPr lang="cs-CZ" sz="2400" dirty="0"/>
              <a:t>Nakládání se ziskem je ve prospěch podniku, zaměstnanců a místa působení.</a:t>
            </a:r>
          </a:p>
          <a:p>
            <a:r>
              <a:rPr lang="cs-CZ" sz="2400" dirty="0"/>
              <a:t>Přispívá k rozvoji společenského života v místě působení a podporuje komunitní život v obcích.</a:t>
            </a:r>
          </a:p>
        </p:txBody>
      </p:sp>
    </p:spTree>
    <p:extLst>
      <p:ext uri="{BB962C8B-B14F-4D97-AF65-F5344CB8AC3E}">
        <p14:creationId xmlns:p14="http://schemas.microsoft.com/office/powerpoint/2010/main" val="91769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mtClean="0"/>
              <a:t>Formy podpory sociálního podnikání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40844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dirty="0"/>
              <a:t>FINANČNÍ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4084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dirty="0"/>
              <a:t>PODPŮRNÁ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620183" y="2799219"/>
            <a:ext cx="4469788" cy="3296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DOTAČNÍ PROGRAM </a:t>
            </a:r>
            <a:r>
              <a:rPr lang="cs-CZ" sz="2000" dirty="0">
                <a:solidFill>
                  <a:schemeClr val="tx1"/>
                </a:solidFill>
              </a:rPr>
              <a:t>jehož cílem je podpora vzniku nových sociálních podniků a dále podpora již existujících sociálních podniků působících na území Ústeckého kraje</a:t>
            </a:r>
            <a:endParaRPr lang="cs-CZ" sz="2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5269291" y="2799220"/>
            <a:ext cx="4295624" cy="3296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269292" y="2799219"/>
            <a:ext cx="4469795" cy="32967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VZDĚLÁVÁNÍ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PORADENSTVÍ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OSVĚTA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POZICE KOORDINÁTORA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SPOLUPRÁCE </a:t>
            </a:r>
            <a:r>
              <a:rPr lang="cs-CZ" sz="2000" dirty="0">
                <a:solidFill>
                  <a:schemeClr val="tx1"/>
                </a:solidFill>
              </a:rPr>
              <a:t>s navazujícími organizacemi na lokální, národní i mezinárodní úrovni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21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1541" y="247547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/>
              <a:t>DOTAČNÍ PROGRAM 2023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535799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Dotační program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5" y="1580019"/>
            <a:ext cx="8596668" cy="432729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sz="2400" dirty="0"/>
              <a:t>z rozpočtu kraje vyčleněno</a:t>
            </a:r>
            <a:r>
              <a:rPr lang="cs-CZ" sz="2400" b="1" dirty="0"/>
              <a:t> 1,5 mil. Kč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min. výše poskytnuté dotace </a:t>
            </a:r>
            <a:r>
              <a:rPr lang="cs-CZ" sz="2400" b="1" dirty="0"/>
              <a:t>10 000 Kč</a:t>
            </a:r>
            <a:r>
              <a:rPr lang="cs-CZ" sz="2400" dirty="0"/>
              <a:t>, max. výše dotace </a:t>
            </a:r>
            <a:r>
              <a:rPr lang="cs-CZ" sz="2400" b="1" dirty="0"/>
              <a:t>150 000 Kč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bez </a:t>
            </a:r>
            <a:r>
              <a:rPr lang="cs-CZ" sz="2400" b="1" dirty="0" smtClean="0"/>
              <a:t>spoluúčasti ?</a:t>
            </a:r>
            <a:endParaRPr lang="cs-CZ" sz="2400" b="1" dirty="0"/>
          </a:p>
          <a:p>
            <a:pPr>
              <a:lnSpc>
                <a:spcPct val="150000"/>
              </a:lnSpc>
            </a:pPr>
            <a:r>
              <a:rPr lang="cs-CZ" sz="2400" dirty="0"/>
              <a:t>doba realizace </a:t>
            </a:r>
            <a:r>
              <a:rPr lang="cs-CZ" sz="2400" b="1" dirty="0"/>
              <a:t>maximálně 12 měsíců</a:t>
            </a:r>
            <a:r>
              <a:rPr lang="cs-CZ" sz="2400" dirty="0"/>
              <a:t>, přičemž projekt musí být ukončen nejpozději </a:t>
            </a:r>
            <a:r>
              <a:rPr lang="cs-CZ" sz="2400" b="1" dirty="0"/>
              <a:t>k 31. 12. 2023</a:t>
            </a:r>
          </a:p>
          <a:p>
            <a:r>
              <a:rPr lang="cs-CZ" sz="2400" dirty="0"/>
              <a:t>formou </a:t>
            </a:r>
            <a:r>
              <a:rPr lang="cs-CZ" sz="2400" b="1" dirty="0"/>
              <a:t>investiční</a:t>
            </a:r>
            <a:r>
              <a:rPr lang="cs-CZ" sz="2400" dirty="0"/>
              <a:t> i </a:t>
            </a:r>
            <a:r>
              <a:rPr lang="cs-CZ" sz="2400" b="1" dirty="0"/>
              <a:t>neinvestiční</a:t>
            </a:r>
            <a:r>
              <a:rPr lang="cs-CZ" sz="2400" dirty="0"/>
              <a:t> </a:t>
            </a:r>
            <a:r>
              <a:rPr lang="cs-CZ" sz="2400" dirty="0" smtClean="0"/>
              <a:t>dotace</a:t>
            </a:r>
          </a:p>
          <a:p>
            <a:pPr>
              <a:lnSpc>
                <a:spcPct val="120000"/>
              </a:lnSpc>
            </a:pPr>
            <a:r>
              <a:rPr lang="cs-CZ" sz="2400" b="1" dirty="0"/>
              <a:t>v</a:t>
            </a:r>
            <a:r>
              <a:rPr lang="cs-CZ" sz="2400" b="1" dirty="0" smtClean="0"/>
              <a:t>yhlášení</a:t>
            </a:r>
            <a:r>
              <a:rPr lang="cs-CZ" sz="2400" dirty="0" smtClean="0"/>
              <a:t> přelom leden/únor 2023</a:t>
            </a:r>
            <a:endParaRPr lang="cs-CZ" sz="2400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8757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Dotační 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5" y="1623562"/>
            <a:ext cx="8596668" cy="4283752"/>
          </a:xfrm>
        </p:spPr>
        <p:txBody>
          <a:bodyPr/>
          <a:lstStyle/>
          <a:p>
            <a:r>
              <a:rPr lang="cs-CZ" sz="2400" b="1" dirty="0"/>
              <a:t>ŽADATELÉ O DOTACI</a:t>
            </a:r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1053954" y="2236752"/>
            <a:ext cx="1869005" cy="1121403"/>
            <a:chOff x="0" y="143971"/>
            <a:chExt cx="1869005" cy="1121403"/>
          </a:xfrm>
        </p:grpSpPr>
        <p:sp>
          <p:nvSpPr>
            <p:cNvPr id="5" name="Obdélník 4"/>
            <p:cNvSpPr/>
            <p:nvPr/>
          </p:nvSpPr>
          <p:spPr>
            <a:xfrm>
              <a:off x="0" y="143971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bdélník 5"/>
            <p:cNvSpPr/>
            <p:nvPr/>
          </p:nvSpPr>
          <p:spPr>
            <a:xfrm>
              <a:off x="0" y="143971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obecně prospěšná společnost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7" name="Skupina 6"/>
          <p:cNvGrpSpPr/>
          <p:nvPr/>
        </p:nvGrpSpPr>
        <p:grpSpPr>
          <a:xfrm>
            <a:off x="3106664" y="2236752"/>
            <a:ext cx="1869005" cy="1121403"/>
            <a:chOff x="2055906" y="143971"/>
            <a:chExt cx="1869005" cy="1121403"/>
          </a:xfrm>
        </p:grpSpPr>
        <p:sp>
          <p:nvSpPr>
            <p:cNvPr id="8" name="Obdélník 7"/>
            <p:cNvSpPr/>
            <p:nvPr/>
          </p:nvSpPr>
          <p:spPr>
            <a:xfrm>
              <a:off x="2055906" y="143971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71060"/>
                <a:satOff val="10000"/>
                <a:lumOff val="-1471"/>
                <a:alphaOff val="0"/>
              </a:schemeClr>
            </a:fillRef>
            <a:effectRef idx="0">
              <a:schemeClr val="accent3">
                <a:hueOff val="271060"/>
                <a:satOff val="10000"/>
                <a:lumOff val="-147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bdélník 8"/>
            <p:cNvSpPr/>
            <p:nvPr/>
          </p:nvSpPr>
          <p:spPr>
            <a:xfrm>
              <a:off x="2055906" y="143971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zapsaný spolek / dříve </a:t>
              </a:r>
              <a:r>
                <a:rPr lang="cs-CZ" sz="2000" b="0" i="0" kern="1200" baseline="0" dirty="0" err="1">
                  <a:latin typeface="Calibri" panose="020F0502020204030204" pitchFamily="34" charset="0"/>
                </a:rPr>
                <a:t>o.s</a:t>
              </a:r>
              <a:r>
                <a:rPr lang="cs-CZ" sz="2000" b="0" i="0" kern="1200" baseline="0" dirty="0">
                  <a:latin typeface="Calibri" panose="020F0502020204030204" pitchFamily="34" charset="0"/>
                </a:rPr>
                <a:t>.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0" name="Skupina 9"/>
          <p:cNvGrpSpPr/>
          <p:nvPr/>
        </p:nvGrpSpPr>
        <p:grpSpPr>
          <a:xfrm>
            <a:off x="5159374" y="2236752"/>
            <a:ext cx="1871128" cy="1121403"/>
            <a:chOff x="4109690" y="143971"/>
            <a:chExt cx="1871128" cy="1121403"/>
          </a:xfrm>
        </p:grpSpPr>
        <p:sp>
          <p:nvSpPr>
            <p:cNvPr id="11" name="Obdélník 10"/>
            <p:cNvSpPr/>
            <p:nvPr/>
          </p:nvSpPr>
          <p:spPr>
            <a:xfrm>
              <a:off x="4109690" y="143971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42120"/>
                <a:satOff val="20000"/>
                <a:lumOff val="-2941"/>
                <a:alphaOff val="0"/>
              </a:schemeClr>
            </a:fillRef>
            <a:effectRef idx="0">
              <a:schemeClr val="accent3">
                <a:hueOff val="542120"/>
                <a:satOff val="20000"/>
                <a:lumOff val="-2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bdélník 11"/>
            <p:cNvSpPr/>
            <p:nvPr/>
          </p:nvSpPr>
          <p:spPr>
            <a:xfrm>
              <a:off x="4111813" y="143971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církevní právnická osoba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3" name="Skupina 12"/>
          <p:cNvGrpSpPr/>
          <p:nvPr/>
        </p:nvGrpSpPr>
        <p:grpSpPr>
          <a:xfrm>
            <a:off x="7212084" y="2236752"/>
            <a:ext cx="1869005" cy="1121403"/>
            <a:chOff x="0" y="1452275"/>
            <a:chExt cx="1869005" cy="1121403"/>
          </a:xfrm>
        </p:grpSpPr>
        <p:sp>
          <p:nvSpPr>
            <p:cNvPr id="14" name="Obdélník 13"/>
            <p:cNvSpPr/>
            <p:nvPr/>
          </p:nvSpPr>
          <p:spPr>
            <a:xfrm>
              <a:off x="0" y="1452275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813180"/>
                <a:satOff val="30000"/>
                <a:lumOff val="-4412"/>
                <a:alphaOff val="0"/>
              </a:schemeClr>
            </a:fillRef>
            <a:effectRef idx="0">
              <a:schemeClr val="accent3">
                <a:hueOff val="813180"/>
                <a:satOff val="30000"/>
                <a:lumOff val="-441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bdélník 14"/>
            <p:cNvSpPr/>
            <p:nvPr/>
          </p:nvSpPr>
          <p:spPr>
            <a:xfrm>
              <a:off x="0" y="1452275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ústav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6" name="Skupina 15"/>
          <p:cNvGrpSpPr/>
          <p:nvPr/>
        </p:nvGrpSpPr>
        <p:grpSpPr>
          <a:xfrm>
            <a:off x="1053954" y="3612688"/>
            <a:ext cx="1869005" cy="1121403"/>
            <a:chOff x="4111813" y="1452275"/>
            <a:chExt cx="1869005" cy="1121403"/>
          </a:xfrm>
        </p:grpSpPr>
        <p:sp>
          <p:nvSpPr>
            <p:cNvPr id="17" name="Obdélník 16"/>
            <p:cNvSpPr/>
            <p:nvPr/>
          </p:nvSpPr>
          <p:spPr>
            <a:xfrm>
              <a:off x="4111813" y="1452275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355300"/>
                <a:satOff val="50000"/>
                <a:lumOff val="-7353"/>
                <a:alphaOff val="0"/>
              </a:schemeClr>
            </a:fillRef>
            <a:effectRef idx="0">
              <a:schemeClr val="accent3">
                <a:hueOff val="1355300"/>
                <a:satOff val="50000"/>
                <a:lumOff val="-735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Obdélník 17"/>
            <p:cNvSpPr/>
            <p:nvPr/>
          </p:nvSpPr>
          <p:spPr>
            <a:xfrm>
              <a:off x="4111813" y="1452275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fyzická osoba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3106664" y="3604412"/>
            <a:ext cx="1869005" cy="1121403"/>
            <a:chOff x="0" y="2760579"/>
            <a:chExt cx="1869005" cy="1121403"/>
          </a:xfrm>
        </p:grpSpPr>
        <p:sp>
          <p:nvSpPr>
            <p:cNvPr id="20" name="Obdélník 19"/>
            <p:cNvSpPr/>
            <p:nvPr/>
          </p:nvSpPr>
          <p:spPr>
            <a:xfrm>
              <a:off x="0" y="2760579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626359"/>
                <a:satOff val="60000"/>
                <a:lumOff val="-8824"/>
                <a:alphaOff val="0"/>
              </a:schemeClr>
            </a:fillRef>
            <a:effectRef idx="0">
              <a:schemeClr val="accent3">
                <a:hueOff val="1626359"/>
                <a:satOff val="60000"/>
                <a:lumOff val="-882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bdélník 20"/>
            <p:cNvSpPr/>
            <p:nvPr/>
          </p:nvSpPr>
          <p:spPr>
            <a:xfrm>
              <a:off x="0" y="2760579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družstvo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5159373" y="3604411"/>
            <a:ext cx="1869005" cy="1121403"/>
            <a:chOff x="2055906" y="2760579"/>
            <a:chExt cx="1869005" cy="1121403"/>
          </a:xfrm>
        </p:grpSpPr>
        <p:sp>
          <p:nvSpPr>
            <p:cNvPr id="23" name="Obdélník 22"/>
            <p:cNvSpPr/>
            <p:nvPr/>
          </p:nvSpPr>
          <p:spPr>
            <a:xfrm>
              <a:off x="2055906" y="2760579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897419"/>
                <a:satOff val="70000"/>
                <a:lumOff val="-10294"/>
                <a:alphaOff val="0"/>
              </a:schemeClr>
            </a:fillRef>
            <a:effectRef idx="0">
              <a:schemeClr val="accent3">
                <a:hueOff val="1897419"/>
                <a:satOff val="70000"/>
                <a:lumOff val="-1029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bdélník 23"/>
            <p:cNvSpPr/>
            <p:nvPr/>
          </p:nvSpPr>
          <p:spPr>
            <a:xfrm>
              <a:off x="2055906" y="2760579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sociální družstvo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25" name="Skupina 24"/>
          <p:cNvGrpSpPr/>
          <p:nvPr/>
        </p:nvGrpSpPr>
        <p:grpSpPr>
          <a:xfrm>
            <a:off x="7212082" y="3612688"/>
            <a:ext cx="1869005" cy="1121403"/>
            <a:chOff x="4111813" y="2760579"/>
            <a:chExt cx="1869005" cy="1121403"/>
          </a:xfrm>
        </p:grpSpPr>
        <p:sp>
          <p:nvSpPr>
            <p:cNvPr id="26" name="Obdélník 25"/>
            <p:cNvSpPr/>
            <p:nvPr/>
          </p:nvSpPr>
          <p:spPr>
            <a:xfrm>
              <a:off x="4111813" y="2760579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168479"/>
                <a:satOff val="80000"/>
                <a:lumOff val="-11765"/>
                <a:alphaOff val="0"/>
              </a:schemeClr>
            </a:fillRef>
            <a:effectRef idx="0">
              <a:schemeClr val="accent3">
                <a:hueOff val="2168479"/>
                <a:satOff val="80000"/>
                <a:lumOff val="-1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Obdélník 26"/>
            <p:cNvSpPr/>
            <p:nvPr/>
          </p:nvSpPr>
          <p:spPr>
            <a:xfrm>
              <a:off x="4111813" y="2760579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akciová společnost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28" name="Skupina 27"/>
          <p:cNvGrpSpPr/>
          <p:nvPr/>
        </p:nvGrpSpPr>
        <p:grpSpPr>
          <a:xfrm>
            <a:off x="3106663" y="4940899"/>
            <a:ext cx="1869005" cy="1121403"/>
            <a:chOff x="1027953" y="4068883"/>
            <a:chExt cx="1869005" cy="1121403"/>
          </a:xfrm>
        </p:grpSpPr>
        <p:sp>
          <p:nvSpPr>
            <p:cNvPr id="29" name="Obdélník 28"/>
            <p:cNvSpPr/>
            <p:nvPr/>
          </p:nvSpPr>
          <p:spPr>
            <a:xfrm>
              <a:off x="1027953" y="4068883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439539"/>
                <a:satOff val="90000"/>
                <a:lumOff val="-13235"/>
                <a:alphaOff val="0"/>
              </a:schemeClr>
            </a:fillRef>
            <a:effectRef idx="0">
              <a:schemeClr val="accent3">
                <a:hueOff val="2439539"/>
                <a:satOff val="90000"/>
                <a:lumOff val="-1323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bdélník 29"/>
            <p:cNvSpPr/>
            <p:nvPr/>
          </p:nvSpPr>
          <p:spPr>
            <a:xfrm>
              <a:off x="1027953" y="4068883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společnost </a:t>
              </a:r>
            </a:p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s ručením omezeným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31" name="Skupina 30"/>
          <p:cNvGrpSpPr/>
          <p:nvPr/>
        </p:nvGrpSpPr>
        <p:grpSpPr>
          <a:xfrm>
            <a:off x="5159373" y="4932759"/>
            <a:ext cx="1869005" cy="1121403"/>
            <a:chOff x="3083859" y="4068883"/>
            <a:chExt cx="1869005" cy="1121403"/>
          </a:xfrm>
        </p:grpSpPr>
        <p:sp>
          <p:nvSpPr>
            <p:cNvPr id="32" name="Obdélník 31"/>
            <p:cNvSpPr/>
            <p:nvPr/>
          </p:nvSpPr>
          <p:spPr>
            <a:xfrm>
              <a:off x="3083859" y="4068883"/>
              <a:ext cx="1869005" cy="1121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710599"/>
                <a:satOff val="100000"/>
                <a:lumOff val="-14706"/>
                <a:alphaOff val="0"/>
              </a:schemeClr>
            </a:fillRef>
            <a:effectRef idx="0">
              <a:schemeClr val="accent3">
                <a:hueOff val="2710599"/>
                <a:satOff val="100000"/>
                <a:lumOff val="-1470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Obdélník 32"/>
            <p:cNvSpPr/>
            <p:nvPr/>
          </p:nvSpPr>
          <p:spPr>
            <a:xfrm>
              <a:off x="3083859" y="4068883"/>
              <a:ext cx="1869005" cy="1121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2000" b="0" i="0" kern="1200" baseline="0" dirty="0">
                  <a:latin typeface="Calibri" panose="020F0502020204030204" pitchFamily="34" charset="0"/>
                </a:rPr>
                <a:t>veřejná obchodní společnost</a:t>
              </a:r>
              <a:endParaRPr lang="cs-CZ" sz="2000" kern="12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026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PRINCIPY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0837" y="1678676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cs-CZ" sz="2400" b="1" dirty="0" smtClean="0"/>
              <a:t>Sociální prospěch </a:t>
            </a:r>
            <a:r>
              <a:rPr lang="cs-CZ" dirty="0" smtClean="0"/>
              <a:t>– zaměstnávání znevýhodněných skupin osob, používání integračních a personálních nástrojů podporujících rozvoj a integraci zaměstnanců …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2400" b="1" dirty="0" smtClean="0"/>
              <a:t>Ekonomický prospěch </a:t>
            </a:r>
            <a:r>
              <a:rPr lang="cs-CZ" sz="2400" dirty="0" smtClean="0"/>
              <a:t>– </a:t>
            </a:r>
            <a:r>
              <a:rPr lang="cs-CZ" dirty="0" smtClean="0"/>
              <a:t>reinvestice zisku zpět do rozvoje podniku …</a:t>
            </a:r>
            <a:endParaRPr lang="cs-CZ" sz="2400" dirty="0" smtClean="0"/>
          </a:p>
          <a:p>
            <a:endParaRPr lang="cs-CZ" sz="2400" dirty="0"/>
          </a:p>
          <a:p>
            <a:r>
              <a:rPr lang="cs-CZ" sz="2400" b="1" dirty="0" smtClean="0"/>
              <a:t>Environmentální prospěch </a:t>
            </a:r>
            <a:r>
              <a:rPr lang="cs-CZ" sz="2400" dirty="0" smtClean="0"/>
              <a:t>– </a:t>
            </a:r>
            <a:r>
              <a:rPr lang="cs-CZ" dirty="0" smtClean="0"/>
              <a:t>zohledňování environmentálních principů při výrobě a řízení podniku …</a:t>
            </a:r>
            <a:endParaRPr lang="cs-CZ" sz="2400" dirty="0" smtClean="0"/>
          </a:p>
          <a:p>
            <a:endParaRPr lang="cs-CZ" sz="2400" dirty="0"/>
          </a:p>
          <a:p>
            <a:r>
              <a:rPr lang="cs-CZ" sz="2400" b="1" dirty="0" smtClean="0"/>
              <a:t>Lokální (místní) prospěch </a:t>
            </a:r>
            <a:r>
              <a:rPr lang="cs-CZ" dirty="0" smtClean="0"/>
              <a:t>– uspokojování místní poptávky a využívání místních zdrojů, spolupráce s místními aktéry …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5041996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ialová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207</TotalTime>
  <Words>411</Words>
  <Application>Microsoft Office PowerPoint</Application>
  <PresentationFormat>Širokoúhlá obrazovka</PresentationFormat>
  <Paragraphs>92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Trebuchet MS</vt:lpstr>
      <vt:lpstr>Wingdings</vt:lpstr>
      <vt:lpstr>Wingdings 3</vt:lpstr>
      <vt:lpstr>Faseta</vt:lpstr>
      <vt:lpstr>SOCIÁLNÍ PODNIKÁNÍ V ÚSTECKÉM KRAJI</vt:lpstr>
      <vt:lpstr>JAK TO CELÉ ZAČALO</vt:lpstr>
      <vt:lpstr>Prezentace aplikace PowerPoint</vt:lpstr>
      <vt:lpstr>Proč chce Ústecký kraj podporovat rozvoj sociálního podnikání?</vt:lpstr>
      <vt:lpstr>Formy podpory sociálního podnikání</vt:lpstr>
      <vt:lpstr>DOTAČNÍ PROGRAM 2023</vt:lpstr>
      <vt:lpstr>Dotační program </vt:lpstr>
      <vt:lpstr>Dotační program</vt:lpstr>
      <vt:lpstr>PRINCIPY</vt:lpstr>
      <vt:lpstr>Dotační program</vt:lpstr>
      <vt:lpstr>Dotační program</vt:lpstr>
      <vt:lpstr>Dotační program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PODNIKÁNÍ V ÚSTECKÉM KRAJI</dc:title>
  <dc:creator>Běhounková Věra</dc:creator>
  <cp:lastModifiedBy>Běhounková Věra</cp:lastModifiedBy>
  <cp:revision>18</cp:revision>
  <dcterms:created xsi:type="dcterms:W3CDTF">2022-10-14T13:03:33Z</dcterms:created>
  <dcterms:modified xsi:type="dcterms:W3CDTF">2022-10-20T06:10:06Z</dcterms:modified>
</cp:coreProperties>
</file>