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1" r:id="rId2"/>
    <p:sldId id="256" r:id="rId3"/>
    <p:sldId id="263" r:id="rId4"/>
    <p:sldId id="257" r:id="rId5"/>
    <p:sldId id="280" r:id="rId6"/>
    <p:sldId id="278" r:id="rId7"/>
    <p:sldId id="279" r:id="rId8"/>
    <p:sldId id="283" r:id="rId9"/>
    <p:sldId id="284" r:id="rId10"/>
    <p:sldId id="269" r:id="rId11"/>
    <p:sldId id="268" r:id="rId12"/>
    <p:sldId id="267" r:id="rId13"/>
    <p:sldId id="265" r:id="rId14"/>
    <p:sldId id="266" r:id="rId15"/>
    <p:sldId id="282" r:id="rId16"/>
    <p:sldId id="270" r:id="rId17"/>
    <p:sldId id="272" r:id="rId18"/>
    <p:sldId id="271" r:id="rId19"/>
    <p:sldId id="260" r:id="rId20"/>
    <p:sldId id="262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4660"/>
  </p:normalViewPr>
  <p:slideViewPr>
    <p:cSldViewPr>
      <p:cViewPr varScale="1">
        <p:scale>
          <a:sx n="102" d="100"/>
          <a:sy n="102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7DF51A-5590-4EA5-9234-607E2AAF5E70}" type="datetimeFigureOut">
              <a:rPr lang="cs-CZ"/>
              <a:pPr>
                <a:defRPr/>
              </a:pPr>
              <a:t>4.6.2012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741888-98B4-408B-A54A-91EDAC3272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RWE Konzern  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2E4C-0E24-4CD9-A100-733EEDE365C9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837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58374" name="Zástupný symbol pro datum 3"/>
          <p:cNvSpPr txBox="1">
            <a:spLocks noGrp="1"/>
          </p:cNvSpPr>
          <p:nvPr/>
        </p:nvSpPr>
        <p:spPr bwMode="auto">
          <a:xfrm>
            <a:off x="913332" y="8896986"/>
            <a:ext cx="4023468" cy="229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587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727075" algn="l"/>
                <a:tab pos="1455738" algn="l"/>
                <a:tab pos="2182813" algn="l"/>
                <a:tab pos="2909888" algn="l"/>
                <a:tab pos="3638550" algn="l"/>
              </a:tabLst>
            </a:pPr>
            <a:r>
              <a:rPr lang="en-GB" dirty="0">
                <a:solidFill>
                  <a:srgbClr val="000000"/>
                </a:solidFill>
                <a:cs typeface="Tahoma" pitchFamily="34" charset="0"/>
              </a:rPr>
              <a:t>RWE Konzern   </a:t>
            </a:r>
          </a:p>
        </p:txBody>
      </p:sp>
      <p:sp>
        <p:nvSpPr>
          <p:cNvPr id="58375" name="Zástupný symbol pro číslo snímku 4"/>
          <p:cNvSpPr txBox="1">
            <a:spLocks noGrp="1"/>
          </p:cNvSpPr>
          <p:nvPr/>
        </p:nvSpPr>
        <p:spPr bwMode="auto">
          <a:xfrm>
            <a:off x="5209197" y="8896986"/>
            <a:ext cx="727461" cy="229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defTabSz="458788">
              <a:buClr>
                <a:srgbClr val="000000"/>
              </a:buClr>
              <a:buSzPct val="100000"/>
              <a:buFont typeface="Arial" pitchFamily="34" charset="0"/>
              <a:buNone/>
            </a:pPr>
            <a:fld id="{8259CDF9-212C-402E-81CC-1A3276A69E93}" type="slidenum">
              <a:rPr lang="en-GB">
                <a:solidFill>
                  <a:srgbClr val="000000"/>
                </a:solidFill>
                <a:cs typeface="Tahoma" pitchFamily="34" charset="0"/>
              </a:rPr>
              <a:pPr algn="r" defTabSz="458788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t>5</a:t>
            </a:fld>
            <a:endParaRPr lang="en-GB" dirty="0">
              <a:solidFill>
                <a:srgbClr val="000000"/>
              </a:solidFill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RWE Konzern  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2E4C-0E24-4CD9-A100-733EEDE365C9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837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58374" name="Zástupný symbol pro datum 3"/>
          <p:cNvSpPr txBox="1">
            <a:spLocks noGrp="1"/>
          </p:cNvSpPr>
          <p:nvPr/>
        </p:nvSpPr>
        <p:spPr bwMode="auto">
          <a:xfrm>
            <a:off x="913332" y="8896986"/>
            <a:ext cx="4023468" cy="229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587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727075" algn="l"/>
                <a:tab pos="1455738" algn="l"/>
                <a:tab pos="2182813" algn="l"/>
                <a:tab pos="2909888" algn="l"/>
                <a:tab pos="3638550" algn="l"/>
              </a:tabLst>
            </a:pPr>
            <a:r>
              <a:rPr lang="en-GB" dirty="0">
                <a:solidFill>
                  <a:srgbClr val="000000"/>
                </a:solidFill>
                <a:cs typeface="Tahoma" pitchFamily="34" charset="0"/>
              </a:rPr>
              <a:t>RWE Konzern   </a:t>
            </a:r>
          </a:p>
        </p:txBody>
      </p:sp>
      <p:sp>
        <p:nvSpPr>
          <p:cNvPr id="58375" name="Zástupný symbol pro číslo snímku 4"/>
          <p:cNvSpPr txBox="1">
            <a:spLocks noGrp="1"/>
          </p:cNvSpPr>
          <p:nvPr/>
        </p:nvSpPr>
        <p:spPr bwMode="auto">
          <a:xfrm>
            <a:off x="5209197" y="8896986"/>
            <a:ext cx="727461" cy="229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defTabSz="458788">
              <a:buClr>
                <a:srgbClr val="000000"/>
              </a:buClr>
              <a:buSzPct val="100000"/>
              <a:buFont typeface="Arial" pitchFamily="34" charset="0"/>
              <a:buNone/>
            </a:pPr>
            <a:fld id="{8259CDF9-212C-402E-81CC-1A3276A69E93}" type="slidenum">
              <a:rPr lang="en-GB">
                <a:solidFill>
                  <a:srgbClr val="000000"/>
                </a:solidFill>
                <a:cs typeface="Tahoma" pitchFamily="34" charset="0"/>
              </a:rPr>
              <a:pPr algn="r" defTabSz="458788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t>18</a:t>
            </a:fld>
            <a:endParaRPr lang="en-GB" dirty="0">
              <a:solidFill>
                <a:srgbClr val="000000"/>
              </a:solidFill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764704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8808" y="4581128"/>
            <a:ext cx="6400800" cy="136815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8356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82C8-B3AD-4FFE-A646-33F4CE72C7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i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6000" y="1600200"/>
            <a:ext cx="7210800" cy="4525963"/>
          </a:xfrm>
        </p:spPr>
        <p:txBody>
          <a:bodyPr lIns="0" tIns="0" rIns="0" bIns="0"/>
          <a:lstStyle>
            <a:lvl1pPr marL="182563" indent="-182563">
              <a:buClr>
                <a:srgbClr val="293680"/>
              </a:buClr>
              <a:buFont typeface="Wingdings" pitchFamily="2" charset="2"/>
              <a:buChar char="§"/>
              <a:defRPr sz="2000" b="0">
                <a:latin typeface="Arial" pitchFamily="34" charset="0"/>
                <a:cs typeface="Arial" pitchFamily="34" charset="0"/>
              </a:defRPr>
            </a:lvl1pPr>
            <a:lvl2pPr marL="358775" indent="-176213">
              <a:buClr>
                <a:srgbClr val="293680"/>
              </a:buClr>
              <a:buFont typeface="Wingdings" pitchFamily="2" charset="2"/>
              <a:buChar char="§"/>
              <a:defRPr sz="1600" b="0">
                <a:latin typeface="Arial" pitchFamily="34" charset="0"/>
                <a:cs typeface="Arial" pitchFamily="34" charset="0"/>
              </a:defRPr>
            </a:lvl2pPr>
            <a:lvl3pPr marL="541338" indent="-182563">
              <a:buClr>
                <a:srgbClr val="293680"/>
              </a:buClr>
              <a:buFont typeface="Wingdings" pitchFamily="2" charset="2"/>
              <a:buChar char="§"/>
              <a:defRPr sz="1200" b="0">
                <a:latin typeface="Arial" pitchFamily="34" charset="0"/>
                <a:cs typeface="Arial" pitchFamily="34" charset="0"/>
              </a:defRPr>
            </a:lvl3pPr>
            <a:lvl4pPr marL="717550" indent="-176213">
              <a:buClr>
                <a:srgbClr val="293680"/>
              </a:buClr>
              <a:buFont typeface="Wingdings" pitchFamily="2" charset="2"/>
              <a:buChar char="§"/>
              <a:defRPr sz="1200" b="0">
                <a:latin typeface="Arial" pitchFamily="34" charset="0"/>
                <a:cs typeface="Arial" pitchFamily="34" charset="0"/>
              </a:defRPr>
            </a:lvl4pPr>
            <a:lvl5pPr marL="900113" indent="-182563">
              <a:buFont typeface="Arial" pitchFamily="34" charset="0"/>
              <a:buChar char="–"/>
              <a:defRPr sz="12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76000" y="6278562"/>
            <a:ext cx="527405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9" y="6278562"/>
            <a:ext cx="1116000" cy="365125"/>
          </a:xfrm>
        </p:spPr>
        <p:txBody>
          <a:bodyPr/>
          <a:lstStyle>
            <a:lvl1pPr algn="ctr">
              <a:defRPr sz="1200"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57E4AC-E3A5-4FFF-BCCB-9A0EACEEF3F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ppt_logo_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0000" y="360000"/>
            <a:ext cx="756668" cy="756668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0" y="6699600"/>
            <a:ext cx="1116669" cy="158400"/>
          </a:xfrm>
          <a:prstGeom prst="rect">
            <a:avLst/>
          </a:prstGeom>
          <a:solidFill>
            <a:srgbClr val="293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1116669" y="6699600"/>
            <a:ext cx="8027331" cy="158400"/>
          </a:xfrm>
          <a:prstGeom prst="rect">
            <a:avLst/>
          </a:prstGeom>
          <a:solidFill>
            <a:srgbClr val="2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476000" y="271682"/>
            <a:ext cx="6264352" cy="94185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50050" y="6278562"/>
            <a:ext cx="193675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smtClean="0"/>
              <a:t>11. 5. 2011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2247007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D9E8-C359-402A-8F3B-B6DF5D5D1C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9875" indent="-269875">
              <a:buClr>
                <a:schemeClr val="tx2"/>
              </a:buClr>
              <a:buFont typeface="Wingdings" pitchFamily="2" charset="2"/>
              <a:buChar char="§"/>
              <a:defRPr b="0"/>
            </a:lvl1pPr>
            <a:lvl2pPr marL="541338" indent="-271463">
              <a:defRPr sz="1800"/>
            </a:lvl2pPr>
            <a:lvl3pPr marL="801688" indent="-273050">
              <a:tabLst/>
              <a:defRPr/>
            </a:lvl3pPr>
            <a:lvl4pPr marL="989013" indent="-180975">
              <a:defRPr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5568-31D2-4A92-AEEE-F895519E470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39B-2E48-4E48-BA0D-9E6629699B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1D41-57CA-4985-A1EE-97677509DE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5820-8C9A-44A2-8D64-5B2EFB813B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5171-260E-414D-8771-682A5E5D380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y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6000" y="1600200"/>
            <a:ext cx="7210800" cy="4525963"/>
          </a:xfrm>
        </p:spPr>
        <p:txBody>
          <a:bodyPr lIns="0" tIns="0" rIns="0" bIns="0"/>
          <a:lstStyle>
            <a:lvl1pPr marL="182563" indent="-182563">
              <a:buClr>
                <a:srgbClr val="293680"/>
              </a:buClr>
              <a:buFont typeface="Wingdings" pitchFamily="2" charset="2"/>
              <a:buChar char="§"/>
              <a:defRPr sz="2000" b="0">
                <a:latin typeface="Arial" pitchFamily="34" charset="0"/>
                <a:cs typeface="Arial" pitchFamily="34" charset="0"/>
              </a:defRPr>
            </a:lvl1pPr>
            <a:lvl2pPr marL="358775" indent="-176213">
              <a:buClr>
                <a:srgbClr val="293680"/>
              </a:buClr>
              <a:buFont typeface="Wingdings" pitchFamily="2" charset="2"/>
              <a:buChar char="§"/>
              <a:defRPr sz="1600" b="0">
                <a:latin typeface="Arial" pitchFamily="34" charset="0"/>
                <a:cs typeface="Arial" pitchFamily="34" charset="0"/>
              </a:defRPr>
            </a:lvl2pPr>
            <a:lvl3pPr marL="541338" indent="-182563">
              <a:buClr>
                <a:srgbClr val="293680"/>
              </a:buClr>
              <a:buFont typeface="Wingdings" pitchFamily="2" charset="2"/>
              <a:buChar char="§"/>
              <a:defRPr sz="1200" b="0">
                <a:latin typeface="Arial" pitchFamily="34" charset="0"/>
                <a:cs typeface="Arial" pitchFamily="34" charset="0"/>
              </a:defRPr>
            </a:lvl3pPr>
            <a:lvl4pPr marL="717550" indent="-176213">
              <a:buClr>
                <a:srgbClr val="293680"/>
              </a:buClr>
              <a:buFont typeface="Wingdings" pitchFamily="2" charset="2"/>
              <a:buChar char="§"/>
              <a:defRPr sz="1200" b="0">
                <a:latin typeface="Arial" pitchFamily="34" charset="0"/>
                <a:cs typeface="Arial" pitchFamily="34" charset="0"/>
              </a:defRPr>
            </a:lvl4pPr>
            <a:lvl5pPr marL="900113" indent="-182563">
              <a:buFont typeface="Arial" pitchFamily="34" charset="0"/>
              <a:buChar char="–"/>
              <a:defRPr sz="12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76000" y="6278562"/>
            <a:ext cx="527405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NET4GAS                    21. Kolokvium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9" y="6278562"/>
            <a:ext cx="1116000" cy="365125"/>
          </a:xfrm>
        </p:spPr>
        <p:txBody>
          <a:bodyPr/>
          <a:lstStyle>
            <a:lvl1pPr algn="ctr">
              <a:defRPr sz="1200"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57E4AC-E3A5-4FFF-BCCB-9A0EACEEF3F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ppt_logo_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0000" y="360000"/>
            <a:ext cx="756668" cy="756668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0" y="6699600"/>
            <a:ext cx="1116669" cy="158400"/>
          </a:xfrm>
          <a:prstGeom prst="rect">
            <a:avLst/>
          </a:prstGeom>
          <a:solidFill>
            <a:srgbClr val="293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1116669" y="6699600"/>
            <a:ext cx="8027331" cy="158400"/>
          </a:xfrm>
          <a:prstGeom prst="rect">
            <a:avLst/>
          </a:prstGeom>
          <a:solidFill>
            <a:srgbClr val="2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476000" y="271682"/>
            <a:ext cx="7210800" cy="94185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50050" y="6278562"/>
            <a:ext cx="193675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>
                <a:solidFill>
                  <a:srgbClr val="2936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15.5.2012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/>
          <p:cNvPicPr>
            <a:picLocks noChangeAspect="1"/>
          </p:cNvPicPr>
          <p:nvPr/>
        </p:nvPicPr>
        <p:blipFill>
          <a:blip r:embed="rId12" cstate="print"/>
          <a:srcRect l="208" r="240" b="1279"/>
          <a:stretch>
            <a:fillRect/>
          </a:stretch>
        </p:blipFill>
        <p:spPr bwMode="auto">
          <a:xfrm>
            <a:off x="0" y="5033963"/>
            <a:ext cx="9144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0872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21AD0E-9D8F-4FCF-81F8-13C9BD254E1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3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5113" indent="-2651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2730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lizprirode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lizprirode.cz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 smtClean="0">
                <a:solidFill>
                  <a:srgbClr val="0043C8"/>
                </a:solidFill>
              </a:rPr>
              <a:t>REGIONÁLNÍ ENERGETICKÉ FÓRUM - ÚSTÍ 2012</a:t>
            </a:r>
            <a:endParaRPr lang="cs-CZ" sz="2700" dirty="0">
              <a:solidFill>
                <a:srgbClr val="0043C8"/>
              </a:solidFill>
            </a:endParaRPr>
          </a:p>
        </p:txBody>
      </p:sp>
      <p:pic>
        <p:nvPicPr>
          <p:cNvPr id="16" name="Picture 2" descr="K:\LA_PR\07_Aktualni_projekty\REF_2012\REF_pozvanka_podklady\logo_HOKO_Zasti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643390"/>
            <a:ext cx="1512168" cy="1168803"/>
          </a:xfrm>
          <a:prstGeom prst="rect">
            <a:avLst/>
          </a:prstGeom>
          <a:noFill/>
        </p:spPr>
      </p:pic>
      <p:pic>
        <p:nvPicPr>
          <p:cNvPr id="17" name="Picture 3" descr="K:\LA_PR\07_Aktualni_projekty\REF_2012\REF_pozvanka_podklady\02_hlavicka_tema_hosp_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35804"/>
            <a:ext cx="1800000" cy="636755"/>
          </a:xfrm>
          <a:prstGeom prst="rect">
            <a:avLst/>
          </a:prstGeom>
          <a:noFill/>
        </p:spPr>
      </p:pic>
      <p:pic>
        <p:nvPicPr>
          <p:cNvPr id="18" name="Picture 4" descr="K:\LA_PR\07_Aktualni_projekty\REF_2012\REF_pozvanka_podklady\HSRM LOGO březen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78663"/>
            <a:ext cx="1368152" cy="418489"/>
          </a:xfrm>
          <a:prstGeom prst="rect">
            <a:avLst/>
          </a:prstGeom>
          <a:noFill/>
        </p:spPr>
      </p:pic>
      <p:pic>
        <p:nvPicPr>
          <p:cNvPr id="19" name="Picture 5" descr="K:\LA_PR\07_Aktualni_projekty\REF_2012\REF_pozvanka_podklady\logo HKCR_OHK Mos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63" y="3933055"/>
            <a:ext cx="779193" cy="898335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483876"/>
            <a:ext cx="1367992" cy="3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1"/>
          <p:cNvPicPr>
            <a:picLocks noChangeAspect="1" noChangeArrowheads="1"/>
          </p:cNvPicPr>
          <p:nvPr/>
        </p:nvPicPr>
        <p:blipFill>
          <a:blip r:embed="rId7" cstate="print"/>
          <a:srcRect l="826" t="12396" r="64462" b="73759"/>
          <a:stretch>
            <a:fillRect/>
          </a:stretch>
        </p:blipFill>
        <p:spPr bwMode="auto">
          <a:xfrm>
            <a:off x="1547664" y="2286769"/>
            <a:ext cx="200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ogo_uk - text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44824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LA_PR\02_Logo\_N4G\NET4GAS_logo_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917899"/>
            <a:ext cx="935037" cy="935037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1006700" y="1412776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Organizátoři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92080" y="141277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Generální partner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7584" y="34290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Odborní garanti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64088" y="3475764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Mediální partneři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0" y="580526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REF ÚSTÍ 2012 se koná pod odbornou záštitou Hospodářské komory ČR.</a:t>
            </a:r>
            <a:endParaRPr lang="cs-CZ" sz="16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3"/>
          <p:cNvSpPr txBox="1">
            <a:spLocks noChangeArrowheads="1"/>
          </p:cNvSpPr>
          <p:nvPr/>
        </p:nvSpPr>
        <p:spPr bwMode="auto">
          <a:xfrm>
            <a:off x="539552" y="404813"/>
            <a:ext cx="7920879" cy="57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indent="-514350" defTabSz="457200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0C419A"/>
              </a:buClr>
              <a:defRPr/>
            </a:pP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Zásobování EU </a:t>
            </a:r>
            <a:r>
              <a:rPr lang="cs-CZ" sz="3000" b="1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zemním plynem </a:t>
            </a: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v roce 2010</a:t>
            </a:r>
            <a:endParaRPr lang="cs-CZ" sz="3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488832" cy="485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datum 2"/>
          <p:cNvSpPr>
            <a:spLocks noGrp="1"/>
          </p:cNvSpPr>
          <p:nvPr>
            <p:ph type="dt" sz="quarter" idx="4294967295"/>
          </p:nvPr>
        </p:nvSpPr>
        <p:spPr bwMode="auto">
          <a:xfrm>
            <a:off x="6750050" y="6278563"/>
            <a:ext cx="1936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15.5.2012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124745"/>
            <a:ext cx="5832475" cy="5491956"/>
          </a:xfrm>
          <a:prstGeom prst="rect">
            <a:avLst/>
          </a:prstGeom>
          <a:noFill/>
          <a:ln w="9525">
            <a:solidFill>
              <a:srgbClr val="80D4F0"/>
            </a:solidFill>
            <a:miter lim="800000"/>
            <a:headEnd/>
            <a:tailEnd/>
          </a:ln>
        </p:spPr>
      </p:pic>
      <p:sp>
        <p:nvSpPr>
          <p:cNvPr id="22533" name="Freeform 7"/>
          <p:cNvSpPr>
            <a:spLocks/>
          </p:cNvSpPr>
          <p:nvPr/>
        </p:nvSpPr>
        <p:spPr bwMode="auto">
          <a:xfrm>
            <a:off x="4186238" y="3452813"/>
            <a:ext cx="957262" cy="555625"/>
          </a:xfrm>
          <a:custGeom>
            <a:avLst/>
            <a:gdLst>
              <a:gd name="T0" fmla="*/ 2147483647 w 603"/>
              <a:gd name="T1" fmla="*/ 2147483647 h 350"/>
              <a:gd name="T2" fmla="*/ 2147483647 w 603"/>
              <a:gd name="T3" fmla="*/ 2147483647 h 350"/>
              <a:gd name="T4" fmla="*/ 2147483647 w 603"/>
              <a:gd name="T5" fmla="*/ 2147483647 h 350"/>
              <a:gd name="T6" fmla="*/ 2147483647 w 603"/>
              <a:gd name="T7" fmla="*/ 2147483647 h 350"/>
              <a:gd name="T8" fmla="*/ 2147483647 w 603"/>
              <a:gd name="T9" fmla="*/ 2147483647 h 350"/>
              <a:gd name="T10" fmla="*/ 2147483647 w 603"/>
              <a:gd name="T11" fmla="*/ 2147483647 h 350"/>
              <a:gd name="T12" fmla="*/ 2147483647 w 603"/>
              <a:gd name="T13" fmla="*/ 2147483647 h 350"/>
              <a:gd name="T14" fmla="*/ 2147483647 w 603"/>
              <a:gd name="T15" fmla="*/ 2147483647 h 350"/>
              <a:gd name="T16" fmla="*/ 2147483647 w 603"/>
              <a:gd name="T17" fmla="*/ 2147483647 h 350"/>
              <a:gd name="T18" fmla="*/ 2147483647 w 603"/>
              <a:gd name="T19" fmla="*/ 2147483647 h 350"/>
              <a:gd name="T20" fmla="*/ 2147483647 w 603"/>
              <a:gd name="T21" fmla="*/ 2147483647 h 350"/>
              <a:gd name="T22" fmla="*/ 2147483647 w 603"/>
              <a:gd name="T23" fmla="*/ 2147483647 h 350"/>
              <a:gd name="T24" fmla="*/ 2147483647 w 603"/>
              <a:gd name="T25" fmla="*/ 2147483647 h 350"/>
              <a:gd name="T26" fmla="*/ 2147483647 w 603"/>
              <a:gd name="T27" fmla="*/ 2147483647 h 350"/>
              <a:gd name="T28" fmla="*/ 2147483647 w 603"/>
              <a:gd name="T29" fmla="*/ 2147483647 h 350"/>
              <a:gd name="T30" fmla="*/ 2147483647 w 603"/>
              <a:gd name="T31" fmla="*/ 2147483647 h 350"/>
              <a:gd name="T32" fmla="*/ 2147483647 w 603"/>
              <a:gd name="T33" fmla="*/ 2147483647 h 350"/>
              <a:gd name="T34" fmla="*/ 2147483647 w 603"/>
              <a:gd name="T35" fmla="*/ 2147483647 h 350"/>
              <a:gd name="T36" fmla="*/ 2147483647 w 603"/>
              <a:gd name="T37" fmla="*/ 2147483647 h 350"/>
              <a:gd name="T38" fmla="*/ 2147483647 w 603"/>
              <a:gd name="T39" fmla="*/ 2147483647 h 350"/>
              <a:gd name="T40" fmla="*/ 2147483647 w 603"/>
              <a:gd name="T41" fmla="*/ 2147483647 h 350"/>
              <a:gd name="T42" fmla="*/ 2147483647 w 603"/>
              <a:gd name="T43" fmla="*/ 2147483647 h 350"/>
              <a:gd name="T44" fmla="*/ 2147483647 w 603"/>
              <a:gd name="T45" fmla="*/ 2147483647 h 350"/>
              <a:gd name="T46" fmla="*/ 2147483647 w 603"/>
              <a:gd name="T47" fmla="*/ 2147483647 h 350"/>
              <a:gd name="T48" fmla="*/ 2147483647 w 603"/>
              <a:gd name="T49" fmla="*/ 2147483647 h 350"/>
              <a:gd name="T50" fmla="*/ 2147483647 w 603"/>
              <a:gd name="T51" fmla="*/ 2147483647 h 350"/>
              <a:gd name="T52" fmla="*/ 2147483647 w 603"/>
              <a:gd name="T53" fmla="*/ 2147483647 h 350"/>
              <a:gd name="T54" fmla="*/ 2147483647 w 603"/>
              <a:gd name="T55" fmla="*/ 2147483647 h 350"/>
              <a:gd name="T56" fmla="*/ 2147483647 w 603"/>
              <a:gd name="T57" fmla="*/ 2147483647 h 350"/>
              <a:gd name="T58" fmla="*/ 2147483647 w 603"/>
              <a:gd name="T59" fmla="*/ 2147483647 h 350"/>
              <a:gd name="T60" fmla="*/ 2147483647 w 603"/>
              <a:gd name="T61" fmla="*/ 2147483647 h 350"/>
              <a:gd name="T62" fmla="*/ 2147483647 w 603"/>
              <a:gd name="T63" fmla="*/ 2147483647 h 350"/>
              <a:gd name="T64" fmla="*/ 2147483647 w 603"/>
              <a:gd name="T65" fmla="*/ 2147483647 h 350"/>
              <a:gd name="T66" fmla="*/ 2147483647 w 603"/>
              <a:gd name="T67" fmla="*/ 2147483647 h 350"/>
              <a:gd name="T68" fmla="*/ 2147483647 w 603"/>
              <a:gd name="T69" fmla="*/ 2147483647 h 350"/>
              <a:gd name="T70" fmla="*/ 2147483647 w 603"/>
              <a:gd name="T71" fmla="*/ 2147483647 h 350"/>
              <a:gd name="T72" fmla="*/ 2147483647 w 603"/>
              <a:gd name="T73" fmla="*/ 2147483647 h 350"/>
              <a:gd name="T74" fmla="*/ 2147483647 w 603"/>
              <a:gd name="T75" fmla="*/ 2147483647 h 350"/>
              <a:gd name="T76" fmla="*/ 2147483647 w 603"/>
              <a:gd name="T77" fmla="*/ 2147483647 h 350"/>
              <a:gd name="T78" fmla="*/ 2147483647 w 603"/>
              <a:gd name="T79" fmla="*/ 2147483647 h 350"/>
              <a:gd name="T80" fmla="*/ 2147483647 w 603"/>
              <a:gd name="T81" fmla="*/ 2147483647 h 350"/>
              <a:gd name="T82" fmla="*/ 2147483647 w 603"/>
              <a:gd name="T83" fmla="*/ 2147483647 h 350"/>
              <a:gd name="T84" fmla="*/ 2147483647 w 603"/>
              <a:gd name="T85" fmla="*/ 2147483647 h 350"/>
              <a:gd name="T86" fmla="*/ 2147483647 w 603"/>
              <a:gd name="T87" fmla="*/ 2147483647 h 350"/>
              <a:gd name="T88" fmla="*/ 2147483647 w 603"/>
              <a:gd name="T89" fmla="*/ 2147483647 h 350"/>
              <a:gd name="T90" fmla="*/ 2147483647 w 603"/>
              <a:gd name="T91" fmla="*/ 2147483647 h 350"/>
              <a:gd name="T92" fmla="*/ 2147483647 w 603"/>
              <a:gd name="T93" fmla="*/ 2147483647 h 350"/>
              <a:gd name="T94" fmla="*/ 2147483647 w 603"/>
              <a:gd name="T95" fmla="*/ 2147483647 h 350"/>
              <a:gd name="T96" fmla="*/ 2147483647 w 603"/>
              <a:gd name="T97" fmla="*/ 2147483647 h 350"/>
              <a:gd name="T98" fmla="*/ 0 w 603"/>
              <a:gd name="T99" fmla="*/ 2147483647 h 3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3"/>
              <a:gd name="T151" fmla="*/ 0 h 350"/>
              <a:gd name="T152" fmla="*/ 603 w 603"/>
              <a:gd name="T153" fmla="*/ 350 h 3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3" h="350">
                <a:moveTo>
                  <a:pt x="0" y="89"/>
                </a:moveTo>
                <a:lnTo>
                  <a:pt x="18" y="89"/>
                </a:lnTo>
                <a:lnTo>
                  <a:pt x="28" y="101"/>
                </a:lnTo>
                <a:lnTo>
                  <a:pt x="37" y="86"/>
                </a:lnTo>
                <a:lnTo>
                  <a:pt x="57" y="75"/>
                </a:lnTo>
                <a:lnTo>
                  <a:pt x="76" y="65"/>
                </a:lnTo>
                <a:lnTo>
                  <a:pt x="91" y="65"/>
                </a:lnTo>
                <a:lnTo>
                  <a:pt x="114" y="56"/>
                </a:lnTo>
                <a:lnTo>
                  <a:pt x="138" y="45"/>
                </a:lnTo>
                <a:lnTo>
                  <a:pt x="150" y="32"/>
                </a:lnTo>
                <a:lnTo>
                  <a:pt x="172" y="30"/>
                </a:lnTo>
                <a:lnTo>
                  <a:pt x="193" y="27"/>
                </a:lnTo>
                <a:lnTo>
                  <a:pt x="208" y="23"/>
                </a:lnTo>
                <a:lnTo>
                  <a:pt x="205" y="11"/>
                </a:lnTo>
                <a:lnTo>
                  <a:pt x="222" y="0"/>
                </a:lnTo>
                <a:lnTo>
                  <a:pt x="231" y="9"/>
                </a:lnTo>
                <a:lnTo>
                  <a:pt x="241" y="20"/>
                </a:lnTo>
                <a:lnTo>
                  <a:pt x="250" y="27"/>
                </a:lnTo>
                <a:lnTo>
                  <a:pt x="262" y="29"/>
                </a:lnTo>
                <a:lnTo>
                  <a:pt x="261" y="5"/>
                </a:lnTo>
                <a:lnTo>
                  <a:pt x="286" y="5"/>
                </a:lnTo>
                <a:lnTo>
                  <a:pt x="291" y="17"/>
                </a:lnTo>
                <a:lnTo>
                  <a:pt x="291" y="29"/>
                </a:lnTo>
                <a:lnTo>
                  <a:pt x="310" y="36"/>
                </a:lnTo>
                <a:lnTo>
                  <a:pt x="331" y="48"/>
                </a:lnTo>
                <a:lnTo>
                  <a:pt x="339" y="42"/>
                </a:lnTo>
                <a:lnTo>
                  <a:pt x="340" y="56"/>
                </a:lnTo>
                <a:lnTo>
                  <a:pt x="349" y="60"/>
                </a:lnTo>
                <a:lnTo>
                  <a:pt x="376" y="54"/>
                </a:lnTo>
                <a:lnTo>
                  <a:pt x="384" y="66"/>
                </a:lnTo>
                <a:lnTo>
                  <a:pt x="373" y="80"/>
                </a:lnTo>
                <a:lnTo>
                  <a:pt x="367" y="95"/>
                </a:lnTo>
                <a:lnTo>
                  <a:pt x="379" y="96"/>
                </a:lnTo>
                <a:lnTo>
                  <a:pt x="390" y="104"/>
                </a:lnTo>
                <a:lnTo>
                  <a:pt x="406" y="120"/>
                </a:lnTo>
                <a:lnTo>
                  <a:pt x="418" y="143"/>
                </a:lnTo>
                <a:lnTo>
                  <a:pt x="435" y="140"/>
                </a:lnTo>
                <a:lnTo>
                  <a:pt x="454" y="129"/>
                </a:lnTo>
                <a:lnTo>
                  <a:pt x="445" y="114"/>
                </a:lnTo>
                <a:lnTo>
                  <a:pt x="441" y="102"/>
                </a:lnTo>
                <a:lnTo>
                  <a:pt x="468" y="102"/>
                </a:lnTo>
                <a:lnTo>
                  <a:pt x="478" y="114"/>
                </a:lnTo>
                <a:lnTo>
                  <a:pt x="490" y="125"/>
                </a:lnTo>
                <a:lnTo>
                  <a:pt x="508" y="116"/>
                </a:lnTo>
                <a:lnTo>
                  <a:pt x="516" y="132"/>
                </a:lnTo>
                <a:lnTo>
                  <a:pt x="505" y="135"/>
                </a:lnTo>
                <a:lnTo>
                  <a:pt x="510" y="146"/>
                </a:lnTo>
                <a:lnTo>
                  <a:pt x="525" y="153"/>
                </a:lnTo>
                <a:lnTo>
                  <a:pt x="534" y="161"/>
                </a:lnTo>
                <a:lnTo>
                  <a:pt x="546" y="171"/>
                </a:lnTo>
                <a:lnTo>
                  <a:pt x="552" y="180"/>
                </a:lnTo>
                <a:lnTo>
                  <a:pt x="562" y="191"/>
                </a:lnTo>
                <a:lnTo>
                  <a:pt x="579" y="191"/>
                </a:lnTo>
                <a:lnTo>
                  <a:pt x="585" y="203"/>
                </a:lnTo>
                <a:lnTo>
                  <a:pt x="589" y="215"/>
                </a:lnTo>
                <a:lnTo>
                  <a:pt x="603" y="230"/>
                </a:lnTo>
                <a:lnTo>
                  <a:pt x="603" y="243"/>
                </a:lnTo>
                <a:lnTo>
                  <a:pt x="580" y="245"/>
                </a:lnTo>
                <a:lnTo>
                  <a:pt x="540" y="278"/>
                </a:lnTo>
                <a:lnTo>
                  <a:pt x="537" y="302"/>
                </a:lnTo>
                <a:lnTo>
                  <a:pt x="510" y="311"/>
                </a:lnTo>
                <a:lnTo>
                  <a:pt x="475" y="326"/>
                </a:lnTo>
                <a:lnTo>
                  <a:pt x="454" y="329"/>
                </a:lnTo>
                <a:lnTo>
                  <a:pt x="438" y="323"/>
                </a:lnTo>
                <a:lnTo>
                  <a:pt x="421" y="330"/>
                </a:lnTo>
                <a:lnTo>
                  <a:pt x="399" y="336"/>
                </a:lnTo>
                <a:lnTo>
                  <a:pt x="391" y="345"/>
                </a:lnTo>
                <a:lnTo>
                  <a:pt x="378" y="342"/>
                </a:lnTo>
                <a:lnTo>
                  <a:pt x="325" y="321"/>
                </a:lnTo>
                <a:lnTo>
                  <a:pt x="301" y="308"/>
                </a:lnTo>
                <a:lnTo>
                  <a:pt x="295" y="297"/>
                </a:lnTo>
                <a:lnTo>
                  <a:pt x="282" y="297"/>
                </a:lnTo>
                <a:lnTo>
                  <a:pt x="267" y="296"/>
                </a:lnTo>
                <a:lnTo>
                  <a:pt x="253" y="291"/>
                </a:lnTo>
                <a:lnTo>
                  <a:pt x="250" y="311"/>
                </a:lnTo>
                <a:lnTo>
                  <a:pt x="238" y="324"/>
                </a:lnTo>
                <a:lnTo>
                  <a:pt x="232" y="336"/>
                </a:lnTo>
                <a:lnTo>
                  <a:pt x="223" y="344"/>
                </a:lnTo>
                <a:lnTo>
                  <a:pt x="210" y="344"/>
                </a:lnTo>
                <a:lnTo>
                  <a:pt x="195" y="350"/>
                </a:lnTo>
                <a:lnTo>
                  <a:pt x="184" y="348"/>
                </a:lnTo>
                <a:lnTo>
                  <a:pt x="174" y="344"/>
                </a:lnTo>
                <a:lnTo>
                  <a:pt x="157" y="335"/>
                </a:lnTo>
                <a:lnTo>
                  <a:pt x="147" y="315"/>
                </a:lnTo>
                <a:lnTo>
                  <a:pt x="123" y="294"/>
                </a:lnTo>
                <a:lnTo>
                  <a:pt x="109" y="279"/>
                </a:lnTo>
                <a:lnTo>
                  <a:pt x="109" y="263"/>
                </a:lnTo>
                <a:lnTo>
                  <a:pt x="109" y="245"/>
                </a:lnTo>
                <a:lnTo>
                  <a:pt x="97" y="225"/>
                </a:lnTo>
                <a:lnTo>
                  <a:pt x="99" y="210"/>
                </a:lnTo>
                <a:lnTo>
                  <a:pt x="90" y="204"/>
                </a:lnTo>
                <a:lnTo>
                  <a:pt x="76" y="194"/>
                </a:lnTo>
                <a:lnTo>
                  <a:pt x="63" y="180"/>
                </a:lnTo>
                <a:lnTo>
                  <a:pt x="43" y="165"/>
                </a:lnTo>
                <a:lnTo>
                  <a:pt x="39" y="146"/>
                </a:lnTo>
                <a:lnTo>
                  <a:pt x="27" y="134"/>
                </a:lnTo>
                <a:lnTo>
                  <a:pt x="18" y="128"/>
                </a:lnTo>
                <a:lnTo>
                  <a:pt x="18" y="114"/>
                </a:lnTo>
                <a:lnTo>
                  <a:pt x="6" y="98"/>
                </a:lnTo>
                <a:lnTo>
                  <a:pt x="0" y="89"/>
                </a:lnTo>
                <a:close/>
              </a:path>
            </a:pathLst>
          </a:custGeom>
          <a:solidFill>
            <a:srgbClr val="00B8FF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34" name="Freeform 8"/>
          <p:cNvSpPr>
            <a:spLocks/>
          </p:cNvSpPr>
          <p:nvPr/>
        </p:nvSpPr>
        <p:spPr bwMode="auto">
          <a:xfrm>
            <a:off x="7956550" y="3189288"/>
            <a:ext cx="863600" cy="168275"/>
          </a:xfrm>
          <a:custGeom>
            <a:avLst/>
            <a:gdLst>
              <a:gd name="T0" fmla="*/ 2147483647 w 544"/>
              <a:gd name="T1" fmla="*/ 2147483647 h 106"/>
              <a:gd name="T2" fmla="*/ 2147483647 w 544"/>
              <a:gd name="T3" fmla="*/ 2147483647 h 106"/>
              <a:gd name="T4" fmla="*/ 0 w 544"/>
              <a:gd name="T5" fmla="*/ 2147483647 h 106"/>
              <a:gd name="T6" fmla="*/ 0 60000 65536"/>
              <a:gd name="T7" fmla="*/ 0 60000 65536"/>
              <a:gd name="T8" fmla="*/ 0 60000 65536"/>
              <a:gd name="T9" fmla="*/ 0 w 544"/>
              <a:gd name="T10" fmla="*/ 0 h 106"/>
              <a:gd name="T11" fmla="*/ 544 w 544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06">
                <a:moveTo>
                  <a:pt x="544" y="15"/>
                </a:moveTo>
                <a:cubicBezTo>
                  <a:pt x="408" y="7"/>
                  <a:pt x="272" y="0"/>
                  <a:pt x="181" y="15"/>
                </a:cubicBezTo>
                <a:cubicBezTo>
                  <a:pt x="90" y="30"/>
                  <a:pt x="45" y="68"/>
                  <a:pt x="0" y="106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35" name="Freeform 9"/>
          <p:cNvSpPr>
            <a:spLocks/>
          </p:cNvSpPr>
          <p:nvPr/>
        </p:nvSpPr>
        <p:spPr bwMode="auto">
          <a:xfrm>
            <a:off x="7705725" y="2997200"/>
            <a:ext cx="1081088" cy="360363"/>
          </a:xfrm>
          <a:custGeom>
            <a:avLst/>
            <a:gdLst>
              <a:gd name="T0" fmla="*/ 2147483647 w 681"/>
              <a:gd name="T1" fmla="*/ 0 h 227"/>
              <a:gd name="T2" fmla="*/ 2147483647 w 681"/>
              <a:gd name="T3" fmla="*/ 2147483647 h 227"/>
              <a:gd name="T4" fmla="*/ 0 w 681"/>
              <a:gd name="T5" fmla="*/ 2147483647 h 227"/>
              <a:gd name="T6" fmla="*/ 0 60000 65536"/>
              <a:gd name="T7" fmla="*/ 0 60000 65536"/>
              <a:gd name="T8" fmla="*/ 0 60000 65536"/>
              <a:gd name="T9" fmla="*/ 0 w 681"/>
              <a:gd name="T10" fmla="*/ 0 h 227"/>
              <a:gd name="T11" fmla="*/ 681 w 68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27">
                <a:moveTo>
                  <a:pt x="681" y="0"/>
                </a:moveTo>
                <a:cubicBezTo>
                  <a:pt x="466" y="26"/>
                  <a:pt x="251" y="53"/>
                  <a:pt x="137" y="91"/>
                </a:cubicBezTo>
                <a:cubicBezTo>
                  <a:pt x="23" y="129"/>
                  <a:pt x="11" y="178"/>
                  <a:pt x="0" y="227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36" name="Freeform 10"/>
          <p:cNvSpPr>
            <a:spLocks/>
          </p:cNvSpPr>
          <p:nvPr/>
        </p:nvSpPr>
        <p:spPr bwMode="auto">
          <a:xfrm>
            <a:off x="7451725" y="2781300"/>
            <a:ext cx="1368425" cy="431800"/>
          </a:xfrm>
          <a:custGeom>
            <a:avLst/>
            <a:gdLst>
              <a:gd name="T0" fmla="*/ 2147483647 w 862"/>
              <a:gd name="T1" fmla="*/ 0 h 272"/>
              <a:gd name="T2" fmla="*/ 2147483647 w 862"/>
              <a:gd name="T3" fmla="*/ 2147483647 h 272"/>
              <a:gd name="T4" fmla="*/ 0 w 862"/>
              <a:gd name="T5" fmla="*/ 2147483647 h 272"/>
              <a:gd name="T6" fmla="*/ 0 60000 65536"/>
              <a:gd name="T7" fmla="*/ 0 60000 65536"/>
              <a:gd name="T8" fmla="*/ 0 60000 65536"/>
              <a:gd name="T9" fmla="*/ 0 w 862"/>
              <a:gd name="T10" fmla="*/ 0 h 272"/>
              <a:gd name="T11" fmla="*/ 862 w 86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272">
                <a:moveTo>
                  <a:pt x="862" y="0"/>
                </a:moveTo>
                <a:cubicBezTo>
                  <a:pt x="662" y="22"/>
                  <a:pt x="462" y="45"/>
                  <a:pt x="318" y="90"/>
                </a:cubicBezTo>
                <a:cubicBezTo>
                  <a:pt x="174" y="135"/>
                  <a:pt x="87" y="203"/>
                  <a:pt x="0" y="272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37" name="Freeform 11"/>
          <p:cNvSpPr>
            <a:spLocks/>
          </p:cNvSpPr>
          <p:nvPr/>
        </p:nvSpPr>
        <p:spPr bwMode="auto">
          <a:xfrm>
            <a:off x="7523163" y="1125538"/>
            <a:ext cx="649287" cy="2016125"/>
          </a:xfrm>
          <a:custGeom>
            <a:avLst/>
            <a:gdLst>
              <a:gd name="T0" fmla="*/ 2147483647 w 409"/>
              <a:gd name="T1" fmla="*/ 0 h 1270"/>
              <a:gd name="T2" fmla="*/ 2147483647 w 409"/>
              <a:gd name="T3" fmla="*/ 2147483647 h 1270"/>
              <a:gd name="T4" fmla="*/ 0 w 409"/>
              <a:gd name="T5" fmla="*/ 2147483647 h 1270"/>
              <a:gd name="T6" fmla="*/ 0 60000 65536"/>
              <a:gd name="T7" fmla="*/ 0 60000 65536"/>
              <a:gd name="T8" fmla="*/ 0 60000 65536"/>
              <a:gd name="T9" fmla="*/ 0 w 409"/>
              <a:gd name="T10" fmla="*/ 0 h 1270"/>
              <a:gd name="T11" fmla="*/ 409 w 409"/>
              <a:gd name="T12" fmla="*/ 1270 h 1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1270">
                <a:moveTo>
                  <a:pt x="409" y="0"/>
                </a:moveTo>
                <a:cubicBezTo>
                  <a:pt x="397" y="324"/>
                  <a:pt x="386" y="649"/>
                  <a:pt x="318" y="861"/>
                </a:cubicBezTo>
                <a:cubicBezTo>
                  <a:pt x="250" y="1073"/>
                  <a:pt x="125" y="1171"/>
                  <a:pt x="0" y="1270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38" name="Freeform 12"/>
          <p:cNvSpPr>
            <a:spLocks/>
          </p:cNvSpPr>
          <p:nvPr/>
        </p:nvSpPr>
        <p:spPr bwMode="auto">
          <a:xfrm>
            <a:off x="7796213" y="1125538"/>
            <a:ext cx="663575" cy="2084387"/>
          </a:xfrm>
          <a:custGeom>
            <a:avLst/>
            <a:gdLst>
              <a:gd name="T0" fmla="*/ 2147483647 w 418"/>
              <a:gd name="T1" fmla="*/ 0 h 1313"/>
              <a:gd name="T2" fmla="*/ 2147483647 w 418"/>
              <a:gd name="T3" fmla="*/ 2147483647 h 1313"/>
              <a:gd name="T4" fmla="*/ 0 w 418"/>
              <a:gd name="T5" fmla="*/ 2147483647 h 1313"/>
              <a:gd name="T6" fmla="*/ 0 60000 65536"/>
              <a:gd name="T7" fmla="*/ 0 60000 65536"/>
              <a:gd name="T8" fmla="*/ 0 60000 65536"/>
              <a:gd name="T9" fmla="*/ 0 w 418"/>
              <a:gd name="T10" fmla="*/ 0 h 1313"/>
              <a:gd name="T11" fmla="*/ 418 w 418"/>
              <a:gd name="T12" fmla="*/ 1313 h 1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" h="1313">
                <a:moveTo>
                  <a:pt x="418" y="0"/>
                </a:moveTo>
                <a:cubicBezTo>
                  <a:pt x="406" y="321"/>
                  <a:pt x="397" y="642"/>
                  <a:pt x="327" y="861"/>
                </a:cubicBezTo>
                <a:cubicBezTo>
                  <a:pt x="257" y="1080"/>
                  <a:pt x="68" y="1219"/>
                  <a:pt x="0" y="1313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39" name="Freeform 13"/>
          <p:cNvSpPr>
            <a:spLocks/>
          </p:cNvSpPr>
          <p:nvPr/>
        </p:nvSpPr>
        <p:spPr bwMode="auto">
          <a:xfrm>
            <a:off x="8027988" y="1125538"/>
            <a:ext cx="647700" cy="2159000"/>
          </a:xfrm>
          <a:custGeom>
            <a:avLst/>
            <a:gdLst>
              <a:gd name="T0" fmla="*/ 2147483647 w 408"/>
              <a:gd name="T1" fmla="*/ 0 h 1360"/>
              <a:gd name="T2" fmla="*/ 2147483647 w 408"/>
              <a:gd name="T3" fmla="*/ 2147483647 h 1360"/>
              <a:gd name="T4" fmla="*/ 0 w 408"/>
              <a:gd name="T5" fmla="*/ 2147483647 h 1360"/>
              <a:gd name="T6" fmla="*/ 0 60000 65536"/>
              <a:gd name="T7" fmla="*/ 0 60000 65536"/>
              <a:gd name="T8" fmla="*/ 0 60000 65536"/>
              <a:gd name="T9" fmla="*/ 0 w 408"/>
              <a:gd name="T10" fmla="*/ 0 h 1360"/>
              <a:gd name="T11" fmla="*/ 408 w 408"/>
              <a:gd name="T12" fmla="*/ 1360 h 1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360">
                <a:moveTo>
                  <a:pt x="408" y="0"/>
                </a:moveTo>
                <a:cubicBezTo>
                  <a:pt x="374" y="385"/>
                  <a:pt x="340" y="770"/>
                  <a:pt x="272" y="997"/>
                </a:cubicBezTo>
                <a:cubicBezTo>
                  <a:pt x="204" y="1224"/>
                  <a:pt x="102" y="1292"/>
                  <a:pt x="0" y="1360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0" name="Freeform 14"/>
          <p:cNvSpPr>
            <a:spLocks/>
          </p:cNvSpPr>
          <p:nvPr/>
        </p:nvSpPr>
        <p:spPr bwMode="auto">
          <a:xfrm>
            <a:off x="8605838" y="2543175"/>
            <a:ext cx="428625" cy="904875"/>
          </a:xfrm>
          <a:custGeom>
            <a:avLst/>
            <a:gdLst>
              <a:gd name="T0" fmla="*/ 2147483647 w 270"/>
              <a:gd name="T1" fmla="*/ 0 h 570"/>
              <a:gd name="T2" fmla="*/ 2147483647 w 270"/>
              <a:gd name="T3" fmla="*/ 2147483647 h 570"/>
              <a:gd name="T4" fmla="*/ 2147483647 w 270"/>
              <a:gd name="T5" fmla="*/ 2147483647 h 570"/>
              <a:gd name="T6" fmla="*/ 2147483647 w 270"/>
              <a:gd name="T7" fmla="*/ 2147483647 h 570"/>
              <a:gd name="T8" fmla="*/ 2147483647 w 270"/>
              <a:gd name="T9" fmla="*/ 2147483647 h 570"/>
              <a:gd name="T10" fmla="*/ 2147483647 w 270"/>
              <a:gd name="T11" fmla="*/ 2147483647 h 570"/>
              <a:gd name="T12" fmla="*/ 0 w 270"/>
              <a:gd name="T13" fmla="*/ 2147483647 h 570"/>
              <a:gd name="T14" fmla="*/ 2147483647 w 270"/>
              <a:gd name="T15" fmla="*/ 2147483647 h 570"/>
              <a:gd name="T16" fmla="*/ 2147483647 w 270"/>
              <a:gd name="T17" fmla="*/ 2147483647 h 570"/>
              <a:gd name="T18" fmla="*/ 2147483647 w 270"/>
              <a:gd name="T19" fmla="*/ 2147483647 h 570"/>
              <a:gd name="T20" fmla="*/ 2147483647 w 270"/>
              <a:gd name="T21" fmla="*/ 0 h 5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0"/>
              <a:gd name="T34" fmla="*/ 0 h 570"/>
              <a:gd name="T35" fmla="*/ 270 w 270"/>
              <a:gd name="T36" fmla="*/ 570 h 5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0" h="570">
                <a:moveTo>
                  <a:pt x="270" y="0"/>
                </a:moveTo>
                <a:lnTo>
                  <a:pt x="162" y="30"/>
                </a:lnTo>
                <a:lnTo>
                  <a:pt x="78" y="138"/>
                </a:lnTo>
                <a:lnTo>
                  <a:pt x="90" y="288"/>
                </a:lnTo>
                <a:lnTo>
                  <a:pt x="72" y="366"/>
                </a:lnTo>
                <a:lnTo>
                  <a:pt x="12" y="438"/>
                </a:lnTo>
                <a:lnTo>
                  <a:pt x="0" y="516"/>
                </a:lnTo>
                <a:lnTo>
                  <a:pt x="90" y="570"/>
                </a:lnTo>
                <a:lnTo>
                  <a:pt x="180" y="516"/>
                </a:lnTo>
                <a:lnTo>
                  <a:pt x="258" y="402"/>
                </a:lnTo>
                <a:lnTo>
                  <a:pt x="270" y="0"/>
                </a:lnTo>
                <a:close/>
              </a:path>
            </a:pathLst>
          </a:custGeom>
          <a:solidFill>
            <a:srgbClr val="D9F2FA">
              <a:alpha val="49804"/>
            </a:srgbClr>
          </a:solidFill>
          <a:ln w="38100" cap="flat" cmpd="sng">
            <a:solidFill>
              <a:srgbClr val="80D4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1" name="Freeform 15"/>
          <p:cNvSpPr>
            <a:spLocks/>
          </p:cNvSpPr>
          <p:nvPr/>
        </p:nvSpPr>
        <p:spPr bwMode="auto">
          <a:xfrm>
            <a:off x="4427538" y="3213100"/>
            <a:ext cx="2952750" cy="936625"/>
          </a:xfrm>
          <a:custGeom>
            <a:avLst/>
            <a:gdLst>
              <a:gd name="T0" fmla="*/ 2147483647 w 1860"/>
              <a:gd name="T1" fmla="*/ 0 h 590"/>
              <a:gd name="T2" fmla="*/ 2147483647 w 1860"/>
              <a:gd name="T3" fmla="*/ 2147483647 h 590"/>
              <a:gd name="T4" fmla="*/ 2147483647 w 1860"/>
              <a:gd name="T5" fmla="*/ 2147483647 h 590"/>
              <a:gd name="T6" fmla="*/ 2147483647 w 1860"/>
              <a:gd name="T7" fmla="*/ 2147483647 h 590"/>
              <a:gd name="T8" fmla="*/ 2147483647 w 1860"/>
              <a:gd name="T9" fmla="*/ 2147483647 h 590"/>
              <a:gd name="T10" fmla="*/ 2147483647 w 1860"/>
              <a:gd name="T11" fmla="*/ 2147483647 h 590"/>
              <a:gd name="T12" fmla="*/ 2147483647 w 1860"/>
              <a:gd name="T13" fmla="*/ 2147483647 h 590"/>
              <a:gd name="T14" fmla="*/ 2147483647 w 1860"/>
              <a:gd name="T15" fmla="*/ 2147483647 h 590"/>
              <a:gd name="T16" fmla="*/ 2147483647 w 1860"/>
              <a:gd name="T17" fmla="*/ 2147483647 h 590"/>
              <a:gd name="T18" fmla="*/ 2147483647 w 1860"/>
              <a:gd name="T19" fmla="*/ 2147483647 h 590"/>
              <a:gd name="T20" fmla="*/ 2147483647 w 1860"/>
              <a:gd name="T21" fmla="*/ 2147483647 h 590"/>
              <a:gd name="T22" fmla="*/ 2147483647 w 1860"/>
              <a:gd name="T23" fmla="*/ 2147483647 h 590"/>
              <a:gd name="T24" fmla="*/ 2147483647 w 1860"/>
              <a:gd name="T25" fmla="*/ 2147483647 h 590"/>
              <a:gd name="T26" fmla="*/ 2147483647 w 1860"/>
              <a:gd name="T27" fmla="*/ 2147483647 h 590"/>
              <a:gd name="T28" fmla="*/ 2147483647 w 1860"/>
              <a:gd name="T29" fmla="*/ 2147483647 h 590"/>
              <a:gd name="T30" fmla="*/ 0 w 1860"/>
              <a:gd name="T31" fmla="*/ 2147483647 h 5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0"/>
              <a:gd name="T49" fmla="*/ 0 h 590"/>
              <a:gd name="T50" fmla="*/ 1860 w 1860"/>
              <a:gd name="T51" fmla="*/ 590 h 5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0" h="590">
                <a:moveTo>
                  <a:pt x="1860" y="0"/>
                </a:moveTo>
                <a:lnTo>
                  <a:pt x="1724" y="227"/>
                </a:lnTo>
                <a:lnTo>
                  <a:pt x="1497" y="181"/>
                </a:lnTo>
                <a:lnTo>
                  <a:pt x="1406" y="227"/>
                </a:lnTo>
                <a:lnTo>
                  <a:pt x="1134" y="317"/>
                </a:lnTo>
                <a:lnTo>
                  <a:pt x="1089" y="317"/>
                </a:lnTo>
                <a:lnTo>
                  <a:pt x="952" y="408"/>
                </a:lnTo>
                <a:lnTo>
                  <a:pt x="907" y="454"/>
                </a:lnTo>
                <a:lnTo>
                  <a:pt x="726" y="499"/>
                </a:lnTo>
                <a:lnTo>
                  <a:pt x="635" y="499"/>
                </a:lnTo>
                <a:lnTo>
                  <a:pt x="454" y="590"/>
                </a:lnTo>
                <a:lnTo>
                  <a:pt x="363" y="544"/>
                </a:lnTo>
                <a:lnTo>
                  <a:pt x="272" y="499"/>
                </a:lnTo>
                <a:lnTo>
                  <a:pt x="136" y="317"/>
                </a:lnTo>
                <a:lnTo>
                  <a:pt x="45" y="272"/>
                </a:lnTo>
                <a:lnTo>
                  <a:pt x="0" y="181"/>
                </a:lnTo>
              </a:path>
            </a:pathLst>
          </a:custGeom>
          <a:noFill/>
          <a:ln w="63500">
            <a:solidFill>
              <a:srgbClr val="4D65B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2" name="Freeform 16"/>
          <p:cNvSpPr>
            <a:spLocks/>
          </p:cNvSpPr>
          <p:nvPr/>
        </p:nvSpPr>
        <p:spPr bwMode="auto">
          <a:xfrm>
            <a:off x="7164388" y="3357563"/>
            <a:ext cx="574675" cy="215900"/>
          </a:xfrm>
          <a:custGeom>
            <a:avLst/>
            <a:gdLst>
              <a:gd name="T0" fmla="*/ 2147483647 w 362"/>
              <a:gd name="T1" fmla="*/ 0 h 136"/>
              <a:gd name="T2" fmla="*/ 2147483647 w 362"/>
              <a:gd name="T3" fmla="*/ 2147483647 h 136"/>
              <a:gd name="T4" fmla="*/ 0 w 362"/>
              <a:gd name="T5" fmla="*/ 2147483647 h 136"/>
              <a:gd name="T6" fmla="*/ 0 60000 65536"/>
              <a:gd name="T7" fmla="*/ 0 60000 65536"/>
              <a:gd name="T8" fmla="*/ 0 60000 65536"/>
              <a:gd name="T9" fmla="*/ 0 w 362"/>
              <a:gd name="T10" fmla="*/ 0 h 136"/>
              <a:gd name="T11" fmla="*/ 362 w 36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" h="136">
                <a:moveTo>
                  <a:pt x="317" y="0"/>
                </a:moveTo>
                <a:lnTo>
                  <a:pt x="362" y="136"/>
                </a:lnTo>
                <a:lnTo>
                  <a:pt x="0" y="136"/>
                </a:lnTo>
              </a:path>
            </a:pathLst>
          </a:custGeom>
          <a:noFill/>
          <a:ln w="63500">
            <a:solidFill>
              <a:srgbClr val="4D65B5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7288213" y="3165475"/>
            <a:ext cx="144462" cy="1444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2544" name="Oval 18"/>
          <p:cNvSpPr>
            <a:spLocks noChangeArrowheads="1"/>
          </p:cNvSpPr>
          <p:nvPr/>
        </p:nvSpPr>
        <p:spPr bwMode="auto">
          <a:xfrm>
            <a:off x="7594600" y="3284538"/>
            <a:ext cx="144463" cy="14446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2545" name="Line 19"/>
          <p:cNvSpPr>
            <a:spLocks noChangeShapeType="1"/>
          </p:cNvSpPr>
          <p:nvPr/>
        </p:nvSpPr>
        <p:spPr bwMode="auto">
          <a:xfrm flipH="1">
            <a:off x="7739063" y="3429000"/>
            <a:ext cx="144462" cy="144463"/>
          </a:xfrm>
          <a:prstGeom prst="line">
            <a:avLst/>
          </a:prstGeom>
          <a:noFill/>
          <a:ln w="63500">
            <a:solidFill>
              <a:srgbClr val="4D65B5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6" name="Oval 20"/>
          <p:cNvSpPr>
            <a:spLocks noChangeArrowheads="1"/>
          </p:cNvSpPr>
          <p:nvPr/>
        </p:nvSpPr>
        <p:spPr bwMode="auto">
          <a:xfrm>
            <a:off x="7840663" y="3328988"/>
            <a:ext cx="144462" cy="14446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2547" name="Freeform 21"/>
          <p:cNvSpPr>
            <a:spLocks/>
          </p:cNvSpPr>
          <p:nvPr/>
        </p:nvSpPr>
        <p:spPr bwMode="auto">
          <a:xfrm>
            <a:off x="5867400" y="3573463"/>
            <a:ext cx="1223963" cy="360362"/>
          </a:xfrm>
          <a:custGeom>
            <a:avLst/>
            <a:gdLst>
              <a:gd name="T0" fmla="*/ 2147483647 w 771"/>
              <a:gd name="T1" fmla="*/ 0 h 227"/>
              <a:gd name="T2" fmla="*/ 2147483647 w 771"/>
              <a:gd name="T3" fmla="*/ 2147483647 h 227"/>
              <a:gd name="T4" fmla="*/ 2147483647 w 771"/>
              <a:gd name="T5" fmla="*/ 2147483647 h 227"/>
              <a:gd name="T6" fmla="*/ 0 w 771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227"/>
              <a:gd name="T14" fmla="*/ 771 w 771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227">
                <a:moveTo>
                  <a:pt x="771" y="0"/>
                </a:moveTo>
                <a:lnTo>
                  <a:pt x="726" y="45"/>
                </a:lnTo>
                <a:lnTo>
                  <a:pt x="408" y="181"/>
                </a:lnTo>
                <a:lnTo>
                  <a:pt x="0" y="227"/>
                </a:lnTo>
              </a:path>
            </a:pathLst>
          </a:custGeom>
          <a:noFill/>
          <a:ln w="63500" cap="flat" cmpd="sng">
            <a:solidFill>
              <a:srgbClr val="4D65B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8" name="Freeform 22"/>
          <p:cNvSpPr>
            <a:spLocks/>
          </p:cNvSpPr>
          <p:nvPr/>
        </p:nvSpPr>
        <p:spPr bwMode="auto">
          <a:xfrm>
            <a:off x="6515100" y="3581400"/>
            <a:ext cx="995363" cy="279400"/>
          </a:xfrm>
          <a:custGeom>
            <a:avLst/>
            <a:gdLst>
              <a:gd name="T0" fmla="*/ 2147483647 w 627"/>
              <a:gd name="T1" fmla="*/ 0 h 176"/>
              <a:gd name="T2" fmla="*/ 2147483647 w 627"/>
              <a:gd name="T3" fmla="*/ 2147483647 h 176"/>
              <a:gd name="T4" fmla="*/ 2147483647 w 627"/>
              <a:gd name="T5" fmla="*/ 2147483647 h 176"/>
              <a:gd name="T6" fmla="*/ 0 w 627"/>
              <a:gd name="T7" fmla="*/ 2147483647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627"/>
              <a:gd name="T13" fmla="*/ 0 h 176"/>
              <a:gd name="T14" fmla="*/ 627 w 627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7" h="176">
                <a:moveTo>
                  <a:pt x="627" y="0"/>
                </a:moveTo>
                <a:lnTo>
                  <a:pt x="483" y="84"/>
                </a:lnTo>
                <a:lnTo>
                  <a:pt x="363" y="131"/>
                </a:lnTo>
                <a:lnTo>
                  <a:pt x="0" y="176"/>
                </a:lnTo>
              </a:path>
            </a:pathLst>
          </a:custGeom>
          <a:noFill/>
          <a:ln w="63500" cap="flat" cmpd="sng">
            <a:solidFill>
              <a:srgbClr val="4D65B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49" name="Line 23"/>
          <p:cNvSpPr>
            <a:spLocks noChangeShapeType="1"/>
          </p:cNvSpPr>
          <p:nvPr/>
        </p:nvSpPr>
        <p:spPr bwMode="auto">
          <a:xfrm flipH="1" flipV="1">
            <a:off x="4211638" y="3789363"/>
            <a:ext cx="552450" cy="125412"/>
          </a:xfrm>
          <a:prstGeom prst="line">
            <a:avLst/>
          </a:prstGeom>
          <a:noFill/>
          <a:ln w="63500">
            <a:solidFill>
              <a:srgbClr val="4D65B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0" name="Freeform 24"/>
          <p:cNvSpPr>
            <a:spLocks/>
          </p:cNvSpPr>
          <p:nvPr/>
        </p:nvSpPr>
        <p:spPr bwMode="auto">
          <a:xfrm>
            <a:off x="6948488" y="3751263"/>
            <a:ext cx="287337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1" name="Freeform 25"/>
          <p:cNvSpPr>
            <a:spLocks/>
          </p:cNvSpPr>
          <p:nvPr/>
        </p:nvSpPr>
        <p:spPr bwMode="auto">
          <a:xfrm rot="18660734" flipV="1">
            <a:off x="6160294" y="3318669"/>
            <a:ext cx="287338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2" name="Freeform 26"/>
          <p:cNvSpPr>
            <a:spLocks/>
          </p:cNvSpPr>
          <p:nvPr/>
        </p:nvSpPr>
        <p:spPr bwMode="auto">
          <a:xfrm rot="19928264" flipV="1">
            <a:off x="5511800" y="3228975"/>
            <a:ext cx="287338" cy="715963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3" name="Freeform 27"/>
          <p:cNvSpPr>
            <a:spLocks/>
          </p:cNvSpPr>
          <p:nvPr/>
        </p:nvSpPr>
        <p:spPr bwMode="auto">
          <a:xfrm rot="19347128" flipV="1">
            <a:off x="5172075" y="3795713"/>
            <a:ext cx="287338" cy="287337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4" name="Freeform 28"/>
          <p:cNvSpPr>
            <a:spLocks/>
          </p:cNvSpPr>
          <p:nvPr/>
        </p:nvSpPr>
        <p:spPr bwMode="auto">
          <a:xfrm>
            <a:off x="5795963" y="3924300"/>
            <a:ext cx="287337" cy="657225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5" name="Freeform 29"/>
          <p:cNvSpPr>
            <a:spLocks/>
          </p:cNvSpPr>
          <p:nvPr/>
        </p:nvSpPr>
        <p:spPr bwMode="auto">
          <a:xfrm rot="1151361">
            <a:off x="5364163" y="3933825"/>
            <a:ext cx="287337" cy="5461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6" name="Freeform 30"/>
          <p:cNvSpPr>
            <a:spLocks/>
          </p:cNvSpPr>
          <p:nvPr/>
        </p:nvSpPr>
        <p:spPr bwMode="auto">
          <a:xfrm rot="530895">
            <a:off x="4629150" y="4052888"/>
            <a:ext cx="287338" cy="2159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7" name="Freeform 31"/>
          <p:cNvSpPr>
            <a:spLocks/>
          </p:cNvSpPr>
          <p:nvPr/>
        </p:nvSpPr>
        <p:spPr bwMode="auto">
          <a:xfrm rot="-1129969">
            <a:off x="3932238" y="4171950"/>
            <a:ext cx="1008062" cy="2159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4606" name="Freeform 32"/>
          <p:cNvSpPr>
            <a:spLocks/>
          </p:cNvSpPr>
          <p:nvPr/>
        </p:nvSpPr>
        <p:spPr bwMode="auto">
          <a:xfrm>
            <a:off x="4572000" y="2565400"/>
            <a:ext cx="2159000" cy="647700"/>
          </a:xfrm>
          <a:custGeom>
            <a:avLst/>
            <a:gdLst>
              <a:gd name="T0" fmla="*/ 2147483647 w 1360"/>
              <a:gd name="T1" fmla="*/ 0 h 408"/>
              <a:gd name="T2" fmla="*/ 2147483647 w 1360"/>
              <a:gd name="T3" fmla="*/ 2147483647 h 408"/>
              <a:gd name="T4" fmla="*/ 2147483647 w 1360"/>
              <a:gd name="T5" fmla="*/ 2147483647 h 408"/>
              <a:gd name="T6" fmla="*/ 2147483647 w 1360"/>
              <a:gd name="T7" fmla="*/ 2147483647 h 408"/>
              <a:gd name="T8" fmla="*/ 2147483647 w 1360"/>
              <a:gd name="T9" fmla="*/ 2147483647 h 408"/>
              <a:gd name="T10" fmla="*/ 2147483647 w 1360"/>
              <a:gd name="T11" fmla="*/ 2147483647 h 408"/>
              <a:gd name="T12" fmla="*/ 2147483647 w 1360"/>
              <a:gd name="T13" fmla="*/ 2147483647 h 408"/>
              <a:gd name="T14" fmla="*/ 2147483647 w 1360"/>
              <a:gd name="T15" fmla="*/ 2147483647 h 408"/>
              <a:gd name="T16" fmla="*/ 2147483647 w 1360"/>
              <a:gd name="T17" fmla="*/ 2147483647 h 408"/>
              <a:gd name="T18" fmla="*/ 2147483647 w 1360"/>
              <a:gd name="T19" fmla="*/ 2147483647 h 408"/>
              <a:gd name="T20" fmla="*/ 0 w 1360"/>
              <a:gd name="T21" fmla="*/ 2147483647 h 4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60"/>
              <a:gd name="T34" fmla="*/ 0 h 408"/>
              <a:gd name="T35" fmla="*/ 1360 w 1360"/>
              <a:gd name="T36" fmla="*/ 408 h 4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60" h="408">
                <a:moveTo>
                  <a:pt x="1360" y="0"/>
                </a:moveTo>
                <a:lnTo>
                  <a:pt x="1088" y="181"/>
                </a:lnTo>
                <a:lnTo>
                  <a:pt x="998" y="226"/>
                </a:lnTo>
                <a:lnTo>
                  <a:pt x="907" y="272"/>
                </a:lnTo>
                <a:lnTo>
                  <a:pt x="771" y="363"/>
                </a:lnTo>
                <a:lnTo>
                  <a:pt x="635" y="363"/>
                </a:lnTo>
                <a:lnTo>
                  <a:pt x="453" y="363"/>
                </a:lnTo>
                <a:lnTo>
                  <a:pt x="272" y="408"/>
                </a:lnTo>
                <a:lnTo>
                  <a:pt x="207" y="370"/>
                </a:lnTo>
                <a:lnTo>
                  <a:pt x="136" y="408"/>
                </a:lnTo>
                <a:lnTo>
                  <a:pt x="0" y="363"/>
                </a:lnTo>
              </a:path>
            </a:pathLst>
          </a:custGeom>
          <a:noFill/>
          <a:ln w="63500" cap="flat" cmpd="sng">
            <a:solidFill>
              <a:srgbClr val="4D65B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59" name="Oval 33"/>
          <p:cNvSpPr>
            <a:spLocks noChangeArrowheads="1"/>
          </p:cNvSpPr>
          <p:nvPr/>
        </p:nvSpPr>
        <p:spPr bwMode="auto">
          <a:xfrm>
            <a:off x="6659563" y="2489200"/>
            <a:ext cx="144462" cy="1444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2560" name="Freeform 34"/>
          <p:cNvSpPr>
            <a:spLocks/>
          </p:cNvSpPr>
          <p:nvPr/>
        </p:nvSpPr>
        <p:spPr bwMode="auto">
          <a:xfrm>
            <a:off x="6934200" y="1125538"/>
            <a:ext cx="1238250" cy="1403350"/>
          </a:xfrm>
          <a:custGeom>
            <a:avLst/>
            <a:gdLst>
              <a:gd name="T0" fmla="*/ 2147483647 w 780"/>
              <a:gd name="T1" fmla="*/ 0 h 884"/>
              <a:gd name="T2" fmla="*/ 2147483647 w 780"/>
              <a:gd name="T3" fmla="*/ 2147483647 h 884"/>
              <a:gd name="T4" fmla="*/ 2147483647 w 780"/>
              <a:gd name="T5" fmla="*/ 2147483647 h 884"/>
              <a:gd name="T6" fmla="*/ 2147483647 w 780"/>
              <a:gd name="T7" fmla="*/ 2147483647 h 884"/>
              <a:gd name="T8" fmla="*/ 0 60000 65536"/>
              <a:gd name="T9" fmla="*/ 0 60000 65536"/>
              <a:gd name="T10" fmla="*/ 0 60000 65536"/>
              <a:gd name="T11" fmla="*/ 0 60000 65536"/>
              <a:gd name="T12" fmla="*/ 0 w 780"/>
              <a:gd name="T13" fmla="*/ 0 h 884"/>
              <a:gd name="T14" fmla="*/ 780 w 780"/>
              <a:gd name="T15" fmla="*/ 884 h 8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0" h="884">
                <a:moveTo>
                  <a:pt x="780" y="0"/>
                </a:moveTo>
                <a:cubicBezTo>
                  <a:pt x="731" y="197"/>
                  <a:pt x="656" y="399"/>
                  <a:pt x="540" y="538"/>
                </a:cubicBezTo>
                <a:cubicBezTo>
                  <a:pt x="424" y="677"/>
                  <a:pt x="162" y="782"/>
                  <a:pt x="81" y="833"/>
                </a:cubicBezTo>
                <a:cubicBezTo>
                  <a:pt x="0" y="884"/>
                  <a:pt x="57" y="843"/>
                  <a:pt x="51" y="845"/>
                </a:cubicBezTo>
              </a:path>
            </a:pathLst>
          </a:custGeom>
          <a:noFill/>
          <a:ln w="63500" cap="flat" cmpd="sng">
            <a:solidFill>
              <a:srgbClr val="80D4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61" name="Freeform 35"/>
          <p:cNvSpPr>
            <a:spLocks/>
          </p:cNvSpPr>
          <p:nvPr/>
        </p:nvSpPr>
        <p:spPr bwMode="auto">
          <a:xfrm>
            <a:off x="7119938" y="1265238"/>
            <a:ext cx="1328737" cy="1173162"/>
          </a:xfrm>
          <a:custGeom>
            <a:avLst/>
            <a:gdLst>
              <a:gd name="T0" fmla="*/ 2147483647 w 837"/>
              <a:gd name="T1" fmla="*/ 0 h 739"/>
              <a:gd name="T2" fmla="*/ 2147483647 w 837"/>
              <a:gd name="T3" fmla="*/ 2147483647 h 739"/>
              <a:gd name="T4" fmla="*/ 0 w 837"/>
              <a:gd name="T5" fmla="*/ 2147483647 h 739"/>
              <a:gd name="T6" fmla="*/ 0 60000 65536"/>
              <a:gd name="T7" fmla="*/ 0 60000 65536"/>
              <a:gd name="T8" fmla="*/ 0 60000 65536"/>
              <a:gd name="T9" fmla="*/ 0 w 837"/>
              <a:gd name="T10" fmla="*/ 0 h 739"/>
              <a:gd name="T11" fmla="*/ 837 w 837"/>
              <a:gd name="T12" fmla="*/ 739 h 7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" h="739">
                <a:moveTo>
                  <a:pt x="837" y="0"/>
                </a:moveTo>
                <a:cubicBezTo>
                  <a:pt x="810" y="77"/>
                  <a:pt x="816" y="338"/>
                  <a:pt x="677" y="461"/>
                </a:cubicBezTo>
                <a:cubicBezTo>
                  <a:pt x="538" y="584"/>
                  <a:pt x="141" y="681"/>
                  <a:pt x="0" y="739"/>
                </a:cubicBezTo>
              </a:path>
            </a:pathLst>
          </a:custGeom>
          <a:noFill/>
          <a:ln w="63500" cap="flat" cmpd="sng">
            <a:solidFill>
              <a:srgbClr val="80D4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62" name="Freeform 36"/>
          <p:cNvSpPr>
            <a:spLocks/>
          </p:cNvSpPr>
          <p:nvPr/>
        </p:nvSpPr>
        <p:spPr bwMode="auto">
          <a:xfrm>
            <a:off x="6777038" y="1341438"/>
            <a:ext cx="1947862" cy="1173162"/>
          </a:xfrm>
          <a:custGeom>
            <a:avLst/>
            <a:gdLst>
              <a:gd name="T0" fmla="*/ 2147483647 w 1227"/>
              <a:gd name="T1" fmla="*/ 0 h 739"/>
              <a:gd name="T2" fmla="*/ 2147483647 w 1227"/>
              <a:gd name="T3" fmla="*/ 2147483647 h 739"/>
              <a:gd name="T4" fmla="*/ 0 w 1227"/>
              <a:gd name="T5" fmla="*/ 2147483647 h 739"/>
              <a:gd name="T6" fmla="*/ 0 60000 65536"/>
              <a:gd name="T7" fmla="*/ 0 60000 65536"/>
              <a:gd name="T8" fmla="*/ 0 60000 65536"/>
              <a:gd name="T9" fmla="*/ 0 w 1227"/>
              <a:gd name="T10" fmla="*/ 0 h 739"/>
              <a:gd name="T11" fmla="*/ 1227 w 1227"/>
              <a:gd name="T12" fmla="*/ 739 h 7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7" h="739">
                <a:moveTo>
                  <a:pt x="1189" y="0"/>
                </a:moveTo>
                <a:cubicBezTo>
                  <a:pt x="1162" y="77"/>
                  <a:pt x="1227" y="338"/>
                  <a:pt x="1029" y="461"/>
                </a:cubicBezTo>
                <a:cubicBezTo>
                  <a:pt x="831" y="584"/>
                  <a:pt x="214" y="681"/>
                  <a:pt x="0" y="739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4611" name="Freeform 37"/>
          <p:cNvSpPr>
            <a:spLocks/>
          </p:cNvSpPr>
          <p:nvPr/>
        </p:nvSpPr>
        <p:spPr bwMode="auto">
          <a:xfrm rot="18660734" flipV="1">
            <a:off x="6084094" y="2493169"/>
            <a:ext cx="287338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4612" name="Freeform 38"/>
          <p:cNvSpPr>
            <a:spLocks/>
          </p:cNvSpPr>
          <p:nvPr/>
        </p:nvSpPr>
        <p:spPr bwMode="auto">
          <a:xfrm rot="20066914" flipV="1">
            <a:off x="5435600" y="2795588"/>
            <a:ext cx="287338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4613" name="Freeform 39"/>
          <p:cNvSpPr>
            <a:spLocks/>
          </p:cNvSpPr>
          <p:nvPr/>
        </p:nvSpPr>
        <p:spPr bwMode="auto">
          <a:xfrm>
            <a:off x="6372225" y="2636838"/>
            <a:ext cx="287338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4614" name="Freeform 40"/>
          <p:cNvSpPr>
            <a:spLocks/>
          </p:cNvSpPr>
          <p:nvPr/>
        </p:nvSpPr>
        <p:spPr bwMode="auto">
          <a:xfrm rot="525147">
            <a:off x="4930775" y="3141663"/>
            <a:ext cx="287338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67" name="Freeform 41"/>
          <p:cNvSpPr>
            <a:spLocks/>
          </p:cNvSpPr>
          <p:nvPr/>
        </p:nvSpPr>
        <p:spPr bwMode="auto">
          <a:xfrm rot="4492797">
            <a:off x="3793331" y="3405982"/>
            <a:ext cx="287337" cy="5461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68" name="Freeform 42"/>
          <p:cNvSpPr>
            <a:spLocks/>
          </p:cNvSpPr>
          <p:nvPr/>
        </p:nvSpPr>
        <p:spPr bwMode="auto">
          <a:xfrm rot="463200" flipV="1">
            <a:off x="4140200" y="3016250"/>
            <a:ext cx="287338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69" name="Freeform 43"/>
          <p:cNvSpPr>
            <a:spLocks/>
          </p:cNvSpPr>
          <p:nvPr/>
        </p:nvSpPr>
        <p:spPr bwMode="auto">
          <a:xfrm rot="5400000">
            <a:off x="3902869" y="3004344"/>
            <a:ext cx="287337" cy="657225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70" name="Freeform 44"/>
          <p:cNvSpPr>
            <a:spLocks/>
          </p:cNvSpPr>
          <p:nvPr/>
        </p:nvSpPr>
        <p:spPr bwMode="auto">
          <a:xfrm rot="1570260">
            <a:off x="3827463" y="3706813"/>
            <a:ext cx="287337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71" name="Freeform 45"/>
          <p:cNvSpPr>
            <a:spLocks/>
          </p:cNvSpPr>
          <p:nvPr/>
        </p:nvSpPr>
        <p:spPr bwMode="auto">
          <a:xfrm rot="-3526618">
            <a:off x="4778375" y="4065588"/>
            <a:ext cx="287338" cy="334962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72" name="Freeform 46"/>
          <p:cNvSpPr>
            <a:spLocks/>
          </p:cNvSpPr>
          <p:nvPr/>
        </p:nvSpPr>
        <p:spPr bwMode="auto">
          <a:xfrm rot="-225928">
            <a:off x="4610100" y="4119563"/>
            <a:ext cx="222250" cy="376237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63" name="Freeform 56"/>
          <p:cNvSpPr>
            <a:spLocks/>
          </p:cNvSpPr>
          <p:nvPr/>
        </p:nvSpPr>
        <p:spPr bwMode="auto">
          <a:xfrm>
            <a:off x="4511675" y="1412875"/>
            <a:ext cx="2003425" cy="1320800"/>
          </a:xfrm>
          <a:custGeom>
            <a:avLst/>
            <a:gdLst>
              <a:gd name="T0" fmla="*/ 2147483647 w 1262"/>
              <a:gd name="T1" fmla="*/ 2147483647 h 832"/>
              <a:gd name="T2" fmla="*/ 2147483647 w 1262"/>
              <a:gd name="T3" fmla="*/ 0 h 832"/>
              <a:gd name="T4" fmla="*/ 2147483647 w 1262"/>
              <a:gd name="T5" fmla="*/ 2147483647 h 832"/>
              <a:gd name="T6" fmla="*/ 2147483647 w 1262"/>
              <a:gd name="T7" fmla="*/ 2147483647 h 832"/>
              <a:gd name="T8" fmla="*/ 2147483647 w 1262"/>
              <a:gd name="T9" fmla="*/ 2147483647 h 832"/>
              <a:gd name="T10" fmla="*/ 0 w 1262"/>
              <a:gd name="T11" fmla="*/ 2147483647 h 8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2"/>
              <a:gd name="T19" fmla="*/ 0 h 832"/>
              <a:gd name="T20" fmla="*/ 1262 w 1262"/>
              <a:gd name="T21" fmla="*/ 832 h 8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2" h="832">
                <a:moveTo>
                  <a:pt x="1262" y="45"/>
                </a:moveTo>
                <a:lnTo>
                  <a:pt x="1036" y="0"/>
                </a:lnTo>
                <a:lnTo>
                  <a:pt x="718" y="136"/>
                </a:lnTo>
                <a:lnTo>
                  <a:pt x="537" y="363"/>
                </a:lnTo>
                <a:lnTo>
                  <a:pt x="264" y="680"/>
                </a:lnTo>
                <a:lnTo>
                  <a:pt x="0" y="832"/>
                </a:lnTo>
              </a:path>
            </a:pathLst>
          </a:custGeom>
          <a:noFill/>
          <a:ln w="635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74" name="Oval 57"/>
          <p:cNvSpPr>
            <a:spLocks noChangeArrowheads="1"/>
          </p:cNvSpPr>
          <p:nvPr/>
        </p:nvSpPr>
        <p:spPr bwMode="auto">
          <a:xfrm>
            <a:off x="6443663" y="1412875"/>
            <a:ext cx="144462" cy="1444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65" name="Freeform 58"/>
          <p:cNvSpPr>
            <a:spLocks/>
          </p:cNvSpPr>
          <p:nvPr/>
        </p:nvSpPr>
        <p:spPr bwMode="auto">
          <a:xfrm>
            <a:off x="4355975" y="2762250"/>
            <a:ext cx="142999" cy="738758"/>
          </a:xfrm>
          <a:custGeom>
            <a:avLst/>
            <a:gdLst>
              <a:gd name="T0" fmla="*/ 2147483647 w 136"/>
              <a:gd name="T1" fmla="*/ 0 h 601"/>
              <a:gd name="T2" fmla="*/ 2147483647 w 136"/>
              <a:gd name="T3" fmla="*/ 2147483647 h 601"/>
              <a:gd name="T4" fmla="*/ 2147483647 w 136"/>
              <a:gd name="T5" fmla="*/ 2147483647 h 601"/>
              <a:gd name="T6" fmla="*/ 0 w 136"/>
              <a:gd name="T7" fmla="*/ 2147483647 h 601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601"/>
              <a:gd name="T14" fmla="*/ 136 w 136"/>
              <a:gd name="T15" fmla="*/ 601 h 6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601">
                <a:moveTo>
                  <a:pt x="101" y="0"/>
                </a:moveTo>
                <a:lnTo>
                  <a:pt x="136" y="239"/>
                </a:lnTo>
                <a:lnTo>
                  <a:pt x="46" y="465"/>
                </a:lnTo>
                <a:lnTo>
                  <a:pt x="0" y="601"/>
                </a:lnTo>
              </a:path>
            </a:pathLst>
          </a:custGeom>
          <a:noFill/>
          <a:ln w="635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76" name="Freeform 59"/>
          <p:cNvSpPr>
            <a:spLocks/>
          </p:cNvSpPr>
          <p:nvPr/>
        </p:nvSpPr>
        <p:spPr bwMode="auto">
          <a:xfrm>
            <a:off x="6786563" y="1196975"/>
            <a:ext cx="1385887" cy="219075"/>
          </a:xfrm>
          <a:custGeom>
            <a:avLst/>
            <a:gdLst>
              <a:gd name="T0" fmla="*/ 2147483647 w 873"/>
              <a:gd name="T1" fmla="*/ 0 h 138"/>
              <a:gd name="T2" fmla="*/ 2147483647 w 873"/>
              <a:gd name="T3" fmla="*/ 2147483647 h 138"/>
              <a:gd name="T4" fmla="*/ 0 w 873"/>
              <a:gd name="T5" fmla="*/ 2147483647 h 138"/>
              <a:gd name="T6" fmla="*/ 0 60000 65536"/>
              <a:gd name="T7" fmla="*/ 0 60000 65536"/>
              <a:gd name="T8" fmla="*/ 0 60000 65536"/>
              <a:gd name="T9" fmla="*/ 0 w 873"/>
              <a:gd name="T10" fmla="*/ 0 h 138"/>
              <a:gd name="T11" fmla="*/ 873 w 873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138">
                <a:moveTo>
                  <a:pt x="873" y="0"/>
                </a:moveTo>
                <a:cubicBezTo>
                  <a:pt x="813" y="19"/>
                  <a:pt x="655" y="94"/>
                  <a:pt x="510" y="116"/>
                </a:cubicBezTo>
                <a:cubicBezTo>
                  <a:pt x="365" y="138"/>
                  <a:pt x="106" y="130"/>
                  <a:pt x="0" y="134"/>
                </a:cubicBezTo>
              </a:path>
            </a:pathLst>
          </a:custGeom>
          <a:noFill/>
          <a:ln w="63500" cap="flat" cmpd="sng">
            <a:solidFill>
              <a:srgbClr val="80D4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77" name="Freeform 60"/>
          <p:cNvSpPr>
            <a:spLocks/>
          </p:cNvSpPr>
          <p:nvPr/>
        </p:nvSpPr>
        <p:spPr bwMode="auto">
          <a:xfrm>
            <a:off x="6588125" y="1125538"/>
            <a:ext cx="719138" cy="358775"/>
          </a:xfrm>
          <a:custGeom>
            <a:avLst/>
            <a:gdLst>
              <a:gd name="T0" fmla="*/ 2147483647 w 453"/>
              <a:gd name="T1" fmla="*/ 0 h 226"/>
              <a:gd name="T2" fmla="*/ 0 w 453"/>
              <a:gd name="T3" fmla="*/ 2147483647 h 226"/>
              <a:gd name="T4" fmla="*/ 0 60000 65536"/>
              <a:gd name="T5" fmla="*/ 0 60000 65536"/>
              <a:gd name="T6" fmla="*/ 0 w 453"/>
              <a:gd name="T7" fmla="*/ 0 h 226"/>
              <a:gd name="T8" fmla="*/ 453 w 453"/>
              <a:gd name="T9" fmla="*/ 226 h 2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3" h="226">
                <a:moveTo>
                  <a:pt x="453" y="0"/>
                </a:moveTo>
                <a:cubicBezTo>
                  <a:pt x="453" y="0"/>
                  <a:pt x="226" y="113"/>
                  <a:pt x="0" y="226"/>
                </a:cubicBezTo>
              </a:path>
            </a:pathLst>
          </a:custGeom>
          <a:noFill/>
          <a:ln w="63500" cap="flat" cmpd="sng">
            <a:solidFill>
              <a:srgbClr val="80D4F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3762375" y="2816225"/>
            <a:ext cx="609600" cy="93663"/>
          </a:xfrm>
          <a:custGeom>
            <a:avLst/>
            <a:gdLst>
              <a:gd name="T0" fmla="*/ 2147483647 w 384"/>
              <a:gd name="T1" fmla="*/ 0 h 59"/>
              <a:gd name="T2" fmla="*/ 2147483647 w 384"/>
              <a:gd name="T3" fmla="*/ 2147483647 h 59"/>
              <a:gd name="T4" fmla="*/ 0 w 384"/>
              <a:gd name="T5" fmla="*/ 2147483647 h 59"/>
              <a:gd name="T6" fmla="*/ 0 60000 65536"/>
              <a:gd name="T7" fmla="*/ 0 60000 65536"/>
              <a:gd name="T8" fmla="*/ 0 60000 65536"/>
              <a:gd name="T9" fmla="*/ 0 w 384"/>
              <a:gd name="T10" fmla="*/ 0 h 59"/>
              <a:gd name="T11" fmla="*/ 384 w 384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9">
                <a:moveTo>
                  <a:pt x="384" y="0"/>
                </a:moveTo>
                <a:lnTo>
                  <a:pt x="56" y="50"/>
                </a:lnTo>
                <a:lnTo>
                  <a:pt x="0" y="59"/>
                </a:lnTo>
              </a:path>
            </a:pathLst>
          </a:custGeom>
          <a:solidFill>
            <a:srgbClr val="FFC000"/>
          </a:solidFill>
          <a:ln w="63500" cap="flat" cmpd="sng">
            <a:solidFill>
              <a:srgbClr val="E3869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80" name="Freeform 66"/>
          <p:cNvSpPr>
            <a:spLocks/>
          </p:cNvSpPr>
          <p:nvPr/>
        </p:nvSpPr>
        <p:spPr bwMode="auto">
          <a:xfrm>
            <a:off x="3232150" y="2843213"/>
            <a:ext cx="503238" cy="82550"/>
          </a:xfrm>
          <a:custGeom>
            <a:avLst/>
            <a:gdLst>
              <a:gd name="T0" fmla="*/ 2147483647 w 317"/>
              <a:gd name="T1" fmla="*/ 2147483647 h 52"/>
              <a:gd name="T2" fmla="*/ 2147483647 w 317"/>
              <a:gd name="T3" fmla="*/ 2147483647 h 52"/>
              <a:gd name="T4" fmla="*/ 0 w 317"/>
              <a:gd name="T5" fmla="*/ 0 h 52"/>
              <a:gd name="T6" fmla="*/ 0 60000 65536"/>
              <a:gd name="T7" fmla="*/ 0 60000 65536"/>
              <a:gd name="T8" fmla="*/ 0 60000 65536"/>
              <a:gd name="T9" fmla="*/ 0 w 317"/>
              <a:gd name="T10" fmla="*/ 0 h 52"/>
              <a:gd name="T11" fmla="*/ 317 w 317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2">
                <a:moveTo>
                  <a:pt x="317" y="45"/>
                </a:moveTo>
                <a:cubicBezTo>
                  <a:pt x="275" y="48"/>
                  <a:pt x="234" y="52"/>
                  <a:pt x="181" y="45"/>
                </a:cubicBezTo>
                <a:cubicBezTo>
                  <a:pt x="128" y="38"/>
                  <a:pt x="64" y="19"/>
                  <a:pt x="0" y="0"/>
                </a:cubicBezTo>
              </a:path>
            </a:pathLst>
          </a:custGeom>
          <a:noFill/>
          <a:ln w="38100" cap="flat" cmpd="sng">
            <a:solidFill>
              <a:srgbClr val="4D65B5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81" name="Freeform 67"/>
          <p:cNvSpPr>
            <a:spLocks/>
          </p:cNvSpPr>
          <p:nvPr/>
        </p:nvSpPr>
        <p:spPr bwMode="auto">
          <a:xfrm rot="1570260">
            <a:off x="3357563" y="2852738"/>
            <a:ext cx="287337" cy="431800"/>
          </a:xfrm>
          <a:custGeom>
            <a:avLst/>
            <a:gdLst>
              <a:gd name="T0" fmla="*/ 2147483647 w 182"/>
              <a:gd name="T1" fmla="*/ 0 h 181"/>
              <a:gd name="T2" fmla="*/ 2147483647 w 182"/>
              <a:gd name="T3" fmla="*/ 2147483647 h 181"/>
              <a:gd name="T4" fmla="*/ 0 w 182"/>
              <a:gd name="T5" fmla="*/ 2147483647 h 181"/>
              <a:gd name="T6" fmla="*/ 0 60000 65536"/>
              <a:gd name="T7" fmla="*/ 0 60000 65536"/>
              <a:gd name="T8" fmla="*/ 0 60000 65536"/>
              <a:gd name="T9" fmla="*/ 0 w 182"/>
              <a:gd name="T10" fmla="*/ 0 h 181"/>
              <a:gd name="T11" fmla="*/ 182 w 18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1">
                <a:moveTo>
                  <a:pt x="182" y="0"/>
                </a:moveTo>
                <a:cubicBezTo>
                  <a:pt x="129" y="30"/>
                  <a:pt x="76" y="61"/>
                  <a:pt x="46" y="91"/>
                </a:cubicBezTo>
                <a:cubicBezTo>
                  <a:pt x="16" y="121"/>
                  <a:pt x="8" y="151"/>
                  <a:pt x="0" y="181"/>
                </a:cubicBezTo>
              </a:path>
            </a:pathLst>
          </a:custGeom>
          <a:noFill/>
          <a:ln w="38100" cap="flat">
            <a:solidFill>
              <a:srgbClr val="4D65B5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H="1">
            <a:off x="6588125" y="4473575"/>
            <a:ext cx="1584325" cy="755650"/>
          </a:xfrm>
          <a:prstGeom prst="line">
            <a:avLst/>
          </a:prstGeom>
          <a:noFill/>
          <a:ln w="63500">
            <a:solidFill>
              <a:srgbClr val="E3869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73" name="Freeform 66"/>
          <p:cNvSpPr>
            <a:spLocks/>
          </p:cNvSpPr>
          <p:nvPr/>
        </p:nvSpPr>
        <p:spPr bwMode="auto">
          <a:xfrm>
            <a:off x="4876800" y="4032250"/>
            <a:ext cx="4159250" cy="1844675"/>
          </a:xfrm>
          <a:custGeom>
            <a:avLst/>
            <a:gdLst>
              <a:gd name="T0" fmla="*/ 2147483647 w 2676"/>
              <a:gd name="T1" fmla="*/ 2147483647 h 1134"/>
              <a:gd name="T2" fmla="*/ 2147483647 w 2676"/>
              <a:gd name="T3" fmla="*/ 2147483647 h 1134"/>
              <a:gd name="T4" fmla="*/ 2147483647 w 2676"/>
              <a:gd name="T5" fmla="*/ 2147483647 h 1134"/>
              <a:gd name="T6" fmla="*/ 2147483647 w 2676"/>
              <a:gd name="T7" fmla="*/ 2147483647 h 1134"/>
              <a:gd name="T8" fmla="*/ 2147483647 w 2676"/>
              <a:gd name="T9" fmla="*/ 2147483647 h 1134"/>
              <a:gd name="T10" fmla="*/ 2147483647 w 2676"/>
              <a:gd name="T11" fmla="*/ 2147483647 h 1134"/>
              <a:gd name="T12" fmla="*/ 2147483647 w 2676"/>
              <a:gd name="T13" fmla="*/ 2147483647 h 1134"/>
              <a:gd name="T14" fmla="*/ 2147483647 w 2676"/>
              <a:gd name="T15" fmla="*/ 2147483647 h 1134"/>
              <a:gd name="T16" fmla="*/ 2147483647 w 2676"/>
              <a:gd name="T17" fmla="*/ 2147483647 h 1134"/>
              <a:gd name="T18" fmla="*/ 2147483647 w 2676"/>
              <a:gd name="T19" fmla="*/ 2147483647 h 1134"/>
              <a:gd name="T20" fmla="*/ 2147483647 w 2676"/>
              <a:gd name="T21" fmla="*/ 2147483647 h 1134"/>
              <a:gd name="T22" fmla="*/ 2147483647 w 2676"/>
              <a:gd name="T23" fmla="*/ 2147483647 h 1134"/>
              <a:gd name="T24" fmla="*/ 2147483647 w 2676"/>
              <a:gd name="T25" fmla="*/ 2147483647 h 1134"/>
              <a:gd name="T26" fmla="*/ 2147483647 w 2676"/>
              <a:gd name="T27" fmla="*/ 2147483647 h 1134"/>
              <a:gd name="T28" fmla="*/ 2147483647 w 2676"/>
              <a:gd name="T29" fmla="*/ 2147483647 h 1134"/>
              <a:gd name="T30" fmla="*/ 2147483647 w 2676"/>
              <a:gd name="T31" fmla="*/ 2147483647 h 1134"/>
              <a:gd name="T32" fmla="*/ 2147483647 w 2676"/>
              <a:gd name="T33" fmla="*/ 2147483647 h 1134"/>
              <a:gd name="T34" fmla="*/ 2147483647 w 2676"/>
              <a:gd name="T35" fmla="*/ 2147483647 h 1134"/>
              <a:gd name="T36" fmla="*/ 0 w 2676"/>
              <a:gd name="T37" fmla="*/ 2147483647 h 1134"/>
              <a:gd name="T38" fmla="*/ 0 w 2676"/>
              <a:gd name="T39" fmla="*/ 0 h 1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76"/>
              <a:gd name="T61" fmla="*/ 0 h 1134"/>
              <a:gd name="T62" fmla="*/ 2676 w 2676"/>
              <a:gd name="T63" fmla="*/ 1134 h 1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76" h="1134">
                <a:moveTo>
                  <a:pt x="2676" y="862"/>
                </a:moveTo>
                <a:lnTo>
                  <a:pt x="2540" y="907"/>
                </a:lnTo>
                <a:lnTo>
                  <a:pt x="2449" y="953"/>
                </a:lnTo>
                <a:lnTo>
                  <a:pt x="2268" y="998"/>
                </a:lnTo>
                <a:lnTo>
                  <a:pt x="2177" y="953"/>
                </a:lnTo>
                <a:lnTo>
                  <a:pt x="2041" y="1089"/>
                </a:lnTo>
                <a:lnTo>
                  <a:pt x="1860" y="1134"/>
                </a:lnTo>
                <a:lnTo>
                  <a:pt x="1769" y="1044"/>
                </a:lnTo>
                <a:lnTo>
                  <a:pt x="1497" y="1044"/>
                </a:lnTo>
                <a:lnTo>
                  <a:pt x="1270" y="1089"/>
                </a:lnTo>
                <a:lnTo>
                  <a:pt x="1088" y="1044"/>
                </a:lnTo>
                <a:lnTo>
                  <a:pt x="1043" y="862"/>
                </a:lnTo>
                <a:lnTo>
                  <a:pt x="862" y="817"/>
                </a:lnTo>
                <a:lnTo>
                  <a:pt x="726" y="635"/>
                </a:lnTo>
                <a:lnTo>
                  <a:pt x="589" y="454"/>
                </a:lnTo>
                <a:lnTo>
                  <a:pt x="499" y="363"/>
                </a:lnTo>
                <a:lnTo>
                  <a:pt x="272" y="227"/>
                </a:lnTo>
                <a:lnTo>
                  <a:pt x="91" y="182"/>
                </a:lnTo>
                <a:lnTo>
                  <a:pt x="0" y="46"/>
                </a:ln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rgbClr val="E3869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84" name="Freeform 14"/>
          <p:cNvSpPr>
            <a:spLocks/>
          </p:cNvSpPr>
          <p:nvPr/>
        </p:nvSpPr>
        <p:spPr bwMode="auto">
          <a:xfrm>
            <a:off x="8640763" y="3860800"/>
            <a:ext cx="250825" cy="757238"/>
          </a:xfrm>
          <a:custGeom>
            <a:avLst/>
            <a:gdLst>
              <a:gd name="T0" fmla="*/ 2147483647 w 270"/>
              <a:gd name="T1" fmla="*/ 0 h 570"/>
              <a:gd name="T2" fmla="*/ 2147483647 w 270"/>
              <a:gd name="T3" fmla="*/ 2147483647 h 570"/>
              <a:gd name="T4" fmla="*/ 2147483647 w 270"/>
              <a:gd name="T5" fmla="*/ 2147483647 h 570"/>
              <a:gd name="T6" fmla="*/ 2147483647 w 270"/>
              <a:gd name="T7" fmla="*/ 2147483647 h 570"/>
              <a:gd name="T8" fmla="*/ 2147483647 w 270"/>
              <a:gd name="T9" fmla="*/ 2147483647 h 570"/>
              <a:gd name="T10" fmla="*/ 2147483647 w 270"/>
              <a:gd name="T11" fmla="*/ 2147483647 h 570"/>
              <a:gd name="T12" fmla="*/ 0 w 270"/>
              <a:gd name="T13" fmla="*/ 2147483647 h 570"/>
              <a:gd name="T14" fmla="*/ 2147483647 w 270"/>
              <a:gd name="T15" fmla="*/ 2147483647 h 570"/>
              <a:gd name="T16" fmla="*/ 2147483647 w 270"/>
              <a:gd name="T17" fmla="*/ 2147483647 h 570"/>
              <a:gd name="T18" fmla="*/ 2147483647 w 270"/>
              <a:gd name="T19" fmla="*/ 2147483647 h 570"/>
              <a:gd name="T20" fmla="*/ 2147483647 w 270"/>
              <a:gd name="T21" fmla="*/ 0 h 5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0"/>
              <a:gd name="T34" fmla="*/ 0 h 570"/>
              <a:gd name="T35" fmla="*/ 270 w 270"/>
              <a:gd name="T36" fmla="*/ 570 h 5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0" h="570">
                <a:moveTo>
                  <a:pt x="270" y="0"/>
                </a:moveTo>
                <a:lnTo>
                  <a:pt x="162" y="30"/>
                </a:lnTo>
                <a:lnTo>
                  <a:pt x="78" y="138"/>
                </a:lnTo>
                <a:lnTo>
                  <a:pt x="90" y="288"/>
                </a:lnTo>
                <a:lnTo>
                  <a:pt x="72" y="366"/>
                </a:lnTo>
                <a:lnTo>
                  <a:pt x="12" y="438"/>
                </a:lnTo>
                <a:lnTo>
                  <a:pt x="0" y="516"/>
                </a:lnTo>
                <a:lnTo>
                  <a:pt x="90" y="570"/>
                </a:lnTo>
                <a:lnTo>
                  <a:pt x="180" y="516"/>
                </a:lnTo>
                <a:lnTo>
                  <a:pt x="258" y="402"/>
                </a:lnTo>
                <a:lnTo>
                  <a:pt x="270" y="0"/>
                </a:lnTo>
                <a:close/>
              </a:path>
            </a:pathLst>
          </a:custGeom>
          <a:solidFill>
            <a:srgbClr val="D9F2FA">
              <a:alpha val="49804"/>
            </a:srgbClr>
          </a:solidFill>
          <a:ln w="38100" cap="flat" cmpd="sng">
            <a:solidFill>
              <a:srgbClr val="80D4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85" name="Freeform 8"/>
          <p:cNvSpPr>
            <a:spLocks/>
          </p:cNvSpPr>
          <p:nvPr/>
        </p:nvSpPr>
        <p:spPr bwMode="auto">
          <a:xfrm>
            <a:off x="8108950" y="4041775"/>
            <a:ext cx="639763" cy="576263"/>
          </a:xfrm>
          <a:custGeom>
            <a:avLst/>
            <a:gdLst>
              <a:gd name="T0" fmla="*/ 2147483647 w 544"/>
              <a:gd name="T1" fmla="*/ 2147483647 h 106"/>
              <a:gd name="T2" fmla="*/ 2147483647 w 544"/>
              <a:gd name="T3" fmla="*/ 2147483647 h 106"/>
              <a:gd name="T4" fmla="*/ 0 w 544"/>
              <a:gd name="T5" fmla="*/ 2147483647 h 106"/>
              <a:gd name="T6" fmla="*/ 0 60000 65536"/>
              <a:gd name="T7" fmla="*/ 0 60000 65536"/>
              <a:gd name="T8" fmla="*/ 0 60000 65536"/>
              <a:gd name="T9" fmla="*/ 0 w 544"/>
              <a:gd name="T10" fmla="*/ 0 h 106"/>
              <a:gd name="T11" fmla="*/ 544 w 544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06">
                <a:moveTo>
                  <a:pt x="544" y="15"/>
                </a:moveTo>
                <a:cubicBezTo>
                  <a:pt x="408" y="7"/>
                  <a:pt x="272" y="0"/>
                  <a:pt x="181" y="15"/>
                </a:cubicBezTo>
                <a:cubicBezTo>
                  <a:pt x="90" y="30"/>
                  <a:pt x="45" y="68"/>
                  <a:pt x="0" y="106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2586" name="Freeform 9"/>
          <p:cNvSpPr>
            <a:spLocks/>
          </p:cNvSpPr>
          <p:nvPr/>
        </p:nvSpPr>
        <p:spPr bwMode="auto">
          <a:xfrm rot="-479855">
            <a:off x="8104188" y="4152900"/>
            <a:ext cx="604837" cy="423863"/>
          </a:xfrm>
          <a:custGeom>
            <a:avLst/>
            <a:gdLst>
              <a:gd name="T0" fmla="*/ 2147483647 w 681"/>
              <a:gd name="T1" fmla="*/ 0 h 227"/>
              <a:gd name="T2" fmla="*/ 2147483647 w 681"/>
              <a:gd name="T3" fmla="*/ 2147483647 h 227"/>
              <a:gd name="T4" fmla="*/ 0 w 681"/>
              <a:gd name="T5" fmla="*/ 2147483647 h 227"/>
              <a:gd name="T6" fmla="*/ 0 60000 65536"/>
              <a:gd name="T7" fmla="*/ 0 60000 65536"/>
              <a:gd name="T8" fmla="*/ 0 60000 65536"/>
              <a:gd name="T9" fmla="*/ 0 w 681"/>
              <a:gd name="T10" fmla="*/ 0 h 227"/>
              <a:gd name="T11" fmla="*/ 681 w 68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27">
                <a:moveTo>
                  <a:pt x="681" y="0"/>
                </a:moveTo>
                <a:cubicBezTo>
                  <a:pt x="466" y="26"/>
                  <a:pt x="251" y="53"/>
                  <a:pt x="137" y="91"/>
                </a:cubicBezTo>
                <a:cubicBezTo>
                  <a:pt x="23" y="129"/>
                  <a:pt x="11" y="178"/>
                  <a:pt x="0" y="227"/>
                </a:cubicBezTo>
              </a:path>
            </a:pathLst>
          </a:custGeom>
          <a:noFill/>
          <a:ln w="63500">
            <a:solidFill>
              <a:srgbClr val="80D4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 flipH="1" flipV="1">
            <a:off x="4967288" y="4113213"/>
            <a:ext cx="1657350" cy="1116012"/>
          </a:xfrm>
          <a:prstGeom prst="line">
            <a:avLst/>
          </a:prstGeom>
          <a:noFill/>
          <a:ln w="63500">
            <a:solidFill>
              <a:srgbClr val="E38698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78" name="Line 60"/>
          <p:cNvSpPr>
            <a:spLocks noChangeShapeType="1"/>
          </p:cNvSpPr>
          <p:nvPr/>
        </p:nvSpPr>
        <p:spPr bwMode="auto">
          <a:xfrm flipH="1">
            <a:off x="5219700" y="5229225"/>
            <a:ext cx="1368425" cy="647700"/>
          </a:xfrm>
          <a:prstGeom prst="line">
            <a:avLst/>
          </a:prstGeom>
          <a:noFill/>
          <a:ln w="63500">
            <a:solidFill>
              <a:srgbClr val="E38698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9750" y="1376363"/>
            <a:ext cx="2376488" cy="276225"/>
            <a:chOff x="4105" y="755"/>
            <a:chExt cx="1497" cy="174"/>
          </a:xfrm>
        </p:grpSpPr>
        <p:sp>
          <p:nvSpPr>
            <p:cNvPr id="22606" name="Line 48"/>
            <p:cNvSpPr>
              <a:spLocks noChangeShapeType="1"/>
            </p:cNvSpPr>
            <p:nvPr/>
          </p:nvSpPr>
          <p:spPr bwMode="auto">
            <a:xfrm>
              <a:off x="4105" y="845"/>
              <a:ext cx="272" cy="0"/>
            </a:xfrm>
            <a:prstGeom prst="line">
              <a:avLst/>
            </a:prstGeom>
            <a:noFill/>
            <a:ln w="63500">
              <a:solidFill>
                <a:srgbClr val="80D4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607" name="Text Box 49"/>
            <p:cNvSpPr txBox="1">
              <a:spLocks noChangeArrowheads="1"/>
            </p:cNvSpPr>
            <p:nvPr/>
          </p:nvSpPr>
          <p:spPr bwMode="auto">
            <a:xfrm>
              <a:off x="4468" y="755"/>
              <a:ext cx="11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>
                  <a:solidFill>
                    <a:srgbClr val="4D65B5"/>
                  </a:solidFill>
                  <a:latin typeface="ThordisSans"/>
                </a:rPr>
                <a:t>Plynovody v Rusku</a:t>
              </a:r>
              <a:endParaRPr lang="en-GB" sz="1200" b="1" dirty="0">
                <a:solidFill>
                  <a:srgbClr val="4D65B5"/>
                </a:solidFill>
                <a:latin typeface="ThordisSans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39750" y="1789113"/>
            <a:ext cx="2376488" cy="276225"/>
            <a:chOff x="4105" y="982"/>
            <a:chExt cx="1497" cy="174"/>
          </a:xfrm>
        </p:grpSpPr>
        <p:sp>
          <p:nvSpPr>
            <p:cNvPr id="22604" name="Line 51"/>
            <p:cNvSpPr>
              <a:spLocks noChangeShapeType="1"/>
            </p:cNvSpPr>
            <p:nvPr/>
          </p:nvSpPr>
          <p:spPr bwMode="auto">
            <a:xfrm>
              <a:off x="4105" y="1072"/>
              <a:ext cx="272" cy="0"/>
            </a:xfrm>
            <a:prstGeom prst="line">
              <a:avLst/>
            </a:prstGeom>
            <a:noFill/>
            <a:ln w="63500">
              <a:solidFill>
                <a:srgbClr val="4D65B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605" name="Text Box 52"/>
            <p:cNvSpPr txBox="1">
              <a:spLocks noChangeArrowheads="1"/>
            </p:cNvSpPr>
            <p:nvPr/>
          </p:nvSpPr>
          <p:spPr bwMode="auto">
            <a:xfrm>
              <a:off x="4468" y="982"/>
              <a:ext cx="11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>
                  <a:solidFill>
                    <a:srgbClr val="4D65B5"/>
                  </a:solidFill>
                  <a:latin typeface="ThordisSans"/>
                </a:rPr>
                <a:t>Hlavní tranzitní cesty</a:t>
              </a:r>
              <a:endParaRPr lang="en-GB" sz="1200" b="1" dirty="0">
                <a:solidFill>
                  <a:srgbClr val="4D65B5"/>
                </a:solidFill>
                <a:latin typeface="ThordisSans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39750" y="2203450"/>
            <a:ext cx="2376488" cy="461963"/>
            <a:chOff x="4105" y="1209"/>
            <a:chExt cx="1497" cy="291"/>
          </a:xfrm>
        </p:grpSpPr>
        <p:sp>
          <p:nvSpPr>
            <p:cNvPr id="22602" name="Line 54"/>
            <p:cNvSpPr>
              <a:spLocks noChangeShapeType="1"/>
            </p:cNvSpPr>
            <p:nvPr/>
          </p:nvSpPr>
          <p:spPr bwMode="auto">
            <a:xfrm>
              <a:off x="4105" y="1299"/>
              <a:ext cx="272" cy="0"/>
            </a:xfrm>
            <a:prstGeom prst="line">
              <a:avLst/>
            </a:prstGeom>
            <a:noFill/>
            <a:ln w="38100">
              <a:solidFill>
                <a:srgbClr val="4D65B5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603" name="Text Box 55"/>
            <p:cNvSpPr txBox="1">
              <a:spLocks noChangeArrowheads="1"/>
            </p:cNvSpPr>
            <p:nvPr/>
          </p:nvSpPr>
          <p:spPr bwMode="auto">
            <a:xfrm>
              <a:off x="4468" y="1209"/>
              <a:ext cx="11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>
                  <a:solidFill>
                    <a:srgbClr val="4D65B5"/>
                  </a:solidFill>
                  <a:latin typeface="ThordisSans"/>
                </a:rPr>
                <a:t>Distribuce zemního plynu</a:t>
              </a:r>
              <a:endParaRPr lang="en-GB" sz="1200" b="1" dirty="0">
                <a:solidFill>
                  <a:srgbClr val="4D65B5"/>
                </a:solidFill>
                <a:latin typeface="ThordisSans"/>
              </a:endParaRP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539750" y="2616200"/>
            <a:ext cx="2627313" cy="276225"/>
            <a:chOff x="4105" y="1526"/>
            <a:chExt cx="1655" cy="174"/>
          </a:xfrm>
        </p:grpSpPr>
        <p:sp>
          <p:nvSpPr>
            <p:cNvPr id="22600" name="Line 63"/>
            <p:cNvSpPr>
              <a:spLocks noChangeShapeType="1"/>
            </p:cNvSpPr>
            <p:nvPr/>
          </p:nvSpPr>
          <p:spPr bwMode="auto">
            <a:xfrm>
              <a:off x="4105" y="1616"/>
              <a:ext cx="272" cy="0"/>
            </a:xfrm>
            <a:prstGeom prst="line">
              <a:avLst/>
            </a:prstGeom>
            <a:noFill/>
            <a:ln w="63500">
              <a:solidFill>
                <a:srgbClr val="C60C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601" name="Text Box 64"/>
            <p:cNvSpPr txBox="1">
              <a:spLocks noChangeArrowheads="1"/>
            </p:cNvSpPr>
            <p:nvPr/>
          </p:nvSpPr>
          <p:spPr bwMode="auto">
            <a:xfrm>
              <a:off x="4468" y="1526"/>
              <a:ext cx="12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>
                  <a:solidFill>
                    <a:srgbClr val="4D65B5"/>
                  </a:solidFill>
                  <a:latin typeface="ThordisSans"/>
                </a:rPr>
                <a:t>Plynovody ve výstavbě</a:t>
              </a:r>
              <a:endParaRPr lang="en-GB" sz="1200" b="1" dirty="0">
                <a:solidFill>
                  <a:srgbClr val="4D65B5"/>
                </a:solidFill>
                <a:latin typeface="ThordisSans"/>
              </a:endParaRP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792163" y="3284538"/>
            <a:ext cx="2233612" cy="646112"/>
            <a:chOff x="4195" y="1481"/>
            <a:chExt cx="1407" cy="407"/>
          </a:xfrm>
        </p:grpSpPr>
        <p:sp>
          <p:nvSpPr>
            <p:cNvPr id="22598" name="Oval 69"/>
            <p:cNvSpPr>
              <a:spLocks noChangeArrowheads="1"/>
            </p:cNvSpPr>
            <p:nvPr/>
          </p:nvSpPr>
          <p:spPr bwMode="auto">
            <a:xfrm>
              <a:off x="4195" y="1586"/>
              <a:ext cx="91" cy="91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22599" name="Text Box 70"/>
            <p:cNvSpPr txBox="1">
              <a:spLocks noChangeArrowheads="1"/>
            </p:cNvSpPr>
            <p:nvPr/>
          </p:nvSpPr>
          <p:spPr bwMode="auto">
            <a:xfrm>
              <a:off x="4400" y="1481"/>
              <a:ext cx="12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>
                  <a:solidFill>
                    <a:srgbClr val="4D65B5"/>
                  </a:solidFill>
                  <a:latin typeface="ThordisSans"/>
                </a:rPr>
                <a:t>Hlavní vstupní body ruského plynu do Evropy</a:t>
              </a:r>
              <a:endParaRPr lang="en-GB" sz="1200" b="1" dirty="0">
                <a:solidFill>
                  <a:srgbClr val="4D65B5"/>
                </a:solidFill>
                <a:latin typeface="ThordisSans"/>
              </a:endParaRP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539750" y="2970213"/>
            <a:ext cx="2627313" cy="276225"/>
            <a:chOff x="4105" y="1526"/>
            <a:chExt cx="1655" cy="174"/>
          </a:xfrm>
        </p:grpSpPr>
        <p:sp>
          <p:nvSpPr>
            <p:cNvPr id="22596" name="Line 63"/>
            <p:cNvSpPr>
              <a:spLocks noChangeShapeType="1"/>
            </p:cNvSpPr>
            <p:nvPr/>
          </p:nvSpPr>
          <p:spPr bwMode="auto">
            <a:xfrm>
              <a:off x="4105" y="1616"/>
              <a:ext cx="272" cy="0"/>
            </a:xfrm>
            <a:prstGeom prst="line">
              <a:avLst/>
            </a:prstGeom>
            <a:noFill/>
            <a:ln w="63500">
              <a:solidFill>
                <a:srgbClr val="E3869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597" name="Text Box 64"/>
            <p:cNvSpPr txBox="1">
              <a:spLocks noChangeArrowheads="1"/>
            </p:cNvSpPr>
            <p:nvPr/>
          </p:nvSpPr>
          <p:spPr bwMode="auto">
            <a:xfrm>
              <a:off x="4468" y="1526"/>
              <a:ext cx="12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>
                  <a:solidFill>
                    <a:srgbClr val="4D65B5"/>
                  </a:solidFill>
                  <a:latin typeface="ThordisSans"/>
                </a:rPr>
                <a:t>Plánované plynovody</a:t>
              </a:r>
              <a:endParaRPr lang="en-GB" sz="1200" b="1" dirty="0">
                <a:solidFill>
                  <a:srgbClr val="4D65B5"/>
                </a:solidFill>
                <a:latin typeface="ThordisSans"/>
              </a:endParaRPr>
            </a:p>
          </p:txBody>
        </p:sp>
      </p:grpSp>
      <p:sp>
        <p:nvSpPr>
          <p:cNvPr id="97" name="Rectangle 3"/>
          <p:cNvSpPr txBox="1">
            <a:spLocks noChangeArrowheads="1"/>
          </p:cNvSpPr>
          <p:nvPr/>
        </p:nvSpPr>
        <p:spPr bwMode="auto">
          <a:xfrm>
            <a:off x="179512" y="404813"/>
            <a:ext cx="8029451" cy="5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1950" indent="-361950" defTabSz="457200">
              <a:lnSpc>
                <a:spcPct val="84000"/>
              </a:lnSpc>
              <a:buClr>
                <a:srgbClr val="0C419A"/>
              </a:buClr>
              <a:defRPr/>
            </a:pP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Současné </a:t>
            </a:r>
            <a:r>
              <a:rPr lang="cs-CZ" sz="3000" b="1" dirty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a budoucí trasy zemního </a:t>
            </a: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plynu</a:t>
            </a:r>
            <a:endParaRPr lang="cs-CZ" sz="3000" b="1" dirty="0">
              <a:solidFill>
                <a:srgbClr val="0043C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1" name="Line 63"/>
          <p:cNvSpPr>
            <a:spLocks noChangeShapeType="1"/>
          </p:cNvSpPr>
          <p:nvPr/>
        </p:nvSpPr>
        <p:spPr bwMode="auto">
          <a:xfrm flipH="1">
            <a:off x="4211960" y="3465004"/>
            <a:ext cx="180020" cy="324036"/>
          </a:xfrm>
          <a:prstGeom prst="line">
            <a:avLst/>
          </a:prstGeom>
          <a:noFill/>
          <a:ln w="63500">
            <a:solidFill>
              <a:srgbClr val="C60C3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83" name="Oval 17"/>
          <p:cNvSpPr>
            <a:spLocks noChangeArrowheads="1"/>
          </p:cNvSpPr>
          <p:nvPr/>
        </p:nvSpPr>
        <p:spPr bwMode="auto">
          <a:xfrm>
            <a:off x="6552220" y="5121188"/>
            <a:ext cx="144462" cy="1444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8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6" grpId="0" animBg="1"/>
      <p:bldP spid="24611" grpId="0" animBg="1"/>
      <p:bldP spid="24612" grpId="0" animBg="1"/>
      <p:bldP spid="24613" grpId="0" animBg="1"/>
      <p:bldP spid="24614" grpId="0" animBg="1"/>
      <p:bldP spid="63" grpId="0" animBg="1"/>
      <p:bldP spid="65" grpId="0" animBg="1"/>
      <p:bldP spid="69" grpId="0" animBg="1"/>
      <p:bldP spid="72" grpId="0" animBg="1"/>
      <p:bldP spid="73" grpId="0" animBg="1"/>
      <p:bldP spid="77" grpId="0" animBg="1"/>
      <p:bldP spid="78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dirty="0">
              <a:latin typeface="Arial" charset="0"/>
              <a:cs typeface="Arial" charset="0"/>
            </a:endParaRPr>
          </a:p>
        </p:txBody>
      </p:sp>
      <p:pic>
        <p:nvPicPr>
          <p:cNvPr id="4" name="Picture 2" descr="L:\LA_PR\02_Logo\GAZELLE\Gazelle_logo_colour\net4gas_logo_colour_cmyk\Gazelle_logo_colour_cmy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60648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defTabSz="457200">
              <a:lnSpc>
                <a:spcPct val="84000"/>
              </a:lnSpc>
              <a:defRPr/>
            </a:pPr>
            <a:r>
              <a:rPr lang="cs-CZ" sz="3200" dirty="0" smtClean="0">
                <a:solidFill>
                  <a:srgbClr val="0043C8"/>
                </a:solidFill>
              </a:rPr>
              <a:t>	</a:t>
            </a:r>
            <a:r>
              <a:rPr lang="cs-CZ" dirty="0" smtClean="0">
                <a:solidFill>
                  <a:srgbClr val="0043C8"/>
                </a:solidFill>
              </a:rPr>
              <a:t>Programové prohlášení Vlády ČR </a:t>
            </a:r>
            <a:r>
              <a:rPr lang="cs-CZ" sz="3200" dirty="0" smtClean="0">
                <a:solidFill>
                  <a:srgbClr val="0043C8"/>
                </a:solidFill>
              </a:rPr>
              <a:t/>
            </a:r>
            <a:br>
              <a:rPr lang="cs-CZ" sz="3200" dirty="0" smtClean="0">
                <a:solidFill>
                  <a:srgbClr val="0043C8"/>
                </a:solidFill>
              </a:rPr>
            </a:br>
            <a:r>
              <a:rPr lang="cs-CZ" sz="2400" b="0" dirty="0" smtClean="0">
                <a:solidFill>
                  <a:srgbClr val="0043C8"/>
                </a:solidFill>
              </a:rPr>
              <a:t>(</a:t>
            </a:r>
            <a:r>
              <a:rPr lang="cs-CZ" sz="2400" b="0" i="1" dirty="0" smtClean="0">
                <a:solidFill>
                  <a:srgbClr val="0043C8"/>
                </a:solidFill>
              </a:rPr>
              <a:t>srpen 2010</a:t>
            </a:r>
            <a:r>
              <a:rPr lang="cs-CZ" sz="2400" b="0" dirty="0" smtClean="0">
                <a:solidFill>
                  <a:srgbClr val="0043C8"/>
                </a:solidFill>
              </a:rPr>
              <a:t>)</a:t>
            </a: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162880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sz="2800" u="sng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Vláda bude pokračovat ve zvyšování energetické bezpečnosti České republiky především diverzifikací energetických zdrojů a přepravních tras</a:t>
            </a:r>
            <a:r>
              <a:rPr lang="cs-CZ" sz="28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Vláda bude podporovat </a:t>
            </a:r>
            <a:r>
              <a:rPr lang="cs-CZ" sz="28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posilování energetických sítí ve směrech západ-východ a sever-jih, výstavbu podzemních zásobníků plynu,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výstavbu plynovodů GAZELA</a:t>
            </a:r>
            <a:r>
              <a:rPr lang="cs-CZ" sz="28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a NABUCCO a povede průběžný dialog s producentskými státy…“</a:t>
            </a:r>
            <a:endParaRPr lang="cs-CZ" sz="2800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/>
          <a:lstStyle/>
          <a:p>
            <a:pPr defTabSz="457200" eaLnBrk="0" hangingPunct="0">
              <a:lnSpc>
                <a:spcPct val="10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sz="3200" dirty="0" smtClean="0">
                <a:solidFill>
                  <a:srgbClr val="0043C8"/>
                </a:solidFill>
              </a:rPr>
              <a:t>GAZELA – technické údaje</a:t>
            </a:r>
            <a:endParaRPr lang="en-US" sz="3200" dirty="0">
              <a:solidFill>
                <a:srgbClr val="0043C8"/>
              </a:solidFill>
            </a:endParaRP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2073216"/>
            <a:ext cx="8136904" cy="31393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Přepravní roční kapacita: </a:t>
            </a:r>
            <a:r>
              <a:rPr lang="cs-CZ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29,5 mld. m3/rok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1000" b="1" dirty="0" smtClean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  Ve srovnání: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více než 3 násobek roční spotřeby plynu v ČR (cca 8,5 mld. m3/rok)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41 objemů vody v Orlické přehradě (720 mil. m3)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1000" dirty="0" smtClean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Hodinová přepravní kapacita: </a:t>
            </a:r>
            <a:r>
              <a:rPr lang="cs-CZ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3,74 mil. m3/hod = 38 970 MWh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1000" dirty="0" smtClean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  Ekvivalent pro: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27 plánovaných paroplynových elektráren Počerady s výkonem 838 MWe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odstavované jaderné elektrárny v Německu o celkovém výkonu 21 500 MWe</a:t>
            </a:r>
            <a:endParaRPr lang="cs-CZ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4" name="Podnadpis 3"/>
          <p:cNvSpPr txBox="1">
            <a:spLocks/>
          </p:cNvSpPr>
          <p:nvPr/>
        </p:nvSpPr>
        <p:spPr bwMode="auto">
          <a:xfrm>
            <a:off x="698808" y="4581128"/>
            <a:ext cx="64008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07904" y="476672"/>
            <a:ext cx="4752528" cy="432048"/>
          </a:xfrm>
          <a:prstGeom prst="rect">
            <a:avLst/>
          </a:prstGeom>
          <a:noFill/>
        </p:spPr>
        <p:txBody>
          <a:bodyPr vert="horz" wrap="square" lIns="0" rIns="0" rtlCol="0">
            <a:noAutofit/>
          </a:bodyPr>
          <a:lstStyle/>
          <a:p>
            <a:endParaRPr lang="cs-CZ" sz="12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836712"/>
            <a:ext cx="8032948" cy="58544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57200" eaLnBrk="0" hangingPunct="0">
              <a:lnSpc>
                <a:spcPct val="106000"/>
              </a:lnSpc>
              <a:buClr>
                <a:srgbClr val="0C419A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GAZELA -</a:t>
            </a: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Trasa</a:t>
            </a:r>
            <a:endParaRPr lang="en-US" sz="3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368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		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29368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5004048" y="4293096"/>
            <a:ext cx="3456384" cy="1152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Kříží:	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- 66 komunikací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- 13 železničních tras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- 51 vodních toků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932040" y="2564904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Prochází:</a:t>
            </a:r>
            <a:r>
              <a:rPr lang="cs-CZ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 Krajem Ústeckým</a:t>
            </a:r>
          </a:p>
          <a:p>
            <a:r>
              <a:rPr lang="cs-CZ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     Krajem Plzeňským</a:t>
            </a:r>
            <a:endParaRPr lang="cs-CZ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060848"/>
            <a:ext cx="4176464" cy="418220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1" name="Přímá spojovací čára 10"/>
          <p:cNvCxnSpPr/>
          <p:nvPr/>
        </p:nvCxnSpPr>
        <p:spPr>
          <a:xfrm>
            <a:off x="3579930" y="3165031"/>
            <a:ext cx="288032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3779731" y="3148808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2084797" y="3261846"/>
            <a:ext cx="2215146" cy="2811379"/>
          </a:xfrm>
          <a:custGeom>
            <a:avLst/>
            <a:gdLst>
              <a:gd name="connsiteX0" fmla="*/ 1871578 w 2215146"/>
              <a:gd name="connsiteY0" fmla="*/ 0 h 2811379"/>
              <a:gd name="connsiteX1" fmla="*/ 2112210 w 2215146"/>
              <a:gd name="connsiteY1" fmla="*/ 152400 h 2811379"/>
              <a:gd name="connsiteX2" fmla="*/ 2192420 w 2215146"/>
              <a:gd name="connsiteY2" fmla="*/ 272716 h 2811379"/>
              <a:gd name="connsiteX3" fmla="*/ 2088146 w 2215146"/>
              <a:gd name="connsiteY3" fmla="*/ 465221 h 2811379"/>
              <a:gd name="connsiteX4" fmla="*/ 1430420 w 2215146"/>
              <a:gd name="connsiteY4" fmla="*/ 1387642 h 2811379"/>
              <a:gd name="connsiteX5" fmla="*/ 764673 w 2215146"/>
              <a:gd name="connsiteY5" fmla="*/ 2438400 h 2811379"/>
              <a:gd name="connsiteX6" fmla="*/ 122989 w 2215146"/>
              <a:gd name="connsiteY6" fmla="*/ 2751221 h 2811379"/>
              <a:gd name="connsiteX7" fmla="*/ 26736 w 2215146"/>
              <a:gd name="connsiteY7" fmla="*/ 2799348 h 28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5146" h="2811379">
                <a:moveTo>
                  <a:pt x="1871578" y="0"/>
                </a:moveTo>
                <a:cubicBezTo>
                  <a:pt x="1965157" y="53473"/>
                  <a:pt x="2058736" y="106947"/>
                  <a:pt x="2112210" y="152400"/>
                </a:cubicBezTo>
                <a:cubicBezTo>
                  <a:pt x="2165684" y="197853"/>
                  <a:pt x="2196431" y="220579"/>
                  <a:pt x="2192420" y="272716"/>
                </a:cubicBezTo>
                <a:cubicBezTo>
                  <a:pt x="2188409" y="324853"/>
                  <a:pt x="2215146" y="279400"/>
                  <a:pt x="2088146" y="465221"/>
                </a:cubicBezTo>
                <a:cubicBezTo>
                  <a:pt x="1961146" y="651042"/>
                  <a:pt x="1650999" y="1058779"/>
                  <a:pt x="1430420" y="1387642"/>
                </a:cubicBezTo>
                <a:cubicBezTo>
                  <a:pt x="1209841" y="1716505"/>
                  <a:pt x="982578" y="2211137"/>
                  <a:pt x="764673" y="2438400"/>
                </a:cubicBezTo>
                <a:cubicBezTo>
                  <a:pt x="546768" y="2665663"/>
                  <a:pt x="245979" y="2691063"/>
                  <a:pt x="122989" y="2751221"/>
                </a:cubicBezTo>
                <a:cubicBezTo>
                  <a:pt x="0" y="2811379"/>
                  <a:pt x="38768" y="2795338"/>
                  <a:pt x="26736" y="2799348"/>
                </a:cubicBezTo>
              </a:path>
            </a:pathLst>
          </a:custGeom>
          <a:ln w="3175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1419690" y="5829327"/>
            <a:ext cx="1280102" cy="40798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6200000" flipH="1">
            <a:off x="4083986" y="3381055"/>
            <a:ext cx="864096" cy="7200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 flipH="1" flipV="1">
            <a:off x="4047982" y="3201035"/>
            <a:ext cx="21602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>
            <a:off x="4011978" y="3237039"/>
            <a:ext cx="144016" cy="720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V="1">
            <a:off x="2187715" y="5845369"/>
            <a:ext cx="576064" cy="216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flipV="1">
            <a:off x="2755758" y="4917286"/>
            <a:ext cx="2016224" cy="9361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6200000" flipV="1">
            <a:off x="3670302" y="3047400"/>
            <a:ext cx="55785" cy="16379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251792" y="5765340"/>
            <a:ext cx="288032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123728" y="6021288"/>
            <a:ext cx="144016" cy="720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267744" y="58772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Napojení Přimda</a:t>
            </a:r>
            <a:endParaRPr lang="en-US" sz="1400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131840" y="335699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HPS Brandov</a:t>
            </a:r>
            <a:endParaRPr lang="en-US" sz="1400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67944" y="515719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Stávající potrubí</a:t>
            </a:r>
            <a:endParaRPr lang="en-US" sz="1400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067944" y="2996952"/>
            <a:ext cx="21602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11560" y="544522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Waidhaus</a:t>
            </a:r>
            <a:endParaRPr lang="en-US" sz="1400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843808" y="4149080"/>
            <a:ext cx="1440160" cy="369332"/>
          </a:xfrm>
          <a:prstGeom prst="rect">
            <a:avLst/>
          </a:prstGeom>
          <a:noFill/>
          <a:scene3d>
            <a:camera prst="orthographicFront">
              <a:rot lat="0" lon="0" rev="3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DA2A00"/>
                </a:solidFill>
                <a:latin typeface="Arial" pitchFamily="34" charset="0"/>
                <a:cs typeface="Arial" pitchFamily="34" charset="0"/>
              </a:rPr>
              <a:t>GAZELA</a:t>
            </a:r>
            <a:endParaRPr lang="cs-CZ" b="1" dirty="0">
              <a:solidFill>
                <a:srgbClr val="DA2A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K:\LA_PR\03_Archiv\GRAFIKA\01_BROZURY_LETAKY\2011_Company_Profile\vizualy\CP_mapa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7092280" cy="4632496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6012160" y="1052736"/>
            <a:ext cx="25202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72000" fontAlgn="auto"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ct val="100000"/>
              <a:defRPr/>
            </a:pPr>
            <a:r>
              <a:rPr lang="cs-CZ" sz="1200" b="1" dirty="0" smtClean="0">
                <a:solidFill>
                  <a:srgbClr val="FF0000"/>
                </a:solidFill>
                <a:cs typeface="Arial" pitchFamily="34" charset="0"/>
              </a:rPr>
              <a:t>Propojení </a:t>
            </a:r>
            <a:r>
              <a:rPr lang="cs-CZ" sz="1200" b="1" dirty="0">
                <a:solidFill>
                  <a:srgbClr val="FF0000"/>
                </a:solidFill>
                <a:cs typeface="Arial" pitchFamily="34" charset="0"/>
              </a:rPr>
              <a:t>do stávající sítě  </a:t>
            </a:r>
            <a:r>
              <a:rPr lang="cs-CZ" sz="1200" b="1" dirty="0" smtClean="0">
                <a:solidFill>
                  <a:srgbClr val="FF0000"/>
                </a:solidFill>
                <a:cs typeface="Arial" pitchFamily="34" charset="0"/>
              </a:rPr>
              <a:t>N4G</a:t>
            </a:r>
            <a:endParaRPr lang="cs-CZ" sz="1200" b="1" dirty="0">
              <a:solidFill>
                <a:srgbClr val="FF0000"/>
              </a:solidFill>
              <a:cs typeface="Arial" pitchFamily="34" charset="0"/>
            </a:endParaRPr>
          </a:p>
          <a:p>
            <a:pPr marL="395288" indent="-72000" fontAlgn="auto"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ct val="100000"/>
              <a:defRPr/>
            </a:pPr>
            <a:r>
              <a:rPr lang="cs-CZ" sz="1200" b="1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cs-CZ" sz="1200" dirty="0" smtClean="0">
                <a:solidFill>
                  <a:srgbClr val="FF0000"/>
                </a:solidFill>
                <a:cs typeface="Arial" pitchFamily="34" charset="0"/>
              </a:rPr>
              <a:t>1</a:t>
            </a: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. Brandov</a:t>
            </a:r>
          </a:p>
          <a:p>
            <a:pPr marL="395288" indent="-72000" fontAlgn="auto"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ct val="100000"/>
              <a:defRPr/>
            </a:pP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cs-CZ" sz="1200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. Jirkov</a:t>
            </a:r>
          </a:p>
          <a:p>
            <a:pPr marL="395288" indent="-72000" fontAlgn="auto"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ct val="100000"/>
              <a:defRPr/>
            </a:pP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cs-CZ" sz="1200" dirty="0" smtClean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. Sviňomazy</a:t>
            </a:r>
          </a:p>
          <a:p>
            <a:pPr marL="395288" indent="-72000" fontAlgn="auto"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ct val="100000"/>
              <a:defRPr/>
            </a:pP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cs-CZ" sz="1200" dirty="0" smtClean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. Přimda</a:t>
            </a:r>
          </a:p>
          <a:p>
            <a:pPr marL="395288" indent="-72000" fontAlgn="auto"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ct val="100000"/>
              <a:defRPr/>
            </a:pP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cs-CZ" sz="1200" dirty="0" smtClean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cs-CZ" sz="1200" dirty="0">
                <a:solidFill>
                  <a:srgbClr val="FF0000"/>
                </a:solidFill>
                <a:cs typeface="Arial" pitchFamily="34" charset="0"/>
              </a:rPr>
              <a:t>. Rozvadov</a:t>
            </a:r>
          </a:p>
        </p:txBody>
      </p:sp>
      <p:sp>
        <p:nvSpPr>
          <p:cNvPr id="33806" name="Rectangle 3"/>
          <p:cNvSpPr txBox="1">
            <a:spLocks noChangeArrowheads="1"/>
          </p:cNvSpPr>
          <p:nvPr/>
        </p:nvSpPr>
        <p:spPr bwMode="auto">
          <a:xfrm>
            <a:off x="395536" y="404664"/>
            <a:ext cx="6912767" cy="5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lnSpc>
                <a:spcPct val="84000"/>
              </a:lnSpc>
              <a:buClr>
                <a:srgbClr val="0C419A"/>
              </a:buClr>
              <a:defRPr/>
            </a:pP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Projekt GAZELA</a:t>
            </a:r>
            <a:endParaRPr lang="cs-CZ" sz="3000" b="1" dirty="0">
              <a:solidFill>
                <a:srgbClr val="0043C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886" name="TextovéPole 27"/>
          <p:cNvSpPr txBox="1">
            <a:spLocks noChangeArrowheads="1"/>
          </p:cNvSpPr>
          <p:nvPr/>
        </p:nvSpPr>
        <p:spPr bwMode="auto">
          <a:xfrm>
            <a:off x="4139952" y="1916832"/>
            <a:ext cx="2878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cs-CZ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r="1443"/>
          <a:stretch>
            <a:fillRect/>
          </a:stretch>
        </p:blipFill>
        <p:spPr bwMode="auto">
          <a:xfrm>
            <a:off x="395536" y="1124744"/>
            <a:ext cx="2016224" cy="28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Přímá spojovací šipka 44"/>
          <p:cNvCxnSpPr/>
          <p:nvPr/>
        </p:nvCxnSpPr>
        <p:spPr>
          <a:xfrm flipH="1">
            <a:off x="3995936" y="1484784"/>
            <a:ext cx="72008" cy="504056"/>
          </a:xfrm>
          <a:prstGeom prst="straightConnector1">
            <a:avLst/>
          </a:prstGeom>
          <a:ln w="19050" cmpd="sng">
            <a:solidFill>
              <a:srgbClr val="FF000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flipV="1">
            <a:off x="3491880" y="2276872"/>
            <a:ext cx="576064" cy="72008"/>
          </a:xfrm>
          <a:prstGeom prst="straightConnector1">
            <a:avLst/>
          </a:prstGeom>
          <a:ln w="19050" cmpd="sng">
            <a:solidFill>
              <a:srgbClr val="FF000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>
            <a:off x="3347864" y="2636912"/>
            <a:ext cx="504056" cy="216024"/>
          </a:xfrm>
          <a:prstGeom prst="straightConnector1">
            <a:avLst/>
          </a:prstGeom>
          <a:ln w="19050" cmpd="sng">
            <a:solidFill>
              <a:srgbClr val="FF000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/>
          <p:nvPr/>
        </p:nvCxnSpPr>
        <p:spPr>
          <a:xfrm>
            <a:off x="3059832" y="2780928"/>
            <a:ext cx="144016" cy="360040"/>
          </a:xfrm>
          <a:prstGeom prst="straightConnector1">
            <a:avLst/>
          </a:prstGeom>
          <a:ln w="19050" cmpd="sng">
            <a:solidFill>
              <a:srgbClr val="FF000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/>
          <p:nvPr/>
        </p:nvCxnSpPr>
        <p:spPr>
          <a:xfrm flipV="1">
            <a:off x="3059832" y="3212976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3851920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3275856" y="21328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3131840" y="242088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2843808" y="256490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2915816" y="357301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103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988840"/>
            <a:ext cx="2052228" cy="1540207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>
                <a:solidFill>
                  <a:srgbClr val="0043C8"/>
                </a:solidFill>
              </a:rPr>
              <a:t>Projekt GAZELA – časová osa</a:t>
            </a:r>
            <a:endParaRPr lang="cs-CZ" dirty="0">
              <a:solidFill>
                <a:srgbClr val="0043C8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2024844"/>
            <a:ext cx="1439144" cy="252028"/>
          </a:xfrm>
        </p:spPr>
        <p:txBody>
          <a:bodyPr/>
          <a:lstStyle/>
          <a:p>
            <a:pPr algn="ctr"/>
            <a:r>
              <a:rPr lang="cs-CZ" sz="1200" dirty="0" smtClean="0">
                <a:solidFill>
                  <a:srgbClr val="0043C8"/>
                </a:solidFill>
                <a:ea typeface="+mj-ea"/>
              </a:rPr>
              <a:t>HPS Brandov</a:t>
            </a: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 bwMode="auto">
          <a:xfrm>
            <a:off x="143508" y="2312876"/>
            <a:ext cx="2700300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Zahájení výstavby – </a:t>
            </a:r>
            <a:r>
              <a:rPr lang="cs-CZ" sz="900" b="1" dirty="0" smtClean="0">
                <a:solidFill>
                  <a:srgbClr val="0043C8"/>
                </a:solidFill>
                <a:ea typeface="+mj-ea"/>
                <a:cs typeface="Arial" pitchFamily="34" charset="0"/>
              </a:rPr>
              <a:t>12/2010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900" b="1" dirty="0" smtClean="0">
                <a:solidFill>
                  <a:srgbClr val="0043C8"/>
                </a:solidFill>
                <a:ea typeface="+mj-ea"/>
                <a:cs typeface="Arial" pitchFamily="34" charset="0"/>
              </a:rPr>
              <a:t> Montážní a stavební práce -  1-5/2011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Uvedení do provozu –</a:t>
            </a:r>
            <a:r>
              <a:rPr kumimoji="0" lang="cs-CZ" sz="900" b="1" i="0" u="none" strike="noStrike" kern="1200" cap="none" spc="0" normalizeH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10/2011</a:t>
            </a: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900" b="1" dirty="0" smtClean="0">
                <a:solidFill>
                  <a:srgbClr val="0043C8"/>
                </a:solidFill>
                <a:ea typeface="+mj-ea"/>
                <a:cs typeface="Arial" pitchFamily="34" charset="0"/>
              </a:rPr>
              <a:t> Kolaudace - 3/2012</a:t>
            </a: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 bwMode="auto">
          <a:xfrm>
            <a:off x="4355976" y="1988840"/>
            <a:ext cx="2772308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Brandov – Sýrovice: 52,4</a:t>
            </a: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km</a:t>
            </a: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Zástupný symbol pro obsah 5"/>
          <p:cNvSpPr txBox="1">
            <a:spLocks/>
          </p:cNvSpPr>
          <p:nvPr/>
        </p:nvSpPr>
        <p:spPr bwMode="auto">
          <a:xfrm>
            <a:off x="4716016" y="2276872"/>
            <a:ext cx="33843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Zahájení – 09/2011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Smluvní termín dokončení: 31.10.2012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gray">
          <a:xfrm>
            <a:off x="2339752" y="1088740"/>
            <a:ext cx="5256584" cy="468634"/>
          </a:xfrm>
          <a:prstGeom prst="rightArrow">
            <a:avLst>
              <a:gd name="adj1" fmla="val 62380"/>
              <a:gd name="adj2" fmla="val 62815"/>
            </a:avLst>
          </a:prstGeom>
          <a:solidFill>
            <a:srgbClr val="FFFF00"/>
          </a:solidFill>
          <a:ln w="6350">
            <a:solidFill>
              <a:srgbClr val="0043C8">
                <a:alpha val="50000"/>
              </a:srgbClr>
            </a:solidFill>
            <a:miter lim="800000"/>
            <a:headEnd/>
            <a:tailEnd/>
          </a:ln>
        </p:spPr>
        <p:txBody>
          <a:bodyPr lIns="45715" tIns="45715" rIns="45715" bIns="45715" anchor="ctr"/>
          <a:lstStyle/>
          <a:p>
            <a:pPr algn="r"/>
            <a:endParaRPr lang="en-GB" sz="1300" dirty="0">
              <a:solidFill>
                <a:srgbClr val="0043C8"/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2937490" y="944083"/>
            <a:ext cx="380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43C8"/>
                </a:solidFill>
                <a:latin typeface="Arial" charset="0"/>
              </a:rPr>
              <a:t>EIA </a:t>
            </a:r>
            <a:endParaRPr lang="cs-CZ" sz="800" dirty="0">
              <a:solidFill>
                <a:srgbClr val="0043C8"/>
              </a:solidFill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3203848" y="1484784"/>
            <a:ext cx="67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Územní </a:t>
            </a:r>
          </a:p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rozhodnutí</a:t>
            </a:r>
            <a:endParaRPr lang="cs-CZ" sz="800" dirty="0">
              <a:solidFill>
                <a:srgbClr val="0043C8"/>
              </a:solidFill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554737" y="944083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43C8"/>
                </a:solidFill>
                <a:latin typeface="Arial" charset="0"/>
              </a:rPr>
              <a:t>Open Season </a:t>
            </a:r>
            <a:endParaRPr lang="cs-CZ" sz="800" dirty="0">
              <a:solidFill>
                <a:srgbClr val="0043C8"/>
              </a:solidFill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4403207" y="944083"/>
            <a:ext cx="9412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Veřejné zakázky</a:t>
            </a:r>
            <a:endParaRPr lang="cs-CZ" sz="800" dirty="0">
              <a:solidFill>
                <a:srgbClr val="0043C8"/>
              </a:solidFill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5319095" y="944083"/>
            <a:ext cx="505267" cy="209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Provoz</a:t>
            </a:r>
            <a:endParaRPr lang="en-US" sz="800" dirty="0" smtClean="0">
              <a:solidFill>
                <a:srgbClr val="0043C8"/>
              </a:solidFill>
              <a:latin typeface="Arial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660802" y="118589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0043C8"/>
                </a:solidFill>
              </a:rPr>
              <a:t>2013</a:t>
            </a:r>
            <a:endParaRPr lang="cs-CZ" sz="1100" b="1" dirty="0">
              <a:solidFill>
                <a:srgbClr val="0043C8"/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2279427" y="118589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0043C8"/>
                </a:solidFill>
              </a:rPr>
              <a:t>20</a:t>
            </a:r>
            <a:r>
              <a:rPr lang="cs-CZ" sz="1100" b="1" dirty="0" smtClean="0">
                <a:solidFill>
                  <a:srgbClr val="0043C8"/>
                </a:solidFill>
              </a:rPr>
              <a:t>07</a:t>
            </a:r>
            <a:endParaRPr lang="cs-CZ" sz="1100" b="1" dirty="0">
              <a:solidFill>
                <a:srgbClr val="0043C8"/>
              </a:solidFill>
            </a:endParaRPr>
          </a:p>
        </p:txBody>
      </p:sp>
      <p:cxnSp>
        <p:nvCxnSpPr>
          <p:cNvPr id="20" name="Straight Connector 18"/>
          <p:cNvCxnSpPr/>
          <p:nvPr/>
        </p:nvCxnSpPr>
        <p:spPr>
          <a:xfrm>
            <a:off x="2698527" y="1288129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/>
          <p:cNvCxnSpPr/>
          <p:nvPr/>
        </p:nvCxnSpPr>
        <p:spPr>
          <a:xfrm>
            <a:off x="3131840" y="1196752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/>
          <p:cNvCxnSpPr/>
          <p:nvPr/>
        </p:nvCxnSpPr>
        <p:spPr>
          <a:xfrm>
            <a:off x="3542169" y="1278604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1"/>
          <p:cNvCxnSpPr/>
          <p:nvPr/>
        </p:nvCxnSpPr>
        <p:spPr>
          <a:xfrm>
            <a:off x="3963990" y="1183354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2"/>
          <p:cNvCxnSpPr/>
          <p:nvPr/>
        </p:nvCxnSpPr>
        <p:spPr>
          <a:xfrm>
            <a:off x="4385811" y="1288129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/>
          <p:cNvCxnSpPr/>
          <p:nvPr/>
        </p:nvCxnSpPr>
        <p:spPr>
          <a:xfrm>
            <a:off x="4788024" y="1196752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4"/>
          <p:cNvCxnSpPr/>
          <p:nvPr/>
        </p:nvCxnSpPr>
        <p:spPr>
          <a:xfrm>
            <a:off x="5229453" y="1297654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/>
          <p:cNvCxnSpPr/>
          <p:nvPr/>
        </p:nvCxnSpPr>
        <p:spPr>
          <a:xfrm>
            <a:off x="5652120" y="1196752"/>
            <a:ext cx="0" cy="180000"/>
          </a:xfrm>
          <a:prstGeom prst="line">
            <a:avLst/>
          </a:prstGeom>
          <a:ln>
            <a:solidFill>
              <a:srgbClr val="004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54401" y="1487008"/>
            <a:ext cx="625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Navržení </a:t>
            </a:r>
          </a:p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trasy</a:t>
            </a:r>
            <a:endParaRPr lang="cs-CZ" sz="800" dirty="0">
              <a:solidFill>
                <a:srgbClr val="0043C8"/>
              </a:solidFill>
            </a:endParaRPr>
          </a:p>
        </p:txBody>
      </p:sp>
      <p:sp>
        <p:nvSpPr>
          <p:cNvPr id="29" name="Rectangle 12"/>
          <p:cNvSpPr/>
          <p:nvPr/>
        </p:nvSpPr>
        <p:spPr>
          <a:xfrm>
            <a:off x="3923928" y="1484784"/>
            <a:ext cx="10134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Stavební povolení</a:t>
            </a:r>
            <a:endParaRPr lang="cs-CZ" sz="800" dirty="0">
              <a:solidFill>
                <a:srgbClr val="0043C8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4873231" y="1487008"/>
            <a:ext cx="5068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solidFill>
                  <a:srgbClr val="0043C8"/>
                </a:solidFill>
                <a:latin typeface="Arial" charset="0"/>
              </a:rPr>
              <a:t>Stavba</a:t>
            </a:r>
            <a:endParaRPr lang="cs-CZ" sz="800" dirty="0">
              <a:solidFill>
                <a:srgbClr val="0043C8"/>
              </a:solidFill>
            </a:endParaRPr>
          </a:p>
        </p:txBody>
      </p:sp>
      <p:pic>
        <p:nvPicPr>
          <p:cNvPr id="31" name="Obrázek 30" descr="RON_2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88840"/>
            <a:ext cx="2272523" cy="1512168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739" y="4041068"/>
            <a:ext cx="2415829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ástupný symbol pro obsah 5"/>
          <p:cNvSpPr txBox="1">
            <a:spLocks/>
          </p:cNvSpPr>
          <p:nvPr/>
        </p:nvSpPr>
        <p:spPr bwMode="auto">
          <a:xfrm>
            <a:off x="0" y="4149080"/>
            <a:ext cx="2268252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Sýrovice – Hubenov: 52,4 km</a:t>
            </a:r>
          </a:p>
        </p:txBody>
      </p:sp>
      <p:sp>
        <p:nvSpPr>
          <p:cNvPr id="37" name="Zástupný symbol pro obsah 5"/>
          <p:cNvSpPr txBox="1">
            <a:spLocks/>
          </p:cNvSpPr>
          <p:nvPr/>
        </p:nvSpPr>
        <p:spPr bwMode="auto">
          <a:xfrm>
            <a:off x="107504" y="4437112"/>
            <a:ext cx="2196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Smluvní zahájení prací: 1.9.2011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900" b="1" dirty="0" smtClean="0">
                <a:solidFill>
                  <a:srgbClr val="0043C8"/>
                </a:solidFill>
                <a:ea typeface="+mj-ea"/>
                <a:cs typeface="Arial" pitchFamily="34" charset="0"/>
              </a:rPr>
              <a:t> Smluvní termín dokončení: 30.11.2012</a:t>
            </a: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9139" y="4005064"/>
            <a:ext cx="2127357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ástupný symbol pro obsah 5"/>
          <p:cNvSpPr txBox="1">
            <a:spLocks/>
          </p:cNvSpPr>
          <p:nvPr/>
        </p:nvSpPr>
        <p:spPr bwMode="auto">
          <a:xfrm>
            <a:off x="4716016" y="4077072"/>
            <a:ext cx="2124236" cy="2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Hubenov – Přimda: 53,3 km</a:t>
            </a:r>
          </a:p>
        </p:txBody>
      </p:sp>
      <p:sp>
        <p:nvSpPr>
          <p:cNvPr id="40" name="Zástupný symbol pro obsah 5"/>
          <p:cNvSpPr txBox="1">
            <a:spLocks/>
          </p:cNvSpPr>
          <p:nvPr/>
        </p:nvSpPr>
        <p:spPr bwMode="auto">
          <a:xfrm>
            <a:off x="4788024" y="4365104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900" b="1" dirty="0" smtClean="0">
                <a:solidFill>
                  <a:srgbClr val="0043C8"/>
                </a:solidFill>
                <a:cs typeface="Arial" pitchFamily="34" charset="0"/>
              </a:rPr>
              <a:t> Smluvní termín dokončení: 30.11.2012</a:t>
            </a: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Smluvní zahájení prací: 1.9.2011</a:t>
            </a:r>
          </a:p>
        </p:txBody>
      </p:sp>
      <p:sp>
        <p:nvSpPr>
          <p:cNvPr id="41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solidFill>
                  <a:srgbClr val="0043C8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dirty="0">
              <a:solidFill>
                <a:srgbClr val="0043C8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72716"/>
            <a:ext cx="42767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5364088" y="2996952"/>
            <a:ext cx="23402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LOT 1B:</a:t>
            </a:r>
          </a:p>
          <a:p>
            <a:r>
              <a:rPr lang="cs-CZ" sz="1200" b="1" dirty="0" smtClean="0"/>
              <a:t>Brandov – Sýrovice: 52,4 Km</a:t>
            </a:r>
            <a:endParaRPr lang="cs-CZ" sz="1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60032" y="3789040"/>
            <a:ext cx="23402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LOT 2:</a:t>
            </a:r>
          </a:p>
          <a:p>
            <a:r>
              <a:rPr lang="cs-CZ" sz="1200" b="1" dirty="0" smtClean="0">
                <a:solidFill>
                  <a:srgbClr val="00B050"/>
                </a:solidFill>
              </a:rPr>
              <a:t>Sýrovice - Hubenov: 52,4 Km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12160" y="4941168"/>
            <a:ext cx="23402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LOT 3: </a:t>
            </a:r>
          </a:p>
          <a:p>
            <a:r>
              <a:rPr lang="cs-CZ" sz="1200" b="1" dirty="0" smtClean="0">
                <a:solidFill>
                  <a:srgbClr val="FF0000"/>
                </a:solidFill>
              </a:rPr>
              <a:t>Hubenov - Přimda: 53,3 Km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6511280" y="3639127"/>
            <a:ext cx="683491" cy="960582"/>
          </a:xfrm>
          <a:custGeom>
            <a:avLst/>
            <a:gdLst>
              <a:gd name="connsiteX0" fmla="*/ 683491 w 683491"/>
              <a:gd name="connsiteY0" fmla="*/ 0 h 960582"/>
              <a:gd name="connsiteX1" fmla="*/ 563418 w 683491"/>
              <a:gd name="connsiteY1" fmla="*/ 240146 h 960582"/>
              <a:gd name="connsiteX2" fmla="*/ 535709 w 683491"/>
              <a:gd name="connsiteY2" fmla="*/ 655782 h 960582"/>
              <a:gd name="connsiteX3" fmla="*/ 286327 w 683491"/>
              <a:gd name="connsiteY3" fmla="*/ 877455 h 960582"/>
              <a:gd name="connsiteX4" fmla="*/ 0 w 683491"/>
              <a:gd name="connsiteY4" fmla="*/ 960582 h 96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491" h="960582">
                <a:moveTo>
                  <a:pt x="683491" y="0"/>
                </a:moveTo>
                <a:cubicBezTo>
                  <a:pt x="635769" y="65424"/>
                  <a:pt x="588048" y="130849"/>
                  <a:pt x="563418" y="240146"/>
                </a:cubicBezTo>
                <a:cubicBezTo>
                  <a:pt x="538788" y="349443"/>
                  <a:pt x="581891" y="549564"/>
                  <a:pt x="535709" y="655782"/>
                </a:cubicBezTo>
                <a:cubicBezTo>
                  <a:pt x="489527" y="762000"/>
                  <a:pt x="375612" y="826655"/>
                  <a:pt x="286327" y="877455"/>
                </a:cubicBezTo>
                <a:cubicBezTo>
                  <a:pt x="197042" y="928255"/>
                  <a:pt x="124691" y="949806"/>
                  <a:pt x="0" y="960582"/>
                </a:cubicBez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Volný tvar 25"/>
          <p:cNvSpPr/>
          <p:nvPr/>
        </p:nvSpPr>
        <p:spPr>
          <a:xfrm>
            <a:off x="5947862" y="4590473"/>
            <a:ext cx="554182" cy="332509"/>
          </a:xfrm>
          <a:custGeom>
            <a:avLst/>
            <a:gdLst>
              <a:gd name="connsiteX0" fmla="*/ 554182 w 554182"/>
              <a:gd name="connsiteY0" fmla="*/ 0 h 332509"/>
              <a:gd name="connsiteX1" fmla="*/ 240145 w 554182"/>
              <a:gd name="connsiteY1" fmla="*/ 157018 h 332509"/>
              <a:gd name="connsiteX2" fmla="*/ 0 w 554182"/>
              <a:gd name="connsiteY2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2" h="332509">
                <a:moveTo>
                  <a:pt x="554182" y="0"/>
                </a:moveTo>
                <a:cubicBezTo>
                  <a:pt x="443345" y="50800"/>
                  <a:pt x="332509" y="101600"/>
                  <a:pt x="240145" y="157018"/>
                </a:cubicBezTo>
                <a:cubicBezTo>
                  <a:pt x="147781" y="212436"/>
                  <a:pt x="120073" y="270933"/>
                  <a:pt x="0" y="3325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Volný tvar 26"/>
          <p:cNvSpPr/>
          <p:nvPr/>
        </p:nvSpPr>
        <p:spPr>
          <a:xfrm>
            <a:off x="5384444" y="4590473"/>
            <a:ext cx="1126836" cy="461818"/>
          </a:xfrm>
          <a:custGeom>
            <a:avLst/>
            <a:gdLst>
              <a:gd name="connsiteX0" fmla="*/ 1126836 w 1126836"/>
              <a:gd name="connsiteY0" fmla="*/ 0 h 461818"/>
              <a:gd name="connsiteX1" fmla="*/ 766618 w 1126836"/>
              <a:gd name="connsiteY1" fmla="*/ 175491 h 461818"/>
              <a:gd name="connsiteX2" fmla="*/ 508000 w 1126836"/>
              <a:gd name="connsiteY2" fmla="*/ 378691 h 461818"/>
              <a:gd name="connsiteX3" fmla="*/ 0 w 1126836"/>
              <a:gd name="connsiteY3" fmla="*/ 461818 h 4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36" h="461818">
                <a:moveTo>
                  <a:pt x="1126836" y="0"/>
                </a:moveTo>
                <a:cubicBezTo>
                  <a:pt x="998296" y="56188"/>
                  <a:pt x="869757" y="112376"/>
                  <a:pt x="766618" y="175491"/>
                </a:cubicBezTo>
                <a:cubicBezTo>
                  <a:pt x="663479" y="238606"/>
                  <a:pt x="635770" y="330970"/>
                  <a:pt x="508000" y="378691"/>
                </a:cubicBezTo>
                <a:cubicBezTo>
                  <a:pt x="380230" y="426412"/>
                  <a:pt x="190115" y="444115"/>
                  <a:pt x="0" y="46181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6444208" y="450912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Elipsa 27"/>
          <p:cNvSpPr/>
          <p:nvPr/>
        </p:nvSpPr>
        <p:spPr>
          <a:xfrm>
            <a:off x="5292080" y="497717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83568" y="404664"/>
            <a:ext cx="67325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lnSpc>
                <a:spcPct val="84000"/>
              </a:lnSpc>
              <a:buClr>
                <a:srgbClr val="0C419A"/>
              </a:buClr>
              <a:defRPr/>
            </a:pPr>
            <a:r>
              <a:rPr lang="cs-CZ" sz="3000" b="1" dirty="0" smtClean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Dodavatelé NET4GAS</a:t>
            </a:r>
            <a:endParaRPr lang="cs-CZ" sz="3000" b="1" dirty="0">
              <a:solidFill>
                <a:srgbClr val="0043C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310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eny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89040"/>
            <a:ext cx="1790700" cy="466726"/>
          </a:xfrm>
          <a:prstGeom prst="rect">
            <a:avLst/>
          </a:prstGeom>
          <a:noFill/>
        </p:spPr>
      </p:pic>
      <p:pic>
        <p:nvPicPr>
          <p:cNvPr id="31" name="Obrázek 30" descr="Logo_ALPINE_4c_neu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293096"/>
            <a:ext cx="1800200" cy="1008112"/>
          </a:xfrm>
          <a:prstGeom prst="rect">
            <a:avLst/>
          </a:prstGeom>
        </p:spPr>
      </p:pic>
      <p:sp>
        <p:nvSpPr>
          <p:cNvPr id="14" name="Volný tvar 13"/>
          <p:cNvSpPr/>
          <p:nvPr/>
        </p:nvSpPr>
        <p:spPr>
          <a:xfrm>
            <a:off x="7194771" y="2466109"/>
            <a:ext cx="426412" cy="1191491"/>
          </a:xfrm>
          <a:custGeom>
            <a:avLst/>
            <a:gdLst>
              <a:gd name="connsiteX0" fmla="*/ 277091 w 426412"/>
              <a:gd name="connsiteY0" fmla="*/ 0 h 1191491"/>
              <a:gd name="connsiteX1" fmla="*/ 304800 w 426412"/>
              <a:gd name="connsiteY1" fmla="*/ 323273 h 1191491"/>
              <a:gd name="connsiteX2" fmla="*/ 424873 w 426412"/>
              <a:gd name="connsiteY2" fmla="*/ 498764 h 1191491"/>
              <a:gd name="connsiteX3" fmla="*/ 295564 w 426412"/>
              <a:gd name="connsiteY3" fmla="*/ 748146 h 1191491"/>
              <a:gd name="connsiteX4" fmla="*/ 267854 w 426412"/>
              <a:gd name="connsiteY4" fmla="*/ 1034473 h 1191491"/>
              <a:gd name="connsiteX5" fmla="*/ 0 w 426412"/>
              <a:gd name="connsiteY5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412" h="1191491">
                <a:moveTo>
                  <a:pt x="277091" y="0"/>
                </a:moveTo>
                <a:cubicBezTo>
                  <a:pt x="278630" y="120073"/>
                  <a:pt x="280170" y="240146"/>
                  <a:pt x="304800" y="323273"/>
                </a:cubicBezTo>
                <a:cubicBezTo>
                  <a:pt x="329430" y="406400"/>
                  <a:pt x="426412" y="427952"/>
                  <a:pt x="424873" y="498764"/>
                </a:cubicBezTo>
                <a:cubicBezTo>
                  <a:pt x="423334" y="569576"/>
                  <a:pt x="321734" y="658861"/>
                  <a:pt x="295564" y="748146"/>
                </a:cubicBezTo>
                <a:cubicBezTo>
                  <a:pt x="269394" y="837431"/>
                  <a:pt x="317115" y="960582"/>
                  <a:pt x="267854" y="1034473"/>
                </a:cubicBezTo>
                <a:cubicBezTo>
                  <a:pt x="218593" y="1108364"/>
                  <a:pt x="53879" y="1136073"/>
                  <a:pt x="0" y="1191491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Elipsa 14"/>
          <p:cNvSpPr/>
          <p:nvPr/>
        </p:nvSpPr>
        <p:spPr>
          <a:xfrm>
            <a:off x="7128284" y="357301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43C8"/>
                </a:solidFill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698500" y="4221163"/>
            <a:ext cx="3369444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1500" dirty="0" smtClean="0">
                <a:latin typeface="Arial" charset="0"/>
              </a:rPr>
              <a:t>Radek Benčík</a:t>
            </a:r>
            <a:endParaRPr lang="fr-FR" sz="1500" dirty="0">
              <a:latin typeface="Arial" charset="0"/>
            </a:endParaRPr>
          </a:p>
          <a:p>
            <a:r>
              <a:rPr lang="cs-CZ" sz="1500" dirty="0" smtClean="0">
                <a:latin typeface="Arial" charset="0"/>
              </a:rPr>
              <a:t>Jednatel společnosti NET4GAS, s.r.o.</a:t>
            </a:r>
            <a:endParaRPr lang="fr-FR" sz="1500" dirty="0">
              <a:latin typeface="Arial" charset="0"/>
            </a:endParaRPr>
          </a:p>
          <a:p>
            <a:r>
              <a:rPr lang="cs-CZ" sz="1500" dirty="0" smtClean="0">
                <a:latin typeface="Arial" charset="0"/>
              </a:rPr>
              <a:t>radek.bencik@net4gas.cz</a:t>
            </a:r>
            <a:endParaRPr lang="fr-FR" sz="1500" dirty="0">
              <a:latin typeface="Arial" charset="0"/>
            </a:endParaRPr>
          </a:p>
          <a:p>
            <a:r>
              <a:rPr lang="fr-FR" sz="1500" dirty="0" smtClean="0">
                <a:latin typeface="Arial" charset="0"/>
              </a:rPr>
              <a:t>www</a:t>
            </a:r>
            <a:r>
              <a:rPr lang="cs-CZ" sz="1500" dirty="0" smtClean="0">
                <a:latin typeface="Arial" charset="0"/>
              </a:rPr>
              <a:t>.net4gas.cz</a:t>
            </a:r>
            <a:endParaRPr lang="cs-CZ" sz="15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467544" y="1238895"/>
            <a:ext cx="8280920" cy="247813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43C8"/>
                </a:solidFill>
              </a:rPr>
              <a:t>Privátní investice v energetice Projekt GAZELA </a:t>
            </a:r>
            <a:br>
              <a:rPr lang="cs-CZ" dirty="0" smtClean="0">
                <a:solidFill>
                  <a:srgbClr val="0043C8"/>
                </a:solidFill>
              </a:rPr>
            </a:br>
            <a:r>
              <a:rPr lang="cs-CZ" dirty="0" smtClean="0">
                <a:solidFill>
                  <a:srgbClr val="0043C8"/>
                </a:solidFill>
              </a:rPr>
              <a:t>Posílení energetické bezpečnosti</a:t>
            </a:r>
            <a:endParaRPr lang="cs-CZ" dirty="0" smtClean="0">
              <a:solidFill>
                <a:srgbClr val="0043C8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698500" y="4796879"/>
            <a:ext cx="6400800" cy="936377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Radek Benčík – jednatel NET4GAS, s.r.o.</a:t>
            </a:r>
          </a:p>
          <a:p>
            <a:r>
              <a:rPr lang="cs-CZ" dirty="0" smtClean="0">
                <a:latin typeface="Arial" charset="0"/>
                <a:cs typeface="Arial" charset="0"/>
              </a:rPr>
              <a:t>5. červen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 smtClean="0">
                <a:solidFill>
                  <a:srgbClr val="0043C8"/>
                </a:solidFill>
              </a:rPr>
              <a:t>REGIONÁLNÍ ENERGETICKÉ FÓRUM - ÚSTÍ 2012</a:t>
            </a:r>
            <a:endParaRPr lang="cs-CZ" sz="2700" dirty="0">
              <a:solidFill>
                <a:srgbClr val="0043C8"/>
              </a:solidFill>
            </a:endParaRPr>
          </a:p>
        </p:txBody>
      </p:sp>
      <p:pic>
        <p:nvPicPr>
          <p:cNvPr id="16" name="Picture 2" descr="K:\LA_PR\07_Aktualni_projekty\REF_2012\REF_pozvanka_podklady\logo_HOKO_Zasti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643390"/>
            <a:ext cx="1512168" cy="1168803"/>
          </a:xfrm>
          <a:prstGeom prst="rect">
            <a:avLst/>
          </a:prstGeom>
          <a:noFill/>
        </p:spPr>
      </p:pic>
      <p:pic>
        <p:nvPicPr>
          <p:cNvPr id="17" name="Picture 3" descr="K:\LA_PR\07_Aktualni_projekty\REF_2012\REF_pozvanka_podklady\02_hlavicka_tema_hosp_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35804"/>
            <a:ext cx="1800000" cy="636755"/>
          </a:xfrm>
          <a:prstGeom prst="rect">
            <a:avLst/>
          </a:prstGeom>
          <a:noFill/>
        </p:spPr>
      </p:pic>
      <p:pic>
        <p:nvPicPr>
          <p:cNvPr id="18" name="Picture 4" descr="K:\LA_PR\07_Aktualni_projekty\REF_2012\REF_pozvanka_podklady\HSRM LOGO březen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78663"/>
            <a:ext cx="1368152" cy="418489"/>
          </a:xfrm>
          <a:prstGeom prst="rect">
            <a:avLst/>
          </a:prstGeom>
          <a:noFill/>
        </p:spPr>
      </p:pic>
      <p:pic>
        <p:nvPicPr>
          <p:cNvPr id="19" name="Picture 5" descr="K:\LA_PR\07_Aktualni_projekty\REF_2012\REF_pozvanka_podklady\logo HKCR_OHK Mos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63" y="3933055"/>
            <a:ext cx="779193" cy="898335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483876"/>
            <a:ext cx="1367992" cy="3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1"/>
          <p:cNvPicPr>
            <a:picLocks noChangeAspect="1" noChangeArrowheads="1"/>
          </p:cNvPicPr>
          <p:nvPr/>
        </p:nvPicPr>
        <p:blipFill>
          <a:blip r:embed="rId7" cstate="print"/>
          <a:srcRect l="826" t="12396" r="64462" b="73759"/>
          <a:stretch>
            <a:fillRect/>
          </a:stretch>
        </p:blipFill>
        <p:spPr bwMode="auto">
          <a:xfrm>
            <a:off x="1547664" y="2286769"/>
            <a:ext cx="200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ogo_uk - text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44824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LA_PR\02_Logo\_N4G\NET4GAS_logo_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917899"/>
            <a:ext cx="935037" cy="935037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1006700" y="1412776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Organizátoři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92080" y="141277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Generální partner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7584" y="34290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Odborní garanti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64088" y="3475764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Mediální partneři</a:t>
            </a:r>
            <a:endParaRPr lang="cs-CZ" sz="20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0" y="580526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REF ÚSTÍ 2012 se koná pod odbornou záštitou Hospodářské komory ČR.</a:t>
            </a:r>
            <a:endParaRPr lang="cs-CZ" sz="1600" b="1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>
          <a:xfrm>
            <a:off x="661387" y="637457"/>
            <a:ext cx="5338936" cy="432048"/>
          </a:xfrm>
        </p:spPr>
        <p:txBody>
          <a:bodyPr/>
          <a:lstStyle/>
          <a:p>
            <a:pPr marL="514350" indent="-514350" defTabSz="457200">
              <a:lnSpc>
                <a:spcPct val="84000"/>
              </a:lnSpc>
              <a:defRPr/>
            </a:pPr>
            <a:r>
              <a:rPr lang="cs-CZ" dirty="0" smtClean="0">
                <a:solidFill>
                  <a:srgbClr val="0043C8"/>
                </a:solidFill>
              </a:rPr>
              <a:t>NET4GAS ve zkratce</a:t>
            </a: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34908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43C8"/>
                </a:solidFill>
              </a:rPr>
              <a:t>Držitel </a:t>
            </a:r>
            <a:r>
              <a:rPr lang="cs-CZ" sz="1600" b="1" dirty="0" smtClean="0">
                <a:solidFill>
                  <a:srgbClr val="0043C8"/>
                </a:solidFill>
              </a:rPr>
              <a:t>výhradní licence pro přepravu plynu </a:t>
            </a:r>
            <a:r>
              <a:rPr lang="cs-CZ" sz="1600" dirty="0" smtClean="0">
                <a:solidFill>
                  <a:srgbClr val="0043C8"/>
                </a:solidFill>
              </a:rPr>
              <a:t>(TSO) v České republice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43C8"/>
                </a:solidFill>
              </a:rPr>
              <a:t>Člen ENTSOG, GIE, EASEE-gas, Marcogaz, ČPÚ a ČPS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>
                <a:solidFill>
                  <a:srgbClr val="0043C8"/>
                </a:solidFill>
              </a:rPr>
              <a:t>Dostatečné přepravní kapacity </a:t>
            </a:r>
            <a:r>
              <a:rPr lang="cs-CZ" sz="1600" dirty="0" smtClean="0">
                <a:solidFill>
                  <a:srgbClr val="0043C8"/>
                </a:solidFill>
              </a:rPr>
              <a:t>pro domácí a zahraniční poptávku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>
                <a:solidFill>
                  <a:srgbClr val="0043C8"/>
                </a:solidFill>
              </a:rPr>
              <a:t>Rovný a transparentní přístup </a:t>
            </a:r>
            <a:r>
              <a:rPr lang="cs-CZ" sz="1600" dirty="0" smtClean="0">
                <a:solidFill>
                  <a:srgbClr val="0043C8"/>
                </a:solidFill>
              </a:rPr>
              <a:t>k přepravní soustavě všem obchodníkům se zemním plynem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43C8"/>
                </a:solidFill>
              </a:rPr>
              <a:t>Roční přepravní kapacita </a:t>
            </a:r>
            <a:r>
              <a:rPr lang="cs-CZ" sz="1600" b="1" dirty="0" smtClean="0">
                <a:solidFill>
                  <a:srgbClr val="0043C8"/>
                </a:solidFill>
              </a:rPr>
              <a:t>40 miliard m</a:t>
            </a:r>
            <a:r>
              <a:rPr lang="cs-CZ" sz="1600" b="1" baseline="30000" dirty="0" smtClean="0">
                <a:solidFill>
                  <a:srgbClr val="0043C8"/>
                </a:solidFill>
              </a:rPr>
              <a:t>3</a:t>
            </a:r>
            <a:r>
              <a:rPr lang="cs-CZ" sz="1600" b="1" dirty="0" smtClean="0">
                <a:solidFill>
                  <a:srgbClr val="0043C8"/>
                </a:solidFill>
              </a:rPr>
              <a:t> </a:t>
            </a:r>
            <a:r>
              <a:rPr lang="cs-CZ" sz="1600" dirty="0" smtClean="0">
                <a:solidFill>
                  <a:srgbClr val="0043C8"/>
                </a:solidFill>
              </a:rPr>
              <a:t>(cca 25 % pro domácí spotřebu)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43C8"/>
                </a:solidFill>
              </a:rPr>
              <a:t>Více než </a:t>
            </a:r>
            <a:r>
              <a:rPr lang="cs-CZ" sz="1600" b="1" dirty="0" smtClean="0">
                <a:solidFill>
                  <a:srgbClr val="0043C8"/>
                </a:solidFill>
              </a:rPr>
              <a:t>500 zaměstnanců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43C8"/>
                </a:solidFill>
              </a:rPr>
              <a:t>Podpora </a:t>
            </a:r>
            <a:r>
              <a:rPr lang="cs-CZ" sz="1600" b="1" dirty="0" smtClean="0">
                <a:solidFill>
                  <a:srgbClr val="0043C8"/>
                </a:solidFill>
              </a:rPr>
              <a:t>ochrany přírody </a:t>
            </a:r>
            <a:r>
              <a:rPr lang="cs-CZ" sz="1600" dirty="0" smtClean="0">
                <a:solidFill>
                  <a:srgbClr val="0043C8"/>
                </a:solidFill>
              </a:rPr>
              <a:t>v České republice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43C8"/>
                </a:solidFill>
              </a:rPr>
              <a:t>Důraz na </a:t>
            </a:r>
            <a:r>
              <a:rPr lang="cs-CZ" sz="1600" b="1" dirty="0" smtClean="0">
                <a:solidFill>
                  <a:srgbClr val="0043C8"/>
                </a:solidFill>
              </a:rPr>
              <a:t>bezpečnost práce</a:t>
            </a:r>
            <a:r>
              <a:rPr lang="cs-CZ" sz="1600" dirty="0" smtClean="0">
                <a:solidFill>
                  <a:srgbClr val="0043C8"/>
                </a:solidFill>
              </a:rPr>
              <a:t> vlastních zaměstnanců i dodavatelů (více než 2 roky bez pracovního úrazu)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6203032" cy="576064"/>
          </a:xfrm>
        </p:spPr>
        <p:txBody>
          <a:bodyPr/>
          <a:lstStyle/>
          <a:p>
            <a:pPr marL="514350" indent="-514350" defTabSz="457200">
              <a:lnSpc>
                <a:spcPct val="84000"/>
              </a:lnSpc>
              <a:defRPr/>
            </a:pPr>
            <a:r>
              <a:rPr lang="cs-CZ" dirty="0" smtClean="0">
                <a:solidFill>
                  <a:srgbClr val="0043C8"/>
                </a:solidFill>
              </a:rPr>
              <a:t>Přepravní soustava NET4GAS</a:t>
            </a: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3861048"/>
            <a:ext cx="8496944" cy="24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Tranzitní soustava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zahrnuje tranzitní plynovody  (PN 63 - 84 bar) a pět kompresních stanic o instalovaném výkonu 297 MW. Vstup a výstup do soustavy bude prostřednictvím 6 ti hraničních předávacích stanic (tři na území ČR, dvě na území Německa a jedno na území Polska).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Vnitrostátní přepravní soustava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 tvořena vtl plynovody (PN 40 – 63 bar). Prostřednictvím 86 vnitrostátních předávacích stanic je zemní plyn dodáván regionálním plynárenským společnostem.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K:\LA_PR\03_Archiv\GRAFIKA\01_BROZURY_LETAKY\2011_Company_Profile\vizualy\CP_mapa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5328592" cy="2808778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24128" y="1484784"/>
            <a:ext cx="3312368" cy="16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Tranzitní síť        			</a:t>
            </a:r>
            <a:r>
              <a:rPr lang="en-GB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GB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km</a:t>
            </a: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Vnitrostátní 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přepravní síť    	</a:t>
            </a:r>
            <a:r>
              <a:rPr lang="en-GB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km</a:t>
            </a: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kompresních stanic		 297 MW</a:t>
            </a: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endParaRPr lang="cs-CZ" sz="1400" dirty="0" smtClean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HPS </a:t>
            </a:r>
            <a:endParaRPr lang="cs-CZ" sz="1400" dirty="0" smtClean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	v 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ČR - Lanžhot, Hora Sv. </a:t>
            </a: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Kateřiny, Brandov</a:t>
            </a:r>
            <a:endParaRPr lang="cs-CZ" sz="1400" dirty="0">
              <a:solidFill>
                <a:srgbClr val="0043C8"/>
              </a:solidFill>
              <a:latin typeface="Arial" pitchFamily="34" charset="0"/>
              <a:cs typeface="Arial" pitchFamily="34" charset="0"/>
            </a:endParaRP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 v SRN - Waidhaus</a:t>
            </a:r>
            <a:r>
              <a:rPr lang="cs-CZ" sz="1400" dirty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Olbernhau</a:t>
            </a:r>
          </a:p>
          <a:p>
            <a:pPr defTabSz="481013">
              <a:lnSpc>
                <a:spcPct val="84000"/>
              </a:lnSpc>
              <a:buClr>
                <a:srgbClr val="0C419A"/>
              </a:buClr>
            </a:pPr>
            <a:r>
              <a:rPr lang="cs-CZ" sz="1400" dirty="0" smtClean="0">
                <a:solidFill>
                  <a:srgbClr val="0043C8"/>
                </a:solidFill>
                <a:latin typeface="Arial" pitchFamily="34" charset="0"/>
                <a:cs typeface="Arial" pitchFamily="34" charset="0"/>
              </a:rPr>
              <a:t>	 v PL – Cieszyn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K:\LA_PR\03_Archiv\GRAFIKA\01_BROZURY_LETAKY\2011_Company_Profile\vizualy\CP_mapa_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352928" cy="5256584"/>
          </a:xfrm>
          <a:prstGeom prst="rect">
            <a:avLst/>
          </a:prstGeom>
          <a:noFill/>
        </p:spPr>
      </p:pic>
      <p:sp>
        <p:nvSpPr>
          <p:cNvPr id="17411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1763688" y="188640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indent="-514350" defTabSz="457200">
              <a:lnSpc>
                <a:spcPct val="84000"/>
              </a:lnSpc>
              <a:buClr>
                <a:srgbClr val="0C419A"/>
              </a:buClr>
              <a:defRPr/>
            </a:pPr>
            <a:r>
              <a:rPr lang="cs-CZ" sz="2900" b="1" dirty="0" smtClean="0">
                <a:solidFill>
                  <a:srgbClr val="0043C8"/>
                </a:solidFill>
                <a:latin typeface="Arial" pitchFamily="34" charset="0"/>
                <a:ea typeface="+mj-ea"/>
                <a:cs typeface="Arial" pitchFamily="34" charset="0"/>
              </a:rPr>
              <a:t>Flexibilita přepravní soustavy NET4GAS</a:t>
            </a: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gray">
          <a:xfrm rot="10800000" flipH="1" flipV="1">
            <a:off x="6084168" y="5229200"/>
            <a:ext cx="360040" cy="468052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gray">
          <a:xfrm rot="10800000" flipV="1">
            <a:off x="611560" y="2924944"/>
            <a:ext cx="576262" cy="0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gray">
          <a:xfrm rot="10800000" flipH="1" flipV="1">
            <a:off x="539552" y="3140968"/>
            <a:ext cx="576063" cy="0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gray">
          <a:xfrm rot="10800000">
            <a:off x="1763688" y="836712"/>
            <a:ext cx="504056" cy="396044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gray">
          <a:xfrm rot="10800000" flipH="1" flipV="1">
            <a:off x="1547664" y="908720"/>
            <a:ext cx="468052" cy="396044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gray">
          <a:xfrm rot="10800000">
            <a:off x="2771800" y="836712"/>
            <a:ext cx="72008" cy="576064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gray">
          <a:xfrm rot="10800000" flipH="1" flipV="1">
            <a:off x="2555776" y="764704"/>
            <a:ext cx="72008" cy="612068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gray">
          <a:xfrm rot="10800000">
            <a:off x="6372200" y="5229200"/>
            <a:ext cx="360040" cy="432048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gray">
          <a:xfrm rot="10800000" flipH="1">
            <a:off x="8100392" y="3429000"/>
            <a:ext cx="540060" cy="0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gray">
          <a:xfrm rot="10800000" flipV="1">
            <a:off x="8172400" y="3645024"/>
            <a:ext cx="504056" cy="0"/>
          </a:xfrm>
          <a:prstGeom prst="line">
            <a:avLst/>
          </a:prstGeom>
          <a:noFill/>
          <a:ln w="76200">
            <a:solidFill>
              <a:srgbClr val="E38698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cs-CZ" dirty="0"/>
          </a:p>
        </p:txBody>
      </p:sp>
      <p:sp>
        <p:nvSpPr>
          <p:cNvPr id="58" name="Obdélník 57"/>
          <p:cNvSpPr/>
          <p:nvPr/>
        </p:nvSpPr>
        <p:spPr>
          <a:xfrm>
            <a:off x="323528" y="4077072"/>
            <a:ext cx="1872208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6804248" y="1916832"/>
            <a:ext cx="2011262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6"/>
                </a:solidFill>
              </a:rPr>
              <a:t>HPS Cieszyn: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ENTRY: 	4 mio m3/day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EXIT:      	4 mio m3/day</a:t>
            </a:r>
            <a:endParaRPr lang="cs-CZ" sz="1100" b="1" dirty="0">
              <a:solidFill>
                <a:schemeClr val="accent6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275856" y="4941168"/>
            <a:ext cx="2160240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6"/>
                </a:solidFill>
              </a:rPr>
              <a:t>HPS Lanžhot: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ENTRY:	180 mio m3/day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EXIT:      	25 mio m3/day</a:t>
            </a:r>
            <a:endParaRPr lang="cs-CZ" sz="1100" b="1" dirty="0">
              <a:solidFill>
                <a:schemeClr val="accent6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07504" y="3356992"/>
            <a:ext cx="2160240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6"/>
                </a:solidFill>
              </a:rPr>
              <a:t>HPS Waidhaus: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ENTRY:	20 mio m3/day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EXIT:      	95 mio m3/day</a:t>
            </a:r>
            <a:endParaRPr lang="cs-CZ" sz="1100" b="1" dirty="0">
              <a:solidFill>
                <a:schemeClr val="accent6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07504" y="1844824"/>
            <a:ext cx="2160240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6"/>
                </a:solidFill>
              </a:rPr>
              <a:t>HPS Brandov: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ENTRY:	35 mio m3/day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EXIT:      	25 mio m3/</a:t>
            </a:r>
            <a:r>
              <a:rPr lang="en-US" sz="1100" b="1" dirty="0" smtClean="0">
                <a:solidFill>
                  <a:schemeClr val="accent6"/>
                </a:solidFill>
              </a:rPr>
              <a:t>day</a:t>
            </a:r>
            <a:endParaRPr lang="cs-CZ" sz="1100" b="1" dirty="0">
              <a:solidFill>
                <a:schemeClr val="accent6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3779912" y="908720"/>
            <a:ext cx="2160240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6"/>
                </a:solidFill>
              </a:rPr>
              <a:t>HPS HSK: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ENTRY:	25 mio m3/day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EXIT:      	25 mio m3/</a:t>
            </a:r>
            <a:r>
              <a:rPr lang="en-US" sz="1100" b="1" dirty="0" smtClean="0">
                <a:solidFill>
                  <a:schemeClr val="accent6"/>
                </a:solidFill>
              </a:rPr>
              <a:t>day</a:t>
            </a:r>
            <a:endParaRPr lang="cs-CZ" sz="1100" b="1" dirty="0">
              <a:solidFill>
                <a:schemeClr val="accent6"/>
              </a:solidFill>
            </a:endParaRPr>
          </a:p>
        </p:txBody>
      </p:sp>
      <p:sp>
        <p:nvSpPr>
          <p:cNvPr id="27" name="Zástupný symbol pro číslo snímku 20"/>
          <p:cNvSpPr txBox="1">
            <a:spLocks/>
          </p:cNvSpPr>
          <p:nvPr/>
        </p:nvSpPr>
        <p:spPr bwMode="auto">
          <a:xfrm>
            <a:off x="152400" y="6430963"/>
            <a:ext cx="11160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srgbClr val="2936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7504" y="548680"/>
            <a:ext cx="1332148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6"/>
                </a:solidFill>
              </a:rPr>
              <a:t>HPS Olbernhau: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ENTRY:</a:t>
            </a:r>
          </a:p>
          <a:p>
            <a:r>
              <a:rPr lang="cs-CZ" sz="1100" b="1" dirty="0" smtClean="0">
                <a:solidFill>
                  <a:schemeClr val="accent6"/>
                </a:solidFill>
              </a:rPr>
              <a:t>23 mio m3/day</a:t>
            </a:r>
          </a:p>
        </p:txBody>
      </p:sp>
      <p:sp>
        <p:nvSpPr>
          <p:cNvPr id="28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72608" cy="576064"/>
          </a:xfrm>
        </p:spPr>
        <p:txBody>
          <a:bodyPr/>
          <a:lstStyle/>
          <a:p>
            <a:r>
              <a:rPr lang="cs-CZ" dirty="0" smtClean="0">
                <a:solidFill>
                  <a:srgbClr val="0043C8"/>
                </a:solidFill>
              </a:rPr>
              <a:t>Strategie NET4GAS</a:t>
            </a:r>
            <a:endParaRPr lang="cs-CZ" dirty="0">
              <a:solidFill>
                <a:srgbClr val="0043C8"/>
              </a:solidFill>
            </a:endParaRPr>
          </a:p>
        </p:txBody>
      </p:sp>
      <p:grpSp>
        <p:nvGrpSpPr>
          <p:cNvPr id="3" name="Skupina 60"/>
          <p:cNvGrpSpPr/>
          <p:nvPr/>
        </p:nvGrpSpPr>
        <p:grpSpPr>
          <a:xfrm>
            <a:off x="323528" y="1628800"/>
            <a:ext cx="4536504" cy="4140460"/>
            <a:chOff x="1547664" y="1160748"/>
            <a:chExt cx="6048672" cy="4680520"/>
          </a:xfrm>
        </p:grpSpPr>
        <p:sp>
          <p:nvSpPr>
            <p:cNvPr id="35" name="Obdélník 34"/>
            <p:cNvSpPr/>
            <p:nvPr/>
          </p:nvSpPr>
          <p:spPr>
            <a:xfrm>
              <a:off x="1547664" y="4905164"/>
              <a:ext cx="5976664" cy="8640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1547664" y="2560530"/>
              <a:ext cx="1908212" cy="21242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652120" y="2600908"/>
              <a:ext cx="1908212" cy="21242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3599892" y="2564904"/>
              <a:ext cx="1908212" cy="21242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 flipV="1">
              <a:off x="1547664" y="1160748"/>
              <a:ext cx="2988332" cy="111612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4535996" y="1160748"/>
              <a:ext cx="3024336" cy="111612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970881" y="1379465"/>
              <a:ext cx="3204356" cy="73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NET4GAS</a:t>
              </a:r>
            </a:p>
            <a:p>
              <a:pPr algn="ctr"/>
              <a:r>
                <a:rPr lang="cs-CZ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Connecting Markets</a:t>
              </a:r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>
              <a:off x="1547664" y="2528900"/>
              <a:ext cx="187220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3635896" y="2528900"/>
              <a:ext cx="187220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5688124" y="2528900"/>
              <a:ext cx="187220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583668" y="2600908"/>
              <a:ext cx="1908212" cy="59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Rozvoj soustavy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583668" y="3248981"/>
              <a:ext cx="1908212" cy="52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Nové propoje posilující integraci energetických trhů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598493" y="3741595"/>
              <a:ext cx="1908212" cy="38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Nejmodernější osvědčené technologie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635896" y="3248981"/>
              <a:ext cx="1908212" cy="52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Inovativní a na zákazníka orientované produkty a služby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652120" y="3284984"/>
              <a:ext cx="1908212" cy="66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Aktivní přístup k tvorbě budoucího evropského trhu s plynem, posilující další integraci trhu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635896" y="2600907"/>
              <a:ext cx="1908212" cy="59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Inovativní</a:t>
              </a:r>
            </a:p>
            <a:p>
              <a:r>
                <a:rPr lang="cs-CZ" sz="14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řešení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688124" y="2600908"/>
              <a:ext cx="1908212" cy="59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Tvorba</a:t>
              </a:r>
            </a:p>
            <a:p>
              <a:r>
                <a:rPr lang="cs-CZ" sz="14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trhu</a:t>
              </a:r>
            </a:p>
          </p:txBody>
        </p:sp>
        <p:cxnSp>
          <p:nvCxnSpPr>
            <p:cNvPr id="25" name="Přímá spojovací čára 24"/>
            <p:cNvCxnSpPr/>
            <p:nvPr/>
          </p:nvCxnSpPr>
          <p:spPr>
            <a:xfrm>
              <a:off x="1583668" y="4761148"/>
              <a:ext cx="187220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25"/>
            <p:cNvCxnSpPr/>
            <p:nvPr/>
          </p:nvCxnSpPr>
          <p:spPr>
            <a:xfrm>
              <a:off x="3635896" y="4761148"/>
              <a:ext cx="187220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/>
            <p:cNvCxnSpPr/>
            <p:nvPr/>
          </p:nvCxnSpPr>
          <p:spPr>
            <a:xfrm>
              <a:off x="5688124" y="4761148"/>
              <a:ext cx="187220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27"/>
            <p:cNvCxnSpPr/>
            <p:nvPr/>
          </p:nvCxnSpPr>
          <p:spPr>
            <a:xfrm>
              <a:off x="1583668" y="4869160"/>
              <a:ext cx="5976664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/>
            <p:nvPr/>
          </p:nvCxnSpPr>
          <p:spPr>
            <a:xfrm>
              <a:off x="1583668" y="5841268"/>
              <a:ext cx="5976664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1649323" y="4966404"/>
              <a:ext cx="5832648" cy="73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Provozní a obchodní dokonalost pro bezpečnou, spolehlivou a k životnímu prostředí ohleduplnou přepravu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1583668" y="4113076"/>
              <a:ext cx="1908212" cy="38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rgbClr val="0043C8"/>
                  </a:solidFill>
                  <a:latin typeface="Arial" pitchFamily="34" charset="0"/>
                  <a:ea typeface="+mj-ea"/>
                  <a:cs typeface="Arial" pitchFamily="34" charset="0"/>
                </a:rPr>
                <a:t>Přizpůsobení majetku požadavkům trhu</a:t>
              </a:r>
            </a:p>
          </p:txBody>
        </p:sp>
      </p:grpSp>
      <p:pic>
        <p:nvPicPr>
          <p:cNvPr id="62" name="Picture 2" descr="K:\LA_PR\03_Archiv\GRAFIKA\01_BROZURY_LETAKY\2011_Company_Profile\vizualy\CP_CM_C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9969" y="2780928"/>
            <a:ext cx="4384031" cy="2268252"/>
          </a:xfrm>
          <a:prstGeom prst="rect">
            <a:avLst/>
          </a:prstGeom>
          <a:noFill/>
        </p:spPr>
      </p:pic>
      <p:sp>
        <p:nvSpPr>
          <p:cNvPr id="37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43C8"/>
                </a:solidFill>
              </a:rPr>
              <a:t>Společenská odpovědnost NET4GAS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556792"/>
            <a:ext cx="627504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>
                <a:solidFill>
                  <a:srgbClr val="0043C8"/>
                </a:solidFill>
              </a:rPr>
              <a:t>NET4GAS Blíž přírodě</a:t>
            </a:r>
          </a:p>
          <a:p>
            <a:pPr algn="just"/>
            <a:r>
              <a:rPr lang="cs-CZ" sz="1600" dirty="0" smtClean="0">
                <a:solidFill>
                  <a:srgbClr val="0043C8"/>
                </a:solidFill>
              </a:rPr>
              <a:t>Jsme spolehlivým, výkonným a bezpečným provozovatelem přepravní soustavy a rozvíjíme odpovědnou politiku ochrany životního prostředí pro budoucí generace. To je důvod, proč </a:t>
            </a:r>
            <a:r>
              <a:rPr lang="cs-CZ" sz="1600" b="1" i="1" u="sng" dirty="0" smtClean="0">
                <a:solidFill>
                  <a:srgbClr val="0043C8"/>
                </a:solidFill>
              </a:rPr>
              <a:t>jsme největším firemním dárcem v oblasti ochrany přírody v České republice</a:t>
            </a:r>
            <a:r>
              <a:rPr lang="cs-CZ" sz="1600" b="1" u="sng" dirty="0" smtClean="0">
                <a:solidFill>
                  <a:srgbClr val="0043C8"/>
                </a:solidFill>
              </a:rPr>
              <a:t>.</a:t>
            </a:r>
            <a:r>
              <a:rPr lang="cs-CZ" sz="1600" b="1" dirty="0" smtClean="0">
                <a:solidFill>
                  <a:srgbClr val="0043C8"/>
                </a:solidFill>
              </a:rPr>
              <a:t> 		</a:t>
            </a:r>
            <a:r>
              <a:rPr lang="cs-CZ" sz="1400" b="1" dirty="0" smtClean="0">
                <a:solidFill>
                  <a:srgbClr val="0043C8"/>
                </a:solidFill>
              </a:rPr>
              <a:t>(</a:t>
            </a:r>
            <a:r>
              <a:rPr lang="cs-CZ" sz="1400" b="1" dirty="0" smtClean="0">
                <a:solidFill>
                  <a:srgbClr val="0043C8"/>
                </a:solidFill>
                <a:hlinkClick r:id="rId2"/>
              </a:rPr>
              <a:t>www.blizprirode.cz</a:t>
            </a:r>
            <a:r>
              <a:rPr lang="cs-CZ" sz="1400" b="1" dirty="0" smtClean="0">
                <a:solidFill>
                  <a:srgbClr val="0043C8"/>
                </a:solidFill>
              </a:rPr>
              <a:t>)</a:t>
            </a:r>
          </a:p>
          <a:p>
            <a:pPr>
              <a:buNone/>
            </a:pPr>
            <a:r>
              <a:rPr lang="cs-CZ" sz="1800" b="1" dirty="0" smtClean="0">
                <a:solidFill>
                  <a:srgbClr val="0043C8"/>
                </a:solidFill>
              </a:rPr>
              <a:t>NET4GAS Blíž poznání</a:t>
            </a:r>
          </a:p>
          <a:p>
            <a:pPr algn="just"/>
            <a:r>
              <a:rPr lang="cs-CZ" sz="1600" dirty="0" smtClean="0">
                <a:solidFill>
                  <a:srgbClr val="0043C8"/>
                </a:solidFill>
              </a:rPr>
              <a:t>Zaměřujeme se na provozní dokonalost vykonávanou vysoce kvalifikovaným a vzdělaným týmem zaměstnanců. Trvale udržitelný rozvoj, který je jednou z našich hlavních priorit, se neobejde bez kvalitního </a:t>
            </a:r>
            <a:r>
              <a:rPr lang="cs-CZ" sz="1600" b="1" i="1" u="sng" dirty="0" smtClean="0">
                <a:solidFill>
                  <a:srgbClr val="0043C8"/>
                </a:solidFill>
              </a:rPr>
              <a:t>vzdělání, výzkumu a vývoje</a:t>
            </a:r>
            <a:r>
              <a:rPr lang="cs-CZ" sz="1600" u="sng" dirty="0" smtClean="0">
                <a:solidFill>
                  <a:srgbClr val="0043C8"/>
                </a:solidFill>
              </a:rPr>
              <a:t>, které proto </a:t>
            </a:r>
            <a:r>
              <a:rPr lang="cs-CZ" sz="1600" b="1" i="1" u="sng" dirty="0" smtClean="0">
                <a:solidFill>
                  <a:srgbClr val="0043C8"/>
                </a:solidFill>
              </a:rPr>
              <a:t>podporujeme</a:t>
            </a:r>
            <a:r>
              <a:rPr lang="cs-CZ" sz="1600" u="sng" dirty="0" smtClean="0">
                <a:solidFill>
                  <a:srgbClr val="0043C8"/>
                </a:solidFill>
              </a:rPr>
              <a:t>.</a:t>
            </a:r>
          </a:p>
          <a:p>
            <a:pPr>
              <a:buNone/>
            </a:pPr>
            <a:r>
              <a:rPr lang="cs-CZ" sz="1800" b="1" dirty="0" smtClean="0">
                <a:solidFill>
                  <a:srgbClr val="0043C8"/>
                </a:solidFill>
              </a:rPr>
              <a:t>NET4GAS Blíž regionům</a:t>
            </a:r>
          </a:p>
          <a:p>
            <a:r>
              <a:rPr lang="cs-CZ" sz="1600" dirty="0" smtClean="0">
                <a:solidFill>
                  <a:srgbClr val="0043C8"/>
                </a:solidFill>
              </a:rPr>
              <a:t>Naše podnikání je založeno na dlouhodobém rozvoji a péči o přepravní plynárenskou soustavu, která prochází téměř všemi regiony České republiky. Jako dobrý soused cíleně a </a:t>
            </a:r>
            <a:r>
              <a:rPr lang="cs-CZ" sz="1600" b="1" i="1" u="sng" dirty="0" smtClean="0">
                <a:solidFill>
                  <a:srgbClr val="0043C8"/>
                </a:solidFill>
              </a:rPr>
              <a:t>dlouhodobě přispíváme k rozvoji lokalit v naší působnosti</a:t>
            </a:r>
            <a:r>
              <a:rPr lang="cs-CZ" sz="1600" u="sng" dirty="0" smtClean="0">
                <a:solidFill>
                  <a:srgbClr val="0043C8"/>
                </a:solidFill>
              </a:rPr>
              <a:t>.</a:t>
            </a:r>
            <a:endParaRPr lang="cs-CZ" sz="1600" u="sng" dirty="0">
              <a:solidFill>
                <a:srgbClr val="0043C8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E4AC-E3A5-4FFF-BCCB-9A0EACEEF3FD}" type="slidenum">
              <a:rPr lang="cs-CZ" smtClean="0">
                <a:solidFill>
                  <a:schemeClr val="bg1"/>
                </a:solidFill>
              </a:rPr>
              <a:pPr/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kucerova1\Plocha\Archive\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284984"/>
            <a:ext cx="1939553" cy="1292242"/>
          </a:xfrm>
          <a:prstGeom prst="rect">
            <a:avLst/>
          </a:prstGeom>
          <a:noFill/>
        </p:spPr>
      </p:pic>
      <p:pic>
        <p:nvPicPr>
          <p:cNvPr id="7171" name="Picture 3" descr="C:\Documents and Settings\kucerova1\Plocha\Archive\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8117" y="4836021"/>
            <a:ext cx="1937115" cy="1290142"/>
          </a:xfrm>
          <a:prstGeom prst="rect">
            <a:avLst/>
          </a:prstGeom>
          <a:noFill/>
        </p:spPr>
      </p:pic>
      <p:pic>
        <p:nvPicPr>
          <p:cNvPr id="7172" name="Picture 4" descr="K:\LA_PR\04_Fotoarchiv\BLIZ_PRIRODE\imagovky\iStock_000006072320XLarge_uprav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8118" y="1700808"/>
            <a:ext cx="2007880" cy="133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43C8"/>
                </a:solidFill>
              </a:rPr>
              <a:t>Generální partnerství ČSOP</a:t>
            </a:r>
            <a:endParaRPr lang="cs-CZ" dirty="0">
              <a:solidFill>
                <a:srgbClr val="0043C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43C8"/>
                </a:solidFill>
              </a:rPr>
              <a:t>Jsme historicky prvním a jediným generálním partnerem Českého svazu ochránců přírody (od 2007)</a:t>
            </a:r>
          </a:p>
          <a:p>
            <a:r>
              <a:rPr lang="cs-CZ" dirty="0" smtClean="0">
                <a:solidFill>
                  <a:srgbClr val="0043C8"/>
                </a:solidFill>
              </a:rPr>
              <a:t>Ročně mohou místní obyvatelé i turisté nově navštívit pět až deset dosud nepřístupných či málo přístupných přírodně cenných území na celém území ČR</a:t>
            </a:r>
          </a:p>
          <a:p>
            <a:r>
              <a:rPr lang="cs-CZ" dirty="0" smtClean="0">
                <a:solidFill>
                  <a:srgbClr val="0043C8"/>
                </a:solidFill>
              </a:rPr>
              <a:t>Celkem jsme od roku 2007 otevřeli již 47 lokalit!</a:t>
            </a:r>
          </a:p>
          <a:p>
            <a:r>
              <a:rPr lang="cs-CZ" dirty="0" smtClean="0">
                <a:solidFill>
                  <a:srgbClr val="0043C8"/>
                </a:solidFill>
              </a:rPr>
              <a:t>Více na </a:t>
            </a:r>
            <a:r>
              <a:rPr lang="cs-CZ" dirty="0" smtClean="0">
                <a:solidFill>
                  <a:srgbClr val="0043C8"/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rgbClr val="0043C8"/>
                </a:solidFill>
                <a:hlinkClick r:id="rId2"/>
              </a:rPr>
              <a:t>blizprirode.cz</a:t>
            </a:r>
            <a:endParaRPr lang="pl-PL" dirty="0" smtClean="0">
              <a:solidFill>
                <a:srgbClr val="0043C8"/>
              </a:solidFill>
            </a:endParaRPr>
          </a:p>
          <a:p>
            <a:endParaRPr lang="pl-PL" dirty="0" smtClean="0"/>
          </a:p>
          <a:p>
            <a:endParaRPr lang="pl-PL" b="1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E4AC-E3A5-4FFF-BCCB-9A0EACEEF3FD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1026" name="Picture 2" descr="K:\LA_PR\03_Archiv\GRAFIKA\08_MAPY\MAPA_CR_naucne_stezky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34007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43C8"/>
                </a:solidFill>
              </a:rPr>
              <a:t>Partnerství DAPHNE</a:t>
            </a:r>
            <a:endParaRPr lang="cs-CZ" dirty="0">
              <a:solidFill>
                <a:srgbClr val="0043C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200" b="1" dirty="0" smtClean="0">
                <a:solidFill>
                  <a:srgbClr val="0043C8"/>
                </a:solidFill>
              </a:rPr>
              <a:t>Revitalizace rašelinišť v Krušných Horách (od 2009)</a:t>
            </a:r>
          </a:p>
          <a:p>
            <a:r>
              <a:rPr lang="cs-CZ" sz="1900" dirty="0" smtClean="0">
                <a:solidFill>
                  <a:srgbClr val="0043C8"/>
                </a:solidFill>
              </a:rPr>
              <a:t>Obnovení původních ekosystémů rašelinišť jako významného prvku krušnohorské přírody v Ústeckém kraji</a:t>
            </a:r>
          </a:p>
          <a:p>
            <a:r>
              <a:rPr lang="cs-CZ" sz="1900" dirty="0" smtClean="0">
                <a:solidFill>
                  <a:srgbClr val="0043C8"/>
                </a:solidFill>
              </a:rPr>
              <a:t>Tři lokality:</a:t>
            </a:r>
          </a:p>
          <a:p>
            <a:pPr lvl="1"/>
            <a:r>
              <a:rPr lang="pl-PL" dirty="0" smtClean="0">
                <a:solidFill>
                  <a:srgbClr val="0043C8"/>
                </a:solidFill>
              </a:rPr>
              <a:t>Rašeliniště Cínovecký hřbet </a:t>
            </a:r>
          </a:p>
          <a:p>
            <a:pPr lvl="1"/>
            <a:r>
              <a:rPr lang="pl-PL" dirty="0" smtClean="0">
                <a:solidFill>
                  <a:srgbClr val="0043C8"/>
                </a:solidFill>
              </a:rPr>
              <a:t>Rašeliniště U jezera</a:t>
            </a:r>
          </a:p>
          <a:p>
            <a:pPr lvl="1"/>
            <a:r>
              <a:rPr lang="pl-PL" dirty="0" smtClean="0">
                <a:solidFill>
                  <a:srgbClr val="0043C8"/>
                </a:solidFill>
              </a:rPr>
              <a:t>Rašeliniště Sv. Šebastián</a:t>
            </a:r>
          </a:p>
          <a:p>
            <a:r>
              <a:rPr lang="cs-CZ" sz="1900" dirty="0" smtClean="0">
                <a:solidFill>
                  <a:srgbClr val="0043C8"/>
                </a:solidFill>
              </a:rPr>
              <a:t>Významné zlepšení stavu biotopu vzácných živočichů, např. tetřívka obecného, který je v současnosti na pokraji vymizení z přírody</a:t>
            </a:r>
          </a:p>
          <a:p>
            <a:r>
              <a:rPr lang="cs-CZ" sz="1900" dirty="0" smtClean="0">
                <a:solidFill>
                  <a:srgbClr val="0043C8"/>
                </a:solidFill>
              </a:rPr>
              <a:t>Naučná stezka</a:t>
            </a:r>
          </a:p>
          <a:p>
            <a:pPr>
              <a:buNone/>
            </a:pPr>
            <a:endParaRPr lang="cs-CZ" dirty="0" smtClean="0">
              <a:solidFill>
                <a:srgbClr val="0043C8"/>
              </a:solidFill>
            </a:endParaRPr>
          </a:p>
          <a:p>
            <a:pPr>
              <a:buNone/>
            </a:pPr>
            <a:r>
              <a:rPr lang="cs-CZ" sz="2200" b="1" dirty="0" smtClean="0">
                <a:solidFill>
                  <a:srgbClr val="0043C8"/>
                </a:solidFill>
              </a:rPr>
              <a:t>Natura v zeleném (od 2012)</a:t>
            </a:r>
          </a:p>
          <a:p>
            <a:r>
              <a:rPr lang="cs-CZ" sz="1900" dirty="0" smtClean="0">
                <a:solidFill>
                  <a:srgbClr val="0043C8"/>
                </a:solidFill>
              </a:rPr>
              <a:t>Management evropsky významných lokalit ovlivněných vojenskou činností</a:t>
            </a:r>
          </a:p>
          <a:p>
            <a:r>
              <a:rPr lang="cs-CZ" sz="1900" dirty="0" smtClean="0">
                <a:solidFill>
                  <a:srgbClr val="0043C8"/>
                </a:solidFill>
              </a:rPr>
              <a:t>Ústecký a Jihomoravský kraj</a:t>
            </a:r>
            <a:endParaRPr lang="pl-PL" sz="1900" dirty="0" smtClean="0">
              <a:solidFill>
                <a:srgbClr val="0043C8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E4AC-E3A5-4FFF-BCCB-9A0EACEEF3FD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_prezentace_sablona_loga">
  <a:themeElements>
    <a:clrScheme name="ref">
      <a:dk1>
        <a:sysClr val="windowText" lastClr="000000"/>
      </a:dk1>
      <a:lt1>
        <a:sysClr val="window" lastClr="FFFFFF"/>
      </a:lt1>
      <a:dk2>
        <a:srgbClr val="055B9B"/>
      </a:dk2>
      <a:lt2>
        <a:srgbClr val="F0F0F0"/>
      </a:lt2>
      <a:accent1>
        <a:srgbClr val="1E8A43"/>
      </a:accent1>
      <a:accent2>
        <a:srgbClr val="E8C622"/>
      </a:accent2>
      <a:accent3>
        <a:srgbClr val="57DB83"/>
      </a:accent3>
      <a:accent4>
        <a:srgbClr val="022B4A"/>
      </a:accent4>
      <a:accent5>
        <a:srgbClr val="58B5FA"/>
      </a:accent5>
      <a:accent6>
        <a:srgbClr val="937D0F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REF_prezentace_sablona_loga</Template>
  <TotalTime>190</TotalTime>
  <Words>871</Words>
  <Application>Microsoft Office PowerPoint</Application>
  <PresentationFormat>Předvádění na obrazovce (4:3)</PresentationFormat>
  <Paragraphs>205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REF_prezentace_sablona_loga</vt:lpstr>
      <vt:lpstr>REGIONÁLNÍ ENERGETICKÉ FÓRUM - ÚSTÍ 2012</vt:lpstr>
      <vt:lpstr>Privátní investice v energetice Projekt GAZELA  Posílení energetické bezpečnosti</vt:lpstr>
      <vt:lpstr>NET4GAS ve zkratce</vt:lpstr>
      <vt:lpstr>Přepravní soustava NET4GAS</vt:lpstr>
      <vt:lpstr>Snímek 5</vt:lpstr>
      <vt:lpstr>Strategie NET4GAS</vt:lpstr>
      <vt:lpstr>Společenská odpovědnost NET4GAS</vt:lpstr>
      <vt:lpstr>Generální partnerství ČSOP</vt:lpstr>
      <vt:lpstr>Partnerství DAPHNE</vt:lpstr>
      <vt:lpstr>Snímek 10</vt:lpstr>
      <vt:lpstr>Snímek 11</vt:lpstr>
      <vt:lpstr>Snímek 12</vt:lpstr>
      <vt:lpstr> Programové prohlášení Vlády ČR  (srpen 2010)</vt:lpstr>
      <vt:lpstr>GAZELA – technické údaje</vt:lpstr>
      <vt:lpstr>Snímek 15</vt:lpstr>
      <vt:lpstr>Snímek 16</vt:lpstr>
      <vt:lpstr>Projekt GAZELA – časová osa</vt:lpstr>
      <vt:lpstr>Snímek 18</vt:lpstr>
      <vt:lpstr>Děkuji za pozornost</vt:lpstr>
      <vt:lpstr>REGIONÁLNÍ ENERGETICKÉ FÓRUM - ÚSTÍ 2012</vt:lpstr>
    </vt:vector>
  </TitlesOfParts>
  <Company>RWE Interní služby,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ENERGETICKÉ FÓRUM - ÚSTÍ 2012</dc:title>
  <dc:creator>Milan Řepka</dc:creator>
  <cp:lastModifiedBy>Milan Řepka</cp:lastModifiedBy>
  <cp:revision>26</cp:revision>
  <dcterms:created xsi:type="dcterms:W3CDTF">2012-05-28T10:18:20Z</dcterms:created>
  <dcterms:modified xsi:type="dcterms:W3CDTF">2012-06-04T12:36:30Z</dcterms:modified>
</cp:coreProperties>
</file>