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71" r:id="rId3"/>
    <p:sldId id="278" r:id="rId4"/>
    <p:sldId id="266" r:id="rId5"/>
    <p:sldId id="274" r:id="rId6"/>
    <p:sldId id="275" r:id="rId7"/>
    <p:sldId id="272" r:id="rId8"/>
    <p:sldId id="273" r:id="rId9"/>
    <p:sldId id="284" r:id="rId10"/>
    <p:sldId id="276" r:id="rId11"/>
    <p:sldId id="280" r:id="rId12"/>
    <p:sldId id="281" r:id="rId13"/>
    <p:sldId id="282" r:id="rId14"/>
    <p:sldId id="285" r:id="rId15"/>
    <p:sldId id="287" r:id="rId16"/>
    <p:sldId id="289" r:id="rId17"/>
    <p:sldId id="286" r:id="rId18"/>
    <p:sldId id="290" r:id="rId19"/>
    <p:sldId id="291" r:id="rId20"/>
    <p:sldId id="277" r:id="rId21"/>
    <p:sldId id="279" r:id="rId22"/>
    <p:sldId id="260" r:id="rId23"/>
  </p:sldIdLst>
  <p:sldSz cx="12192000" cy="6858000"/>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27FF"/>
    <a:srgbClr val="000DFF"/>
    <a:srgbClr val="010FFF"/>
    <a:srgbClr val="9B9DF3"/>
    <a:srgbClr val="4F53E9"/>
    <a:srgbClr val="4C5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94660"/>
  </p:normalViewPr>
  <p:slideViewPr>
    <p:cSldViewPr snapToGrid="0">
      <p:cViewPr varScale="1">
        <p:scale>
          <a:sx n="80" d="100"/>
          <a:sy n="80" d="100"/>
        </p:scale>
        <p:origin x="125" y="5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4" d="100"/>
          <a:sy n="54" d="100"/>
        </p:scale>
        <p:origin x="3293" y="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0185870D-4186-EED4-C40D-C4565705ECA9}"/>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2964C03A-79E6-1474-87D2-EEE7D2017CDB}"/>
              </a:ext>
            </a:extLst>
          </p:cNvPr>
          <p:cNvSpPr>
            <a:spLocks noGrp="1"/>
          </p:cNvSpPr>
          <p:nvPr>
            <p:ph type="dt" sz="quarter" idx="1"/>
          </p:nvPr>
        </p:nvSpPr>
        <p:spPr>
          <a:xfrm>
            <a:off x="4024313" y="0"/>
            <a:ext cx="3078162" cy="512763"/>
          </a:xfrm>
          <a:prstGeom prst="rect">
            <a:avLst/>
          </a:prstGeom>
        </p:spPr>
        <p:txBody>
          <a:bodyPr vert="horz" lIns="91440" tIns="45720" rIns="91440" bIns="45720" rtlCol="0"/>
          <a:lstStyle>
            <a:lvl1pPr algn="r">
              <a:defRPr sz="1200"/>
            </a:lvl1pPr>
          </a:lstStyle>
          <a:p>
            <a:fld id="{AA4D06BF-45C9-4329-8969-35B51C264A5A}" type="datetimeFigureOut">
              <a:rPr lang="cs-CZ" smtClean="0"/>
              <a:t>21.05.2025</a:t>
            </a:fld>
            <a:endParaRPr lang="cs-CZ"/>
          </a:p>
        </p:txBody>
      </p:sp>
      <p:sp>
        <p:nvSpPr>
          <p:cNvPr id="4" name="Zástupný symbol pro zápatí 3">
            <a:extLst>
              <a:ext uri="{FF2B5EF4-FFF2-40B4-BE49-F238E27FC236}">
                <a16:creationId xmlns:a16="http://schemas.microsoft.com/office/drawing/2014/main" id="{474A4203-5FFB-74B6-CD4E-FC92E580316B}"/>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FEA537B6-CBB0-C0C2-6EBE-AE392C5DFA7A}"/>
              </a:ext>
            </a:extLst>
          </p:cNvPr>
          <p:cNvSpPr>
            <a:spLocks noGrp="1"/>
          </p:cNvSpPr>
          <p:nvPr>
            <p:ph type="sldNum" sz="quarter" idx="3"/>
          </p:nvPr>
        </p:nvSpPr>
        <p:spPr>
          <a:xfrm>
            <a:off x="4024313" y="9721850"/>
            <a:ext cx="3078162" cy="512763"/>
          </a:xfrm>
          <a:prstGeom prst="rect">
            <a:avLst/>
          </a:prstGeom>
        </p:spPr>
        <p:txBody>
          <a:bodyPr vert="horz" lIns="91440" tIns="45720" rIns="91440" bIns="45720" rtlCol="0" anchor="b"/>
          <a:lstStyle>
            <a:lvl1pPr algn="r">
              <a:defRPr sz="1200"/>
            </a:lvl1pPr>
          </a:lstStyle>
          <a:p>
            <a:fld id="{2A938468-7D46-41F8-861B-8D0F8C924EEB}" type="slidenum">
              <a:rPr lang="cs-CZ" smtClean="0"/>
              <a:t>‹#›</a:t>
            </a:fld>
            <a:endParaRPr lang="cs-CZ"/>
          </a:p>
        </p:txBody>
      </p:sp>
    </p:spTree>
    <p:extLst>
      <p:ext uri="{BB962C8B-B14F-4D97-AF65-F5344CB8AC3E}">
        <p14:creationId xmlns:p14="http://schemas.microsoft.com/office/powerpoint/2010/main" val="3042143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cs-CZ"/>
          </a:p>
        </p:txBody>
      </p:sp>
      <p:sp>
        <p:nvSpPr>
          <p:cNvPr id="3" name="Zástupný symbol pro datum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331F0D86-656B-4472-8896-B9205A5EE9B6}" type="datetimeFigureOut">
              <a:rPr lang="cs-CZ" smtClean="0"/>
              <a:t>21.05.2025</a:t>
            </a:fld>
            <a:endParaRPr lang="cs-CZ"/>
          </a:p>
        </p:txBody>
      </p:sp>
      <p:sp>
        <p:nvSpPr>
          <p:cNvPr id="4" name="Zástupný symbol pro obrázek snímku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cs-CZ"/>
          </a:p>
        </p:txBody>
      </p:sp>
      <p:sp>
        <p:nvSpPr>
          <p:cNvPr id="5" name="Zástupný symbol pro poznámky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CEBE39AA-C04E-4BA5-B9DF-2C32A40100CF}" type="slidenum">
              <a:rPr lang="cs-CZ" smtClean="0"/>
              <a:t>‹#›</a:t>
            </a:fld>
            <a:endParaRPr lang="cs-CZ"/>
          </a:p>
        </p:txBody>
      </p:sp>
    </p:spTree>
    <p:extLst>
      <p:ext uri="{BB962C8B-B14F-4D97-AF65-F5344CB8AC3E}">
        <p14:creationId xmlns:p14="http://schemas.microsoft.com/office/powerpoint/2010/main" val="2926595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1</a:t>
            </a:fld>
            <a:endParaRPr lang="cs-CZ"/>
          </a:p>
        </p:txBody>
      </p:sp>
    </p:spTree>
    <p:extLst>
      <p:ext uri="{BB962C8B-B14F-4D97-AF65-F5344CB8AC3E}">
        <p14:creationId xmlns:p14="http://schemas.microsoft.com/office/powerpoint/2010/main" val="1185992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7D56D-E7DB-EC52-17B3-7D1EA67DE8F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0CFEAEC-833F-F981-F751-FFEF85A1E41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1F53449-ED37-412F-81BB-5C1085C564E4}"/>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8155323-A543-8EE9-C419-BD97BEAF550E}"/>
              </a:ext>
            </a:extLst>
          </p:cNvPr>
          <p:cNvSpPr>
            <a:spLocks noGrp="1"/>
          </p:cNvSpPr>
          <p:nvPr>
            <p:ph type="sldNum" sz="quarter" idx="5"/>
          </p:nvPr>
        </p:nvSpPr>
        <p:spPr/>
        <p:txBody>
          <a:bodyPr/>
          <a:lstStyle/>
          <a:p>
            <a:fld id="{CEBE39AA-C04E-4BA5-B9DF-2C32A40100CF}" type="slidenum">
              <a:rPr lang="cs-CZ" smtClean="0"/>
              <a:t>10</a:t>
            </a:fld>
            <a:endParaRPr lang="cs-CZ"/>
          </a:p>
        </p:txBody>
      </p:sp>
    </p:spTree>
    <p:extLst>
      <p:ext uri="{BB962C8B-B14F-4D97-AF65-F5344CB8AC3E}">
        <p14:creationId xmlns:p14="http://schemas.microsoft.com/office/powerpoint/2010/main" val="783255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2B2E0-2A2A-746B-3EE4-0936085DDBC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3CEB0BD-8C97-FE4D-9A29-015A640E360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956EECF-6804-FBF6-862F-3D7331AAF13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F7445DC-5B7E-C937-60EC-3FB1706F49C2}"/>
              </a:ext>
            </a:extLst>
          </p:cNvPr>
          <p:cNvSpPr>
            <a:spLocks noGrp="1"/>
          </p:cNvSpPr>
          <p:nvPr>
            <p:ph type="sldNum" sz="quarter" idx="5"/>
          </p:nvPr>
        </p:nvSpPr>
        <p:spPr/>
        <p:txBody>
          <a:bodyPr/>
          <a:lstStyle/>
          <a:p>
            <a:fld id="{CEBE39AA-C04E-4BA5-B9DF-2C32A40100CF}" type="slidenum">
              <a:rPr lang="cs-CZ" smtClean="0"/>
              <a:t>11</a:t>
            </a:fld>
            <a:endParaRPr lang="cs-CZ"/>
          </a:p>
        </p:txBody>
      </p:sp>
    </p:spTree>
    <p:extLst>
      <p:ext uri="{BB962C8B-B14F-4D97-AF65-F5344CB8AC3E}">
        <p14:creationId xmlns:p14="http://schemas.microsoft.com/office/powerpoint/2010/main" val="13626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C7F7F-FA85-A171-E2A0-BCF63CB30343}"/>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404DA81F-5D75-F411-26F8-3EA54089A8EE}"/>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CB3EDFA-4FEB-EE7E-C4CC-49CCC934FC9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3763528E-7C98-72A5-33FF-3749A862B537}"/>
              </a:ext>
            </a:extLst>
          </p:cNvPr>
          <p:cNvSpPr>
            <a:spLocks noGrp="1"/>
          </p:cNvSpPr>
          <p:nvPr>
            <p:ph type="sldNum" sz="quarter" idx="5"/>
          </p:nvPr>
        </p:nvSpPr>
        <p:spPr/>
        <p:txBody>
          <a:bodyPr/>
          <a:lstStyle/>
          <a:p>
            <a:fld id="{CEBE39AA-C04E-4BA5-B9DF-2C32A40100CF}" type="slidenum">
              <a:rPr lang="cs-CZ" smtClean="0"/>
              <a:t>12</a:t>
            </a:fld>
            <a:endParaRPr lang="cs-CZ"/>
          </a:p>
        </p:txBody>
      </p:sp>
    </p:spTree>
    <p:extLst>
      <p:ext uri="{BB962C8B-B14F-4D97-AF65-F5344CB8AC3E}">
        <p14:creationId xmlns:p14="http://schemas.microsoft.com/office/powerpoint/2010/main" val="793675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4A80D-5923-9BE2-B9F6-DD0AFAA47F7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CCFFF7B3-7917-3D7C-D68E-7FC6FA5C4BA2}"/>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E2F8DD8-AA3A-0E12-517C-86946ADC139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B3946C4-62F4-B1C6-1E0E-131EF8CEE2D5}"/>
              </a:ext>
            </a:extLst>
          </p:cNvPr>
          <p:cNvSpPr>
            <a:spLocks noGrp="1"/>
          </p:cNvSpPr>
          <p:nvPr>
            <p:ph type="sldNum" sz="quarter" idx="5"/>
          </p:nvPr>
        </p:nvSpPr>
        <p:spPr/>
        <p:txBody>
          <a:bodyPr/>
          <a:lstStyle/>
          <a:p>
            <a:fld id="{CEBE39AA-C04E-4BA5-B9DF-2C32A40100CF}" type="slidenum">
              <a:rPr lang="cs-CZ" smtClean="0"/>
              <a:t>13</a:t>
            </a:fld>
            <a:endParaRPr lang="cs-CZ"/>
          </a:p>
        </p:txBody>
      </p:sp>
    </p:spTree>
    <p:extLst>
      <p:ext uri="{BB962C8B-B14F-4D97-AF65-F5344CB8AC3E}">
        <p14:creationId xmlns:p14="http://schemas.microsoft.com/office/powerpoint/2010/main" val="159468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E6FD7-6A9E-0C33-82A8-C4B369DD9AF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3D439DF-3161-9B9F-EC9E-A5C1498D7B9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80E961EB-6737-8E5C-2394-1D001E807B4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16A98E4-F3D0-2AEB-1731-EE18888DBBBB}"/>
              </a:ext>
            </a:extLst>
          </p:cNvPr>
          <p:cNvSpPr>
            <a:spLocks noGrp="1"/>
          </p:cNvSpPr>
          <p:nvPr>
            <p:ph type="sldNum" sz="quarter" idx="5"/>
          </p:nvPr>
        </p:nvSpPr>
        <p:spPr/>
        <p:txBody>
          <a:bodyPr/>
          <a:lstStyle/>
          <a:p>
            <a:fld id="{CEBE39AA-C04E-4BA5-B9DF-2C32A40100CF}" type="slidenum">
              <a:rPr lang="cs-CZ" smtClean="0"/>
              <a:t>14</a:t>
            </a:fld>
            <a:endParaRPr lang="cs-CZ"/>
          </a:p>
        </p:txBody>
      </p:sp>
    </p:spTree>
    <p:extLst>
      <p:ext uri="{BB962C8B-B14F-4D97-AF65-F5344CB8AC3E}">
        <p14:creationId xmlns:p14="http://schemas.microsoft.com/office/powerpoint/2010/main" val="171050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DA9EC-9493-E271-93E5-444BED080602}"/>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DBD00054-619F-5CB9-558C-E5C6332C4E8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A06B881-C7D4-A01E-A6CF-0F91CBCB0EF6}"/>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AC5F2FDF-8A42-CD10-A24D-5E061FE4AFB1}"/>
              </a:ext>
            </a:extLst>
          </p:cNvPr>
          <p:cNvSpPr>
            <a:spLocks noGrp="1"/>
          </p:cNvSpPr>
          <p:nvPr>
            <p:ph type="sldNum" sz="quarter" idx="5"/>
          </p:nvPr>
        </p:nvSpPr>
        <p:spPr/>
        <p:txBody>
          <a:bodyPr/>
          <a:lstStyle/>
          <a:p>
            <a:fld id="{CEBE39AA-C04E-4BA5-B9DF-2C32A40100CF}" type="slidenum">
              <a:rPr lang="cs-CZ" smtClean="0"/>
              <a:t>15</a:t>
            </a:fld>
            <a:endParaRPr lang="cs-CZ"/>
          </a:p>
        </p:txBody>
      </p:sp>
    </p:spTree>
    <p:extLst>
      <p:ext uri="{BB962C8B-B14F-4D97-AF65-F5344CB8AC3E}">
        <p14:creationId xmlns:p14="http://schemas.microsoft.com/office/powerpoint/2010/main" val="67624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42883-E307-6753-5802-0AA3F168E9B6}"/>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53B5B0C-2B3D-9FD2-F1D7-6D278973AD8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958FF6BF-D201-1EC2-DA6D-7B83CBE75D1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03887274-45DF-6D95-3DB9-FA1051FF103D}"/>
              </a:ext>
            </a:extLst>
          </p:cNvPr>
          <p:cNvSpPr>
            <a:spLocks noGrp="1"/>
          </p:cNvSpPr>
          <p:nvPr>
            <p:ph type="sldNum" sz="quarter" idx="5"/>
          </p:nvPr>
        </p:nvSpPr>
        <p:spPr/>
        <p:txBody>
          <a:bodyPr/>
          <a:lstStyle/>
          <a:p>
            <a:fld id="{CEBE39AA-C04E-4BA5-B9DF-2C32A40100CF}" type="slidenum">
              <a:rPr lang="cs-CZ" smtClean="0"/>
              <a:t>16</a:t>
            </a:fld>
            <a:endParaRPr lang="cs-CZ"/>
          </a:p>
        </p:txBody>
      </p:sp>
    </p:spTree>
    <p:extLst>
      <p:ext uri="{BB962C8B-B14F-4D97-AF65-F5344CB8AC3E}">
        <p14:creationId xmlns:p14="http://schemas.microsoft.com/office/powerpoint/2010/main" val="3027165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1293F-C959-2416-16C9-0E04DC975F5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F2D33F67-E122-C1D5-0B5D-F5D76A595A5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2B68841-B635-1510-B48F-AEF85B294B7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1FF0D67C-84A1-163E-9D65-E151F08BBE9F}"/>
              </a:ext>
            </a:extLst>
          </p:cNvPr>
          <p:cNvSpPr>
            <a:spLocks noGrp="1"/>
          </p:cNvSpPr>
          <p:nvPr>
            <p:ph type="sldNum" sz="quarter" idx="5"/>
          </p:nvPr>
        </p:nvSpPr>
        <p:spPr/>
        <p:txBody>
          <a:bodyPr/>
          <a:lstStyle/>
          <a:p>
            <a:fld id="{CEBE39AA-C04E-4BA5-B9DF-2C32A40100CF}" type="slidenum">
              <a:rPr lang="cs-CZ" smtClean="0"/>
              <a:t>17</a:t>
            </a:fld>
            <a:endParaRPr lang="cs-CZ"/>
          </a:p>
        </p:txBody>
      </p:sp>
    </p:spTree>
    <p:extLst>
      <p:ext uri="{BB962C8B-B14F-4D97-AF65-F5344CB8AC3E}">
        <p14:creationId xmlns:p14="http://schemas.microsoft.com/office/powerpoint/2010/main" val="3719407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2AE84-B3E1-9F78-915B-24E5CDA9557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3410789-2167-F378-4303-83146AD18CC8}"/>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EAEE1DA-7798-F217-FB4E-BD237E11FEC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CC15ED87-6A30-873A-0D7F-9905788EE8F1}"/>
              </a:ext>
            </a:extLst>
          </p:cNvPr>
          <p:cNvSpPr>
            <a:spLocks noGrp="1"/>
          </p:cNvSpPr>
          <p:nvPr>
            <p:ph type="sldNum" sz="quarter" idx="5"/>
          </p:nvPr>
        </p:nvSpPr>
        <p:spPr/>
        <p:txBody>
          <a:bodyPr/>
          <a:lstStyle/>
          <a:p>
            <a:fld id="{CEBE39AA-C04E-4BA5-B9DF-2C32A40100CF}" type="slidenum">
              <a:rPr lang="cs-CZ" smtClean="0"/>
              <a:t>18</a:t>
            </a:fld>
            <a:endParaRPr lang="cs-CZ"/>
          </a:p>
        </p:txBody>
      </p:sp>
    </p:spTree>
    <p:extLst>
      <p:ext uri="{BB962C8B-B14F-4D97-AF65-F5344CB8AC3E}">
        <p14:creationId xmlns:p14="http://schemas.microsoft.com/office/powerpoint/2010/main" val="922531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6431F5-7CDB-2AE0-4674-EA3C0ABD4ED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68AAC78-4372-6F7A-7D9F-31C5CBB6584B}"/>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09D3D761-BAFB-737D-A00A-27502A53264A}"/>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FA508BC0-A23F-D0B1-F207-F7F248C188E4}"/>
              </a:ext>
            </a:extLst>
          </p:cNvPr>
          <p:cNvSpPr>
            <a:spLocks noGrp="1"/>
          </p:cNvSpPr>
          <p:nvPr>
            <p:ph type="sldNum" sz="quarter" idx="5"/>
          </p:nvPr>
        </p:nvSpPr>
        <p:spPr/>
        <p:txBody>
          <a:bodyPr/>
          <a:lstStyle/>
          <a:p>
            <a:fld id="{CEBE39AA-C04E-4BA5-B9DF-2C32A40100CF}" type="slidenum">
              <a:rPr lang="cs-CZ" smtClean="0"/>
              <a:t>19</a:t>
            </a:fld>
            <a:endParaRPr lang="cs-CZ"/>
          </a:p>
        </p:txBody>
      </p:sp>
    </p:spTree>
    <p:extLst>
      <p:ext uri="{BB962C8B-B14F-4D97-AF65-F5344CB8AC3E}">
        <p14:creationId xmlns:p14="http://schemas.microsoft.com/office/powerpoint/2010/main" val="196466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2</a:t>
            </a:fld>
            <a:endParaRPr lang="cs-CZ"/>
          </a:p>
        </p:txBody>
      </p:sp>
    </p:spTree>
    <p:extLst>
      <p:ext uri="{BB962C8B-B14F-4D97-AF65-F5344CB8AC3E}">
        <p14:creationId xmlns:p14="http://schemas.microsoft.com/office/powerpoint/2010/main" val="3827306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F666B-FD2E-991C-9E8B-FF2BD36155EC}"/>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B70C490-3FCF-303A-CC2B-EDDF4BFFB6F4}"/>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115E030B-107F-C52D-181B-744BA05859CB}"/>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5BD8F7AE-A3F3-0695-2D9C-00D5CCCF7EA4}"/>
              </a:ext>
            </a:extLst>
          </p:cNvPr>
          <p:cNvSpPr>
            <a:spLocks noGrp="1"/>
          </p:cNvSpPr>
          <p:nvPr>
            <p:ph type="sldNum" sz="quarter" idx="5"/>
          </p:nvPr>
        </p:nvSpPr>
        <p:spPr/>
        <p:txBody>
          <a:bodyPr/>
          <a:lstStyle/>
          <a:p>
            <a:fld id="{CEBE39AA-C04E-4BA5-B9DF-2C32A40100CF}" type="slidenum">
              <a:rPr lang="cs-CZ" smtClean="0"/>
              <a:t>20</a:t>
            </a:fld>
            <a:endParaRPr lang="cs-CZ"/>
          </a:p>
        </p:txBody>
      </p:sp>
    </p:spTree>
    <p:extLst>
      <p:ext uri="{BB962C8B-B14F-4D97-AF65-F5344CB8AC3E}">
        <p14:creationId xmlns:p14="http://schemas.microsoft.com/office/powerpoint/2010/main" val="3893419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F5A45-E05E-38CA-033E-A60F3109235E}"/>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68A30947-9F16-2532-6307-9BC93AD008D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7930F9CA-D4E2-6230-F101-3712F98E1729}"/>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D27A1B9-B9B5-93E0-C512-F2B4830494F2}"/>
              </a:ext>
            </a:extLst>
          </p:cNvPr>
          <p:cNvSpPr>
            <a:spLocks noGrp="1"/>
          </p:cNvSpPr>
          <p:nvPr>
            <p:ph type="sldNum" sz="quarter" idx="5"/>
          </p:nvPr>
        </p:nvSpPr>
        <p:spPr/>
        <p:txBody>
          <a:bodyPr/>
          <a:lstStyle/>
          <a:p>
            <a:fld id="{CEBE39AA-C04E-4BA5-B9DF-2C32A40100CF}" type="slidenum">
              <a:rPr lang="cs-CZ" smtClean="0"/>
              <a:t>21</a:t>
            </a:fld>
            <a:endParaRPr lang="cs-CZ"/>
          </a:p>
        </p:txBody>
      </p:sp>
    </p:spTree>
    <p:extLst>
      <p:ext uri="{BB962C8B-B14F-4D97-AF65-F5344CB8AC3E}">
        <p14:creationId xmlns:p14="http://schemas.microsoft.com/office/powerpoint/2010/main" val="16987110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22</a:t>
            </a:fld>
            <a:endParaRPr lang="cs-CZ"/>
          </a:p>
        </p:txBody>
      </p:sp>
    </p:spTree>
    <p:extLst>
      <p:ext uri="{BB962C8B-B14F-4D97-AF65-F5344CB8AC3E}">
        <p14:creationId xmlns:p14="http://schemas.microsoft.com/office/powerpoint/2010/main" val="3685727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7618C-D731-B6DB-29D7-0F6E8A649755}"/>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24C5002-5EF3-3C2C-4A8F-4883CA56C950}"/>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62E6F497-41D0-4363-D5C9-36D348C9F26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D77F5E3-EEC1-7E9A-D7E6-C1F2BCA872E8}"/>
              </a:ext>
            </a:extLst>
          </p:cNvPr>
          <p:cNvSpPr>
            <a:spLocks noGrp="1"/>
          </p:cNvSpPr>
          <p:nvPr>
            <p:ph type="sldNum" sz="quarter" idx="5"/>
          </p:nvPr>
        </p:nvSpPr>
        <p:spPr/>
        <p:txBody>
          <a:bodyPr/>
          <a:lstStyle/>
          <a:p>
            <a:fld id="{CEBE39AA-C04E-4BA5-B9DF-2C32A40100CF}" type="slidenum">
              <a:rPr lang="cs-CZ" smtClean="0"/>
              <a:t>3</a:t>
            </a:fld>
            <a:endParaRPr lang="cs-CZ"/>
          </a:p>
        </p:txBody>
      </p:sp>
    </p:spTree>
    <p:extLst>
      <p:ext uri="{BB962C8B-B14F-4D97-AF65-F5344CB8AC3E}">
        <p14:creationId xmlns:p14="http://schemas.microsoft.com/office/powerpoint/2010/main" val="3625616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CEBE39AA-C04E-4BA5-B9DF-2C32A40100CF}" type="slidenum">
              <a:rPr lang="cs-CZ" smtClean="0"/>
              <a:t>4</a:t>
            </a:fld>
            <a:endParaRPr lang="cs-CZ"/>
          </a:p>
        </p:txBody>
      </p:sp>
    </p:spTree>
    <p:extLst>
      <p:ext uri="{BB962C8B-B14F-4D97-AF65-F5344CB8AC3E}">
        <p14:creationId xmlns:p14="http://schemas.microsoft.com/office/powerpoint/2010/main" val="3916753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65585A-959D-9657-B2BC-80A6F94FC27B}"/>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0763395C-5EC5-D65C-E77D-953A5A4EA806}"/>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B9C7AC39-5C41-79EE-D727-3BC0669BC08E}"/>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5463250-44B3-BD07-9F02-44BDAA3EF642}"/>
              </a:ext>
            </a:extLst>
          </p:cNvPr>
          <p:cNvSpPr>
            <a:spLocks noGrp="1"/>
          </p:cNvSpPr>
          <p:nvPr>
            <p:ph type="sldNum" sz="quarter" idx="5"/>
          </p:nvPr>
        </p:nvSpPr>
        <p:spPr/>
        <p:txBody>
          <a:bodyPr/>
          <a:lstStyle/>
          <a:p>
            <a:fld id="{CEBE39AA-C04E-4BA5-B9DF-2C32A40100CF}" type="slidenum">
              <a:rPr lang="cs-CZ" smtClean="0"/>
              <a:t>5</a:t>
            </a:fld>
            <a:endParaRPr lang="cs-CZ"/>
          </a:p>
        </p:txBody>
      </p:sp>
    </p:spTree>
    <p:extLst>
      <p:ext uri="{BB962C8B-B14F-4D97-AF65-F5344CB8AC3E}">
        <p14:creationId xmlns:p14="http://schemas.microsoft.com/office/powerpoint/2010/main" val="2343347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7207D-8B4F-54F7-9F2E-5F50E2EFAF34}"/>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1338F51-4FFC-4269-34EE-20DADA36E9EA}"/>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A553CFE-5F6D-7FBA-B339-AE22620EAE4A}"/>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D361262A-98A9-2ACD-ACC0-8471A97EF47F}"/>
              </a:ext>
            </a:extLst>
          </p:cNvPr>
          <p:cNvSpPr>
            <a:spLocks noGrp="1"/>
          </p:cNvSpPr>
          <p:nvPr>
            <p:ph type="sldNum" sz="quarter" idx="5"/>
          </p:nvPr>
        </p:nvSpPr>
        <p:spPr/>
        <p:txBody>
          <a:bodyPr/>
          <a:lstStyle/>
          <a:p>
            <a:fld id="{CEBE39AA-C04E-4BA5-B9DF-2C32A40100CF}" type="slidenum">
              <a:rPr lang="cs-CZ" smtClean="0"/>
              <a:t>6</a:t>
            </a:fld>
            <a:endParaRPr lang="cs-CZ"/>
          </a:p>
        </p:txBody>
      </p:sp>
    </p:spTree>
    <p:extLst>
      <p:ext uri="{BB962C8B-B14F-4D97-AF65-F5344CB8AC3E}">
        <p14:creationId xmlns:p14="http://schemas.microsoft.com/office/powerpoint/2010/main" val="285970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C82E8-F9A8-8AFF-E3E3-89B93C8D678F}"/>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1550D310-7D9E-6E55-9CB1-0AA38DF2976F}"/>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200FAC4A-439C-2C84-1D67-565F3BCABD58}"/>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247E7A7D-79F6-4EAC-9DAA-31C7551B9787}"/>
              </a:ext>
            </a:extLst>
          </p:cNvPr>
          <p:cNvSpPr>
            <a:spLocks noGrp="1"/>
          </p:cNvSpPr>
          <p:nvPr>
            <p:ph type="sldNum" sz="quarter" idx="5"/>
          </p:nvPr>
        </p:nvSpPr>
        <p:spPr/>
        <p:txBody>
          <a:bodyPr/>
          <a:lstStyle/>
          <a:p>
            <a:fld id="{CEBE39AA-C04E-4BA5-B9DF-2C32A40100CF}" type="slidenum">
              <a:rPr lang="cs-CZ" smtClean="0"/>
              <a:t>7</a:t>
            </a:fld>
            <a:endParaRPr lang="cs-CZ"/>
          </a:p>
        </p:txBody>
      </p:sp>
    </p:spTree>
    <p:extLst>
      <p:ext uri="{BB962C8B-B14F-4D97-AF65-F5344CB8AC3E}">
        <p14:creationId xmlns:p14="http://schemas.microsoft.com/office/powerpoint/2010/main" val="2885886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6FAFE6-2DE9-382E-6736-4B12BAF01CD0}"/>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B833077E-5D09-421B-745E-0F585FEFA4D3}"/>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5594873E-0F32-47B4-C514-F3E9CE5F2FF7}"/>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B91A12DB-E344-3C7A-CD96-11658303425B}"/>
              </a:ext>
            </a:extLst>
          </p:cNvPr>
          <p:cNvSpPr>
            <a:spLocks noGrp="1"/>
          </p:cNvSpPr>
          <p:nvPr>
            <p:ph type="sldNum" sz="quarter" idx="5"/>
          </p:nvPr>
        </p:nvSpPr>
        <p:spPr/>
        <p:txBody>
          <a:bodyPr/>
          <a:lstStyle/>
          <a:p>
            <a:fld id="{CEBE39AA-C04E-4BA5-B9DF-2C32A40100CF}" type="slidenum">
              <a:rPr lang="cs-CZ" smtClean="0"/>
              <a:t>8</a:t>
            </a:fld>
            <a:endParaRPr lang="cs-CZ"/>
          </a:p>
        </p:txBody>
      </p:sp>
    </p:spTree>
    <p:extLst>
      <p:ext uri="{BB962C8B-B14F-4D97-AF65-F5344CB8AC3E}">
        <p14:creationId xmlns:p14="http://schemas.microsoft.com/office/powerpoint/2010/main" val="650551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3198D-C371-D0D9-2B0B-10C1BF8C869A}"/>
            </a:ext>
          </a:extLst>
        </p:cNvPr>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A99E5002-3C09-41BD-A8FF-FFB8CD6F794C}"/>
              </a:ext>
            </a:extLst>
          </p:cNvPr>
          <p:cNvSpPr>
            <a:spLocks noGrp="1" noRot="1" noChangeAspect="1"/>
          </p:cNvSpPr>
          <p:nvPr>
            <p:ph type="sldImg"/>
          </p:nvPr>
        </p:nvSpPr>
        <p:spPr/>
      </p:sp>
      <p:sp>
        <p:nvSpPr>
          <p:cNvPr id="3" name="Zástupný symbol pro poznámky 2">
            <a:extLst>
              <a:ext uri="{FF2B5EF4-FFF2-40B4-BE49-F238E27FC236}">
                <a16:creationId xmlns:a16="http://schemas.microsoft.com/office/drawing/2014/main" id="{F4533B0F-9F61-2702-33CD-BCCAA199B4F3}"/>
              </a:ext>
            </a:extLst>
          </p:cNvPr>
          <p:cNvSpPr>
            <a:spLocks noGrp="1"/>
          </p:cNvSpPr>
          <p:nvPr>
            <p:ph type="body" idx="1"/>
          </p:nvPr>
        </p:nvSpPr>
        <p:spPr/>
        <p:txBody>
          <a:bodyPr/>
          <a:lstStyle/>
          <a:p>
            <a:endParaRPr lang="cs-CZ"/>
          </a:p>
        </p:txBody>
      </p:sp>
      <p:sp>
        <p:nvSpPr>
          <p:cNvPr id="4" name="Zástupný symbol pro číslo snímku 3">
            <a:extLst>
              <a:ext uri="{FF2B5EF4-FFF2-40B4-BE49-F238E27FC236}">
                <a16:creationId xmlns:a16="http://schemas.microsoft.com/office/drawing/2014/main" id="{9396617F-4AA9-58D0-306C-1966C25C7183}"/>
              </a:ext>
            </a:extLst>
          </p:cNvPr>
          <p:cNvSpPr>
            <a:spLocks noGrp="1"/>
          </p:cNvSpPr>
          <p:nvPr>
            <p:ph type="sldNum" sz="quarter" idx="5"/>
          </p:nvPr>
        </p:nvSpPr>
        <p:spPr/>
        <p:txBody>
          <a:bodyPr/>
          <a:lstStyle/>
          <a:p>
            <a:fld id="{CEBE39AA-C04E-4BA5-B9DF-2C32A40100CF}" type="slidenum">
              <a:rPr lang="cs-CZ" smtClean="0"/>
              <a:t>9</a:t>
            </a:fld>
            <a:endParaRPr lang="cs-CZ"/>
          </a:p>
        </p:txBody>
      </p:sp>
    </p:spTree>
    <p:extLst>
      <p:ext uri="{BB962C8B-B14F-4D97-AF65-F5344CB8AC3E}">
        <p14:creationId xmlns:p14="http://schemas.microsoft.com/office/powerpoint/2010/main" val="393297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p>
        </p:txBody>
      </p:sp>
      <p:sp>
        <p:nvSpPr>
          <p:cNvPr id="4" name="Zástupný symbol pro datum 3"/>
          <p:cNvSpPr>
            <a:spLocks noGrp="1"/>
          </p:cNvSpPr>
          <p:nvPr>
            <p:ph type="dt" sz="half" idx="10"/>
          </p:nvPr>
        </p:nvSpPr>
        <p:spPr/>
        <p:txBody>
          <a:bodyPr/>
          <a:lstStyle/>
          <a:p>
            <a:fld id="{2FDF5881-60BC-4503-B5C4-5F5A774FF41F}" type="datetimeFigureOut">
              <a:rPr lang="cs-CZ" smtClean="0"/>
              <a:t>21.05.2025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222042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FDF5881-60BC-4503-B5C4-5F5A774FF41F}" type="datetimeFigureOut">
              <a:rPr lang="cs-CZ" smtClean="0"/>
              <a:t>21.05.2025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31564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FDF5881-60BC-4503-B5C4-5F5A774FF41F}" type="datetimeFigureOut">
              <a:rPr lang="cs-CZ" smtClean="0"/>
              <a:t>21.05.2025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44729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FDF5881-60BC-4503-B5C4-5F5A774FF41F}" type="datetimeFigureOut">
              <a:rPr lang="cs-CZ" smtClean="0"/>
              <a:t>21.05.2025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96124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FDF5881-60BC-4503-B5C4-5F5A774FF41F}" type="datetimeFigureOut">
              <a:rPr lang="cs-CZ" smtClean="0"/>
              <a:t>21.05.2025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342924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FDF5881-60BC-4503-B5C4-5F5A774FF41F}" type="datetimeFigureOut">
              <a:rPr lang="cs-CZ" smtClean="0"/>
              <a:t>21.05.2025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512977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FDF5881-60BC-4503-B5C4-5F5A774FF41F}" type="datetimeFigureOut">
              <a:rPr lang="cs-CZ" smtClean="0"/>
              <a:t>21.05.2025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70464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FDF5881-60BC-4503-B5C4-5F5A774FF41F}" type="datetimeFigureOut">
              <a:rPr lang="cs-CZ" smtClean="0"/>
              <a:t>21.05.2025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78105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FDF5881-60BC-4503-B5C4-5F5A774FF41F}" type="datetimeFigureOut">
              <a:rPr lang="cs-CZ" smtClean="0"/>
              <a:t>21.05.2025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24829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FDF5881-60BC-4503-B5C4-5F5A774FF41F}" type="datetimeFigureOut">
              <a:rPr lang="cs-CZ" smtClean="0"/>
              <a:t>21.05.2025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84777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FDF5881-60BC-4503-B5C4-5F5A774FF41F}" type="datetimeFigureOut">
              <a:rPr lang="cs-CZ" smtClean="0"/>
              <a:t>21.05.2025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45D9BCD-5E08-49C5-8C3D-F4BCF3C80373}" type="slidenum">
              <a:rPr lang="cs-CZ" smtClean="0"/>
              <a:t>‹#›</a:t>
            </a:fld>
            <a:endParaRPr lang="cs-CZ"/>
          </a:p>
        </p:txBody>
      </p:sp>
    </p:spTree>
    <p:extLst>
      <p:ext uri="{BB962C8B-B14F-4D97-AF65-F5344CB8AC3E}">
        <p14:creationId xmlns:p14="http://schemas.microsoft.com/office/powerpoint/2010/main" val="188902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DF5881-60BC-4503-B5C4-5F5A774FF41F}" type="datetimeFigureOut">
              <a:rPr lang="cs-CZ" smtClean="0"/>
              <a:t>21.05.2025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5D9BCD-5E08-49C5-8C3D-F4BCF3C80373}" type="slidenum">
              <a:rPr lang="cs-CZ" smtClean="0"/>
              <a:t>‹#›</a:t>
            </a:fld>
            <a:endParaRPr lang="cs-CZ"/>
          </a:p>
        </p:txBody>
      </p:sp>
    </p:spTree>
    <p:extLst>
      <p:ext uri="{BB962C8B-B14F-4D97-AF65-F5344CB8AC3E}">
        <p14:creationId xmlns:p14="http://schemas.microsoft.com/office/powerpoint/2010/main" val="3274061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esfcr.cz/" TargetMode="External"/><Relationship Id="rId5" Type="http://schemas.openxmlformats.org/officeDocument/2006/relationships/hyperlink" Target="https://www.esfcr.cz/vyzva-081-opz-plus" TargetMode="External"/><Relationship Id="rId4" Type="http://schemas.openxmlformats.org/officeDocument/2006/relationships/hyperlink" Target="https://www.kr-ustecky.cz/vyzva-potravinova-pomoc-detem-v-socialni-nouzi-pro-skoly-a-skolska-zarizeni-zrizovane-usteckym-krajem-2025-2026/ds-101188/p1=31283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cs-CZ"/>
          </a:p>
        </p:txBody>
      </p:sp>
      <p:sp>
        <p:nvSpPr>
          <p:cNvPr id="3" name="Podnadpis 2"/>
          <p:cNvSpPr>
            <a:spLocks noGrp="1"/>
          </p:cNvSpPr>
          <p:nvPr>
            <p:ph type="subTitle" idx="1"/>
          </p:nvPr>
        </p:nvSpPr>
        <p:spPr/>
        <p:txBody>
          <a:bodyPr/>
          <a:lstStyle/>
          <a:p>
            <a:endParaRPr lang="cs-CZ"/>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53" y="0"/>
            <a:ext cx="12213053" cy="6869842"/>
          </a:xfrm>
          <a:prstGeom prst="rect">
            <a:avLst/>
          </a:prstGeom>
        </p:spPr>
      </p:pic>
      <p:pic>
        <p:nvPicPr>
          <p:cNvPr id="5" name="Obrázek 4">
            <a:extLst>
              <a:ext uri="{FF2B5EF4-FFF2-40B4-BE49-F238E27FC236}">
                <a16:creationId xmlns:a16="http://schemas.microsoft.com/office/drawing/2014/main" id="{596D8580-8647-287A-671A-776957661471}"/>
              </a:ext>
            </a:extLst>
          </p:cNvPr>
          <p:cNvPicPr>
            <a:picLocks noChangeAspect="1"/>
          </p:cNvPicPr>
          <p:nvPr/>
        </p:nvPicPr>
        <p:blipFill>
          <a:blip r:embed="rId4"/>
          <a:stretch>
            <a:fillRect/>
          </a:stretch>
        </p:blipFill>
        <p:spPr>
          <a:xfrm>
            <a:off x="0" y="67664"/>
            <a:ext cx="4084674" cy="1054699"/>
          </a:xfrm>
          <a:prstGeom prst="rect">
            <a:avLst/>
          </a:prstGeom>
        </p:spPr>
      </p:pic>
    </p:spTree>
    <p:extLst>
      <p:ext uri="{BB962C8B-B14F-4D97-AF65-F5344CB8AC3E}">
        <p14:creationId xmlns:p14="http://schemas.microsoft.com/office/powerpoint/2010/main" val="121364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9C675-321E-C1CC-EB04-3544D9F3602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A31F9EF-2E26-725B-A82F-313111953CD3}"/>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AA61F521-ABCB-112F-2295-13D42EEB956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62C6FBFA-F8BA-22C4-27D3-980BE9E4463D}"/>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B37D94FD-6074-1AA4-708A-3E7905B8F29F}"/>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1E668A73-2763-E8AC-8C69-2C9890DE3DB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F82932CE-F358-B57F-AEBC-50BD5C541D20}"/>
              </a:ext>
            </a:extLst>
          </p:cNvPr>
          <p:cNvSpPr txBox="1"/>
          <p:nvPr/>
        </p:nvSpPr>
        <p:spPr>
          <a:xfrm>
            <a:off x="632254" y="720000"/>
            <a:ext cx="5981198" cy="6586418"/>
          </a:xfrm>
          <a:prstGeom prst="rect">
            <a:avLst/>
          </a:prstGeom>
          <a:noFill/>
        </p:spPr>
        <p:txBody>
          <a:bodyPr wrap="square" rtlCol="0">
            <a:spAutoFit/>
          </a:bodyPr>
          <a:lstStyle/>
          <a:p>
            <a:pPr algn="just"/>
            <a:r>
              <a:rPr lang="cs-CZ" sz="3000" b="1" dirty="0">
                <a:solidFill>
                  <a:srgbClr val="010FFF"/>
                </a:solidFill>
                <a:latin typeface="Century Gothic" panose="020B0502020202020204" pitchFamily="34" charset="0"/>
              </a:rPr>
              <a:t>Žádost o poskytnutí příspěvku  </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1700" dirty="0">
                <a:solidFill>
                  <a:srgbClr val="FF0000"/>
                </a:solidFill>
                <a:latin typeface="Century Gothic" panose="020B0502020202020204" pitchFamily="34" charset="0"/>
              </a:rPr>
              <a:t>Elektronický formulář žádosti a návod na jeho vyplnění je na výše uvedeném odkazu na web ÚK.</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Výše příspěvku se stanoví na základě jednotkových nákladů, počtu školních dní od 30. 6. 2026 a kvalifikovaného odhadu počtu dětí a žáků ve věku 2 – 26 let, kteří jsou z rodin ohrožených chudobou a materiální nebo potravinovou deprivací, v součtu za všechny typy jednotek školního stravování, resp. obou typů aktivit. Kvalifikovaný odhad určí statutární orgán organizace.</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Vzorec je automaticky nastaven. Celková výše příspěvku bude zaokrouhlena na celé koruny dolů.</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Z důvodu nutnosti podpořit více dětí (maximálně do kapacity školy/školského zařízení) je možné podat další žádost.</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Odhad počtu zapojených dětí/žáků ve všech žádostech jednoho žadatele nesmí překročit kapacitu školy/školského zařízení uvedené ve školském rejstříku, přičemž výše příspěvku jedné žádosti je maximálně 3 000 000 Kč.</a:t>
            </a:r>
          </a:p>
          <a:p>
            <a:pPr marL="180975" indent="-180975" algn="just">
              <a:buFont typeface="Arial" panose="020B0604020202020204" pitchFamily="34" charset="0"/>
              <a:buChar char="•"/>
            </a:pPr>
            <a:r>
              <a:rPr lang="cs-CZ" sz="1700" dirty="0">
                <a:solidFill>
                  <a:srgbClr val="010FFF"/>
                </a:solidFill>
                <a:latin typeface="Century Gothic" panose="020B0502020202020204" pitchFamily="34" charset="0"/>
              </a:rPr>
              <a:t>Spoluúčast není požadována</a:t>
            </a:r>
            <a:endParaRPr lang="cs-CZ" sz="17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sp>
        <p:nvSpPr>
          <p:cNvPr id="8" name="TextovéPole 7">
            <a:extLst>
              <a:ext uri="{FF2B5EF4-FFF2-40B4-BE49-F238E27FC236}">
                <a16:creationId xmlns:a16="http://schemas.microsoft.com/office/drawing/2014/main" id="{F2AD86E8-1D71-79A7-0806-8ACEBB1A6727}"/>
              </a:ext>
            </a:extLst>
          </p:cNvPr>
          <p:cNvSpPr txBox="1"/>
          <p:nvPr/>
        </p:nvSpPr>
        <p:spPr>
          <a:xfrm>
            <a:off x="6242863" y="711896"/>
            <a:ext cx="6005261" cy="1338828"/>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 </a:t>
            </a:r>
            <a:r>
              <a:rPr lang="cs-CZ" sz="3000" b="1" dirty="0">
                <a:solidFill>
                  <a:srgbClr val="010FFF"/>
                </a:solidFill>
                <a:latin typeface="Century Gothic" panose="020B0502020202020204" pitchFamily="34" charset="0"/>
              </a:rPr>
              <a:t>pouze elektronická</a:t>
            </a: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11" name="Obrázek 10">
            <a:extLst>
              <a:ext uri="{FF2B5EF4-FFF2-40B4-BE49-F238E27FC236}">
                <a16:creationId xmlns:a16="http://schemas.microsoft.com/office/drawing/2014/main" id="{6D34E795-3CDD-E38C-8DC3-EB24B5787200}"/>
              </a:ext>
            </a:extLst>
          </p:cNvPr>
          <p:cNvPicPr>
            <a:picLocks noChangeAspect="1"/>
          </p:cNvPicPr>
          <p:nvPr/>
        </p:nvPicPr>
        <p:blipFill>
          <a:blip r:embed="rId4"/>
          <a:stretch>
            <a:fillRect/>
          </a:stretch>
        </p:blipFill>
        <p:spPr>
          <a:xfrm>
            <a:off x="6533360" y="1279152"/>
            <a:ext cx="5658640" cy="5468113"/>
          </a:xfrm>
          <a:prstGeom prst="rect">
            <a:avLst/>
          </a:prstGeom>
        </p:spPr>
      </p:pic>
    </p:spTree>
    <p:extLst>
      <p:ext uri="{BB962C8B-B14F-4D97-AF65-F5344CB8AC3E}">
        <p14:creationId xmlns:p14="http://schemas.microsoft.com/office/powerpoint/2010/main" val="252903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01691-9DE9-FBE4-BB5C-6E9FF6D9420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B58F851-0AF6-683C-3381-3283C2C91BA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25C11DA0-70E9-5CBD-0707-8710A5A8E5E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3D081800-33B1-27C4-ADDA-21E92D0595DF}"/>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8A4966AC-8BDA-55FD-6259-64043D27A4F2}"/>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ED79779D-0F3F-4A06-16DF-2938FF92DC17}"/>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B06E3B04-77F7-CC7D-FBDF-B9963ACCB035}"/>
              </a:ext>
            </a:extLst>
          </p:cNvPr>
          <p:cNvSpPr txBox="1"/>
          <p:nvPr/>
        </p:nvSpPr>
        <p:spPr>
          <a:xfrm>
            <a:off x="632254" y="720000"/>
            <a:ext cx="10833790" cy="6709529"/>
          </a:xfrm>
          <a:prstGeom prst="rect">
            <a:avLst/>
          </a:prstGeom>
          <a:noFill/>
        </p:spPr>
        <p:txBody>
          <a:bodyPr wrap="square" rtlCol="0">
            <a:spAutoFit/>
          </a:bodyPr>
          <a:lstStyle/>
          <a:p>
            <a:r>
              <a:rPr lang="cs-CZ" sz="3200" b="1" dirty="0">
                <a:solidFill>
                  <a:srgbClr val="010FFF"/>
                </a:solidFill>
                <a:latin typeface="Century Gothic" panose="020B0502020202020204" pitchFamily="34" charset="0"/>
              </a:rPr>
              <a:t>Přílohy žádosti o příspěvek</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2300" dirty="0">
                <a:solidFill>
                  <a:srgbClr val="010FFF"/>
                </a:solidFill>
                <a:latin typeface="Century Gothic" panose="020B0502020202020204" pitchFamily="34" charset="0"/>
              </a:rPr>
              <a:t>Je-li žadatel zastoupen na základě plné moci, musí být přílohou žádosti kopie ověřené plné moci</a:t>
            </a:r>
          </a:p>
          <a:p>
            <a:pPr algn="just"/>
            <a:endParaRPr lang="cs-CZ" sz="1700" dirty="0">
              <a:solidFill>
                <a:srgbClr val="010FFF"/>
              </a:solidFill>
              <a:latin typeface="Century Gothic" panose="020B0502020202020204" pitchFamily="34" charset="0"/>
            </a:endParaRPr>
          </a:p>
          <a:p>
            <a:pPr algn="just"/>
            <a:endParaRPr lang="cs-CZ" sz="1700" dirty="0">
              <a:solidFill>
                <a:srgbClr val="010FFF"/>
              </a:solidFill>
              <a:latin typeface="Century Gothic" panose="020B0502020202020204" pitchFamily="34" charset="0"/>
            </a:endParaRPr>
          </a:p>
          <a:p>
            <a:pPr algn="just"/>
            <a:endParaRPr lang="cs-CZ" sz="1700"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Podání žádosti o příspěvek – pouze elektronicky</a:t>
            </a:r>
          </a:p>
          <a:p>
            <a:pPr marL="285750" indent="-285750" algn="just">
              <a:buFont typeface="Arial" panose="020B0604020202020204" pitchFamily="34" charset="0"/>
              <a:buChar char="•"/>
            </a:pPr>
            <a:r>
              <a:rPr lang="cs-CZ" sz="2300" dirty="0">
                <a:solidFill>
                  <a:srgbClr val="010FFF"/>
                </a:solidFill>
                <a:latin typeface="Century Gothic" panose="020B0502020202020204" pitchFamily="34" charset="0"/>
              </a:rPr>
              <a:t>Pro řádné podání žádosti je nutné vložit vygenerovanou žádost z e-mailu, ve formátu PDF (příp. s ověřenou plnou mocí) do datové schránky </a:t>
            </a:r>
            <a:br>
              <a:rPr lang="cs-CZ" sz="2300" dirty="0">
                <a:solidFill>
                  <a:srgbClr val="010FFF"/>
                </a:solidFill>
                <a:latin typeface="Century Gothic" panose="020B0502020202020204" pitchFamily="34" charset="0"/>
              </a:rPr>
            </a:br>
            <a:r>
              <a:rPr lang="cs-CZ" sz="2300" dirty="0">
                <a:solidFill>
                  <a:srgbClr val="010FFF"/>
                </a:solidFill>
                <a:latin typeface="Century Gothic" panose="020B0502020202020204" pitchFamily="34" charset="0"/>
              </a:rPr>
              <a:t>a s </a:t>
            </a:r>
            <a:r>
              <a:rPr lang="cs-CZ" sz="2300" b="1" dirty="0">
                <a:solidFill>
                  <a:srgbClr val="010FFF"/>
                </a:solidFill>
                <a:latin typeface="Century Gothic" panose="020B0502020202020204" pitchFamily="34" charset="0"/>
              </a:rPr>
              <a:t>uznávaným nebo kvalifikovaným elektronickým podpisem </a:t>
            </a:r>
            <a:r>
              <a:rPr lang="cs-CZ" sz="2300" dirty="0">
                <a:solidFill>
                  <a:srgbClr val="010FFF"/>
                </a:solidFill>
                <a:latin typeface="Century Gothic" panose="020B0502020202020204" pitchFamily="34" charset="0"/>
              </a:rPr>
              <a:t>statutárního orgánu organizace, odeslat do datové schránky zřizovatele: t9zbsva.  </a:t>
            </a:r>
          </a:p>
          <a:p>
            <a:pPr algn="just"/>
            <a:endParaRPr lang="cs-CZ" sz="1000"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2300" dirty="0">
                <a:solidFill>
                  <a:srgbClr val="010FFF"/>
                </a:solidFill>
                <a:latin typeface="Century Gothic" panose="020B0502020202020204" pitchFamily="34" charset="0"/>
              </a:rPr>
              <a:t>Pokud nebude vygenerovaná žádost ve formátu PDF odeslána datovou schránkou zřizovateli, nelze podanou žádost akceptovat a brát jí jako řádně podanou.</a:t>
            </a:r>
          </a:p>
          <a:p>
            <a:pPr marL="180975" indent="-180975" algn="just">
              <a:buFont typeface="Arial" panose="020B0604020202020204" pitchFamily="34" charset="0"/>
              <a:buChar char="•"/>
            </a:pPr>
            <a:endParaRPr lang="cs-CZ" sz="1700" dirty="0">
              <a:solidFill>
                <a:srgbClr val="010FFF"/>
              </a:solidFill>
              <a:latin typeface="Century Gothic" panose="020B0502020202020204" pitchFamily="34" charset="0"/>
            </a:endParaRP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48C98DBB-7DBE-5283-F741-1B2FE3D6F0B7}"/>
              </a:ext>
            </a:extLst>
          </p:cNvPr>
          <p:cNvPicPr>
            <a:picLocks noChangeAspect="1"/>
          </p:cNvPicPr>
          <p:nvPr/>
        </p:nvPicPr>
        <p:blipFill>
          <a:blip r:embed="rId4"/>
          <a:stretch>
            <a:fillRect/>
          </a:stretch>
        </p:blipFill>
        <p:spPr>
          <a:xfrm>
            <a:off x="9177337" y="1768564"/>
            <a:ext cx="2186310" cy="1157704"/>
          </a:xfrm>
          <a:prstGeom prst="rect">
            <a:avLst/>
          </a:prstGeom>
        </p:spPr>
      </p:pic>
    </p:spTree>
    <p:extLst>
      <p:ext uri="{BB962C8B-B14F-4D97-AF65-F5344CB8AC3E}">
        <p14:creationId xmlns:p14="http://schemas.microsoft.com/office/powerpoint/2010/main" val="276440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3D39F-122E-44DF-7B72-AA9EC1D7BB4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6E60D25-DFE3-1385-DCCE-C12CC66DD5F2}"/>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2CB4D6FB-08F0-601C-97E6-06A271580CD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E637F75F-B5F0-2B9D-E544-06A00B8D9164}"/>
              </a:ext>
            </a:extLst>
          </p:cNvPr>
          <p:cNvSpPr txBox="1"/>
          <p:nvPr/>
        </p:nvSpPr>
        <p:spPr>
          <a:xfrm>
            <a:off x="632253" y="365125"/>
            <a:ext cx="7892622"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3BBC5063-F138-B6B7-B1C4-A199A27378E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43E4E99-B1A3-199E-FD47-8BE6F211C8A7}"/>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9A41A0CD-646F-5C20-3220-5AF553217892}"/>
              </a:ext>
            </a:extLst>
          </p:cNvPr>
          <p:cNvSpPr txBox="1"/>
          <p:nvPr/>
        </p:nvSpPr>
        <p:spPr>
          <a:xfrm>
            <a:off x="632254" y="720000"/>
            <a:ext cx="10833790" cy="7555915"/>
          </a:xfrm>
          <a:prstGeom prst="rect">
            <a:avLst/>
          </a:prstGeom>
          <a:noFill/>
        </p:spPr>
        <p:txBody>
          <a:bodyPr wrap="square" rtlCol="0">
            <a:spAutoFit/>
          </a:bodyPr>
          <a:lstStyle/>
          <a:p>
            <a:r>
              <a:rPr lang="cs-CZ" sz="3600" b="1" dirty="0">
                <a:solidFill>
                  <a:srgbClr val="010FFF"/>
                </a:solidFill>
                <a:latin typeface="Century Gothic" panose="020B0502020202020204" pitchFamily="34" charset="0"/>
              </a:rPr>
              <a:t>Hodnocení žádostí o příspěvek</a:t>
            </a:r>
          </a:p>
          <a:p>
            <a:endParaRPr lang="cs-CZ" b="1" dirty="0">
              <a:solidFill>
                <a:srgbClr val="010FFF"/>
              </a:solidFill>
              <a:latin typeface="Century Gothic" panose="020B0502020202020204" pitchFamily="34" charset="0"/>
            </a:endParaRPr>
          </a:p>
          <a:p>
            <a:endParaRPr lang="cs-CZ" b="1" dirty="0">
              <a:solidFill>
                <a:srgbClr val="010FFF"/>
              </a:solidFill>
              <a:latin typeface="Century Gothic" panose="020B0502020202020204" pitchFamily="34" charset="0"/>
            </a:endParaRPr>
          </a:p>
          <a:p>
            <a:endParaRPr lang="cs-CZ" b="1"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Řádně a včas doručené žádosti budou zpracovány odborem školství, mládeže a tělovýchovy (dále jen „OSMT“), který provede kontrolu formální správnosti žádosti a zákonem a výzvou požadovaných náležitostí. </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OSMT vyzve k doplnění formálních nedostatků ve stanovené lhůtě.</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OSMT vyřadí žádostí o příspěvek, které nesplňují nutné podmínky</a:t>
            </a:r>
            <a:br>
              <a:rPr lang="cs-CZ" sz="2500" dirty="0">
                <a:solidFill>
                  <a:srgbClr val="010FFF"/>
                </a:solidFill>
                <a:latin typeface="Century Gothic" panose="020B0502020202020204" pitchFamily="34" charset="0"/>
              </a:rPr>
            </a:br>
            <a:r>
              <a:rPr lang="cs-CZ" sz="2500" dirty="0">
                <a:solidFill>
                  <a:srgbClr val="010FFF"/>
                </a:solidFill>
                <a:latin typeface="Century Gothic" panose="020B0502020202020204" pitchFamily="34" charset="0"/>
              </a:rPr>
              <a:t>a náležitosti nebo pokud žadatel není způsobilý.</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Všechny žádosti, které nebyly vyřazeny a naplnily požadavky </a:t>
            </a:r>
            <a:br>
              <a:rPr lang="cs-CZ" sz="2500" dirty="0">
                <a:solidFill>
                  <a:srgbClr val="010FFF"/>
                </a:solidFill>
                <a:latin typeface="Century Gothic" panose="020B0502020202020204" pitchFamily="34" charset="0"/>
              </a:rPr>
            </a:br>
            <a:r>
              <a:rPr lang="cs-CZ" sz="2500" dirty="0">
                <a:solidFill>
                  <a:srgbClr val="010FFF"/>
                </a:solidFill>
                <a:latin typeface="Century Gothic" panose="020B0502020202020204" pitchFamily="34" charset="0"/>
              </a:rPr>
              <a:t>a náležitosti budou navrženy k podpoře, a to </a:t>
            </a:r>
            <a:r>
              <a:rPr lang="cs-CZ" sz="2500" b="1" dirty="0">
                <a:solidFill>
                  <a:srgbClr val="010FFF"/>
                </a:solidFill>
                <a:latin typeface="Century Gothic" panose="020B0502020202020204" pitchFamily="34" charset="0"/>
              </a:rPr>
              <a:t>v pořadí podle doručení žádostí do datové schránky zřizovatele</a:t>
            </a:r>
            <a:r>
              <a:rPr lang="cs-CZ" sz="2500" dirty="0">
                <a:solidFill>
                  <a:srgbClr val="010FFF"/>
                </a:solidFill>
                <a:latin typeface="Century Gothic" panose="020B0502020202020204" pitchFamily="34" charset="0"/>
              </a:rPr>
              <a:t>. </a:t>
            </a: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Žadatelé budou uspokojeni plnou výší požadovaného příspěvku, a to pouze do výše finanční alokace výzvy. </a:t>
            </a:r>
          </a:p>
          <a:p>
            <a:pPr marL="457200" indent="-457200">
              <a:buFont typeface="Arial" panose="020B0604020202020204" pitchFamily="34" charset="0"/>
              <a:buChar char="•"/>
            </a:pPr>
            <a:endParaRPr lang="cs-CZ" sz="2400" dirty="0">
              <a:solidFill>
                <a:srgbClr val="010FFF"/>
              </a:solidFill>
              <a:latin typeface="Century Gothic" panose="020B0502020202020204" pitchFamily="34" charset="0"/>
            </a:endParaRP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endParaRPr lang="cs-CZ" sz="1700" dirty="0">
              <a:solidFill>
                <a:srgbClr val="010FFF"/>
              </a:solidFill>
              <a:latin typeface="Century Gothic" panose="020B0502020202020204" pitchFamily="34" charset="0"/>
            </a:endParaRP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D04A6D9C-FA01-BBB6-1BD5-1FFC19BFE130}"/>
              </a:ext>
            </a:extLst>
          </p:cNvPr>
          <p:cNvPicPr>
            <a:picLocks noChangeAspect="1"/>
          </p:cNvPicPr>
          <p:nvPr/>
        </p:nvPicPr>
        <p:blipFill>
          <a:blip r:embed="rId4"/>
          <a:stretch>
            <a:fillRect/>
          </a:stretch>
        </p:blipFill>
        <p:spPr>
          <a:xfrm>
            <a:off x="7982982" y="774410"/>
            <a:ext cx="3483062" cy="1271153"/>
          </a:xfrm>
          <a:prstGeom prst="rect">
            <a:avLst/>
          </a:prstGeom>
        </p:spPr>
      </p:pic>
    </p:spTree>
    <p:extLst>
      <p:ext uri="{BB962C8B-B14F-4D97-AF65-F5344CB8AC3E}">
        <p14:creationId xmlns:p14="http://schemas.microsoft.com/office/powerpoint/2010/main" val="318860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909CB-24E7-31E7-F122-B395D06D4A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A83FEAB-7A63-509A-611A-0470E0FB7AE1}"/>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13782EC-D9DE-70EF-2655-445739075D3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5E5F09F4-FCA3-7328-947C-A44A2CF78146}"/>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449C2143-7CA6-9D67-2CDF-E124853104DF}"/>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9E5A258E-EB01-7669-44A3-D42ECB4E9669}"/>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FC390C33-FD8A-5B40-0202-07B5AA3864BA}"/>
              </a:ext>
            </a:extLst>
          </p:cNvPr>
          <p:cNvSpPr txBox="1"/>
          <p:nvPr/>
        </p:nvSpPr>
        <p:spPr>
          <a:xfrm>
            <a:off x="632254" y="720000"/>
            <a:ext cx="10833790" cy="5262979"/>
          </a:xfrm>
          <a:prstGeom prst="rect">
            <a:avLst/>
          </a:prstGeom>
          <a:noFill/>
        </p:spPr>
        <p:txBody>
          <a:bodyPr wrap="square" rtlCol="0">
            <a:spAutoFit/>
          </a:bodyPr>
          <a:lstStyle/>
          <a:p>
            <a:r>
              <a:rPr lang="cs-CZ" sz="3000" b="1" dirty="0">
                <a:solidFill>
                  <a:srgbClr val="010FFF"/>
                </a:solidFill>
                <a:latin typeface="Century Gothic" panose="020B0502020202020204" pitchFamily="34" charset="0"/>
              </a:rPr>
              <a:t>Poskytnutí příspěvku, výsledky rozhodnutí Rady ÚK</a:t>
            </a:r>
          </a:p>
          <a:p>
            <a:endParaRPr lang="cs-CZ" sz="1600" b="1"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Neinvestiční účelový příspěvek bude převeden bezhotovostně, jednorázovou zálohovou platbou, na účet žadatele uvedený v žádosti, a to v termínu do 4 měsíců od podání žádosti o příspěvek.</a:t>
            </a:r>
          </a:p>
          <a:p>
            <a:pPr marL="457200" indent="-457200" algn="just">
              <a:buFont typeface="Arial" panose="020B0604020202020204" pitchFamily="34" charset="0"/>
              <a:buChar char="•"/>
            </a:pPr>
            <a:endParaRPr lang="cs-CZ" sz="900"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500" dirty="0">
                <a:solidFill>
                  <a:srgbClr val="010FFF"/>
                </a:solidFill>
                <a:latin typeface="Century Gothic" panose="020B0502020202020204" pitchFamily="34" charset="0"/>
              </a:rPr>
              <a:t>Výsledky rozhodnutí Rady Ústeckého kraje budou uveřejněny na webových stránkách kraje. </a:t>
            </a:r>
          </a:p>
          <a:p>
            <a:pPr marL="457200" indent="-457200" algn="just">
              <a:buFont typeface="Arial" panose="020B0604020202020204" pitchFamily="34" charset="0"/>
              <a:buChar char="•"/>
            </a:pPr>
            <a:endParaRPr lang="cs-CZ" sz="900"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400" dirty="0">
                <a:solidFill>
                  <a:srgbClr val="010FFF"/>
                </a:solidFill>
                <a:latin typeface="Century Gothic" panose="020B0502020202020204" pitchFamily="34" charset="0"/>
              </a:rPr>
              <a:t>Nevyhoví-li zřizovatel žádosti, zajistí OSMT bez zbytečného odkladu po rozhodnutí příslušného orgánu kraje sdělení žadateli, že jeho žádosti nebylo vyhověno a důvod nevyhovění žádosti.</a:t>
            </a:r>
          </a:p>
          <a:p>
            <a:pPr algn="just"/>
            <a:endParaRPr lang="cs-CZ" sz="900" b="1" dirty="0">
              <a:solidFill>
                <a:srgbClr val="010FFF"/>
              </a:solidFill>
              <a:latin typeface="Century Gothic" panose="020B0502020202020204" pitchFamily="34" charset="0"/>
            </a:endParaRPr>
          </a:p>
          <a:p>
            <a:pPr marL="180975" indent="-180975" algn="just">
              <a:buFont typeface="Arial" panose="020B0604020202020204" pitchFamily="34" charset="0"/>
              <a:buChar char="•"/>
            </a:pPr>
            <a:endParaRPr lang="cs-CZ" sz="1700" dirty="0">
              <a:solidFill>
                <a:srgbClr val="010FFF"/>
              </a:solidFill>
              <a:latin typeface="Century Gothic" panose="020B0502020202020204" pitchFamily="34" charset="0"/>
            </a:endParaRPr>
          </a:p>
          <a:p>
            <a:pPr marL="342900" indent="-342900" algn="just">
              <a:buFont typeface="Arial" panose="020B0604020202020204" pitchFamily="34" charset="0"/>
              <a:buChar char="•"/>
            </a:pPr>
            <a:endParaRPr lang="cs-CZ" sz="23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1026" name="Picture 2" descr="Právní poradna: Kolik plných mocí může mít jeden člen SVJ při hlasování? -  Portál o bydlení - Novinky ze světa bydlení">
            <a:extLst>
              <a:ext uri="{FF2B5EF4-FFF2-40B4-BE49-F238E27FC236}">
                <a16:creationId xmlns:a16="http://schemas.microsoft.com/office/drawing/2014/main" id="{CF7F7C79-AE2D-D93D-455A-1BC48333F5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4850" y="5082986"/>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5A9B05E5-11DC-92EA-5B20-2749AF692582}"/>
              </a:ext>
            </a:extLst>
          </p:cNvPr>
          <p:cNvPicPr>
            <a:picLocks noChangeAspect="1"/>
          </p:cNvPicPr>
          <p:nvPr/>
        </p:nvPicPr>
        <p:blipFill>
          <a:blip r:embed="rId5"/>
          <a:stretch>
            <a:fillRect/>
          </a:stretch>
        </p:blipFill>
        <p:spPr>
          <a:xfrm>
            <a:off x="5574583" y="5082985"/>
            <a:ext cx="3028950" cy="1514475"/>
          </a:xfrm>
          <a:prstGeom prst="rect">
            <a:avLst/>
          </a:prstGeom>
        </p:spPr>
      </p:pic>
      <p:pic>
        <p:nvPicPr>
          <p:cNvPr id="8" name="Obrázek 7">
            <a:extLst>
              <a:ext uri="{FF2B5EF4-FFF2-40B4-BE49-F238E27FC236}">
                <a16:creationId xmlns:a16="http://schemas.microsoft.com/office/drawing/2014/main" id="{314BBBF7-2730-D64D-D919-31A6C27CCBC2}"/>
              </a:ext>
            </a:extLst>
          </p:cNvPr>
          <p:cNvPicPr>
            <a:picLocks noChangeAspect="1"/>
          </p:cNvPicPr>
          <p:nvPr/>
        </p:nvPicPr>
        <p:blipFill>
          <a:blip r:embed="rId5"/>
          <a:stretch>
            <a:fillRect/>
          </a:stretch>
        </p:blipFill>
        <p:spPr>
          <a:xfrm>
            <a:off x="2824316" y="5082984"/>
            <a:ext cx="3028950" cy="1514475"/>
          </a:xfrm>
          <a:prstGeom prst="rect">
            <a:avLst/>
          </a:prstGeom>
        </p:spPr>
      </p:pic>
      <p:pic>
        <p:nvPicPr>
          <p:cNvPr id="9" name="Obrázek 8">
            <a:extLst>
              <a:ext uri="{FF2B5EF4-FFF2-40B4-BE49-F238E27FC236}">
                <a16:creationId xmlns:a16="http://schemas.microsoft.com/office/drawing/2014/main" id="{D1059CC2-3CFD-2CB9-4F6A-74665F3842B4}"/>
              </a:ext>
            </a:extLst>
          </p:cNvPr>
          <p:cNvPicPr>
            <a:picLocks noChangeAspect="1"/>
          </p:cNvPicPr>
          <p:nvPr/>
        </p:nvPicPr>
        <p:blipFill>
          <a:blip r:embed="rId5"/>
          <a:stretch>
            <a:fillRect/>
          </a:stretch>
        </p:blipFill>
        <p:spPr>
          <a:xfrm>
            <a:off x="74049" y="5082984"/>
            <a:ext cx="3028950" cy="1514475"/>
          </a:xfrm>
          <a:prstGeom prst="rect">
            <a:avLst/>
          </a:prstGeom>
        </p:spPr>
      </p:pic>
    </p:spTree>
    <p:extLst>
      <p:ext uri="{BB962C8B-B14F-4D97-AF65-F5344CB8AC3E}">
        <p14:creationId xmlns:p14="http://schemas.microsoft.com/office/powerpoint/2010/main" val="482557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BA9E3-9D08-AE9F-6AB6-7BC0E57C4AA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4924496-A6C6-CFAB-3883-EDAC0A90A240}"/>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66B17AD1-2AD6-923F-116B-98B5068FF4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0B394961-57F7-00E3-01F5-96EB0043740D}"/>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E40F58DD-7CB3-ECB2-0548-DD34B7F5F334}"/>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F418536C-8DE6-E378-562D-6604C5C77F65}"/>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44FA8D1B-355B-F283-1012-FF1DF9775E75}"/>
              </a:ext>
            </a:extLst>
          </p:cNvPr>
          <p:cNvSpPr txBox="1"/>
          <p:nvPr/>
        </p:nvSpPr>
        <p:spPr>
          <a:xfrm>
            <a:off x="632253" y="857994"/>
            <a:ext cx="10833790" cy="5893921"/>
          </a:xfrm>
          <a:prstGeom prst="rect">
            <a:avLst/>
          </a:prstGeom>
          <a:noFill/>
        </p:spPr>
        <p:txBody>
          <a:bodyPr wrap="square" rtlCol="0">
            <a:spAutoFit/>
          </a:bodyPr>
          <a:lstStyle/>
          <a:p>
            <a:pPr algn="ctr"/>
            <a:r>
              <a:rPr lang="cs-CZ" sz="2900" b="1" dirty="0">
                <a:solidFill>
                  <a:srgbClr val="010FFF"/>
                </a:solidFill>
                <a:latin typeface="Century Gothic" panose="020B0502020202020204" pitchFamily="34" charset="0"/>
              </a:rPr>
              <a:t>Podmínky poskytnutí příspěvku – čl. X. výzvy</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Příspěvek může být použit pouze za účelem zajištění bezplatně poskytnutého školního stravování cílové skupině v rámci termínu realizace aktivit.</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Povinnost písemně informovat o všech změnách, které nastaly ve vztahu </a:t>
            </a:r>
            <a:br>
              <a:rPr lang="cs-CZ" sz="2000" dirty="0">
                <a:solidFill>
                  <a:srgbClr val="010FFF"/>
                </a:solidFill>
                <a:latin typeface="Century Gothic" panose="020B0502020202020204" pitchFamily="34" charset="0"/>
              </a:rPr>
            </a:br>
            <a:r>
              <a:rPr lang="cs-CZ" sz="2000" dirty="0">
                <a:solidFill>
                  <a:srgbClr val="010FFF"/>
                </a:solidFill>
                <a:latin typeface="Century Gothic" panose="020B0502020202020204" pitchFamily="34" charset="0"/>
              </a:rPr>
              <a:t>k aktivitám. </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Povinnost dodržovat podmínky stanovené výzvou a v souladu s obecnou </a:t>
            </a:r>
            <a:br>
              <a:rPr lang="cs-CZ" sz="2000" dirty="0">
                <a:solidFill>
                  <a:srgbClr val="010FFF"/>
                </a:solidFill>
                <a:latin typeface="Century Gothic" panose="020B0502020202020204" pitchFamily="34" charset="0"/>
              </a:rPr>
            </a:br>
            <a:r>
              <a:rPr lang="cs-CZ" sz="2000" dirty="0">
                <a:solidFill>
                  <a:srgbClr val="010FFF"/>
                </a:solidFill>
                <a:latin typeface="Century Gothic" panose="020B0502020202020204" pitchFamily="34" charset="0"/>
              </a:rPr>
              <a:t>a specifickou částí pravidel. </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Povinnost zajistit, aby nedocházelo k duplicitnímu použití finančních prostředků </a:t>
            </a:r>
            <a:br>
              <a:rPr lang="cs-CZ" sz="2000" dirty="0">
                <a:solidFill>
                  <a:srgbClr val="010FFF"/>
                </a:solidFill>
                <a:latin typeface="Century Gothic" panose="020B0502020202020204" pitchFamily="34" charset="0"/>
              </a:rPr>
            </a:br>
            <a:r>
              <a:rPr lang="cs-CZ" sz="2000" dirty="0">
                <a:solidFill>
                  <a:srgbClr val="010FFF"/>
                </a:solidFill>
                <a:latin typeface="Century Gothic" panose="020B0502020202020204" pitchFamily="34" charset="0"/>
              </a:rPr>
              <a:t>z více zdrojů na stejný uznatelný náklad. Příjemce není oprávněn čerpat na výdaje aktivit prostředky z jiných finančních nástrojů EU, národních programů či jiných programů územních samospráv.</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Předkládat průběžné a závěrečné zprávy ve stanovených termínech.</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Právo přijímat děti/žáky do aktivit v průběhu školního roku 2025/2026 (s ohledem na skutečné čerpání příspěvku, aby nedošlo k překročení).</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Právo vyloučit dítě/žáka z aktivit – pouze pokud příspěvek neplní účel – záznam do </a:t>
            </a:r>
            <a:r>
              <a:rPr lang="cs-CZ" sz="2000" dirty="0" err="1">
                <a:solidFill>
                  <a:srgbClr val="010FFF"/>
                </a:solidFill>
                <a:latin typeface="Century Gothic" panose="020B0502020202020204" pitchFamily="34" charset="0"/>
              </a:rPr>
              <a:t>ZoR</a:t>
            </a:r>
            <a:r>
              <a:rPr lang="cs-CZ" sz="2000" dirty="0">
                <a:solidFill>
                  <a:srgbClr val="010FFF"/>
                </a:solidFill>
                <a:latin typeface="Century Gothic" panose="020B0502020202020204" pitchFamily="34" charset="0"/>
              </a:rPr>
              <a:t>.</a:t>
            </a:r>
          </a:p>
          <a:p>
            <a:pPr marL="342900" indent="-342900" algn="just">
              <a:buFont typeface="Arial" panose="020B0604020202020204" pitchFamily="34" charset="0"/>
              <a:buChar char="•"/>
            </a:pPr>
            <a:r>
              <a:rPr lang="cs-CZ" sz="2000" dirty="0">
                <a:solidFill>
                  <a:srgbClr val="010FFF"/>
                </a:solidFill>
                <a:latin typeface="Century Gothic" panose="020B0502020202020204" pitchFamily="34" charset="0"/>
              </a:rPr>
              <a:t>Je-li příjemce příspěvku plátcem DPH s nárokem na uplatnění odpočtu této daně, neuplatňuje odpočet DPH v souvislosti s náklady aktivit.</a:t>
            </a:r>
          </a:p>
        </p:txBody>
      </p:sp>
      <p:pic>
        <p:nvPicPr>
          <p:cNvPr id="3" name="Obrázek 2">
            <a:extLst>
              <a:ext uri="{FF2B5EF4-FFF2-40B4-BE49-F238E27FC236}">
                <a16:creationId xmlns:a16="http://schemas.microsoft.com/office/drawing/2014/main" id="{D7F5F901-56E2-0B15-1983-1B78213A25EB}"/>
              </a:ext>
            </a:extLst>
          </p:cNvPr>
          <p:cNvPicPr>
            <a:picLocks noChangeAspect="1"/>
          </p:cNvPicPr>
          <p:nvPr/>
        </p:nvPicPr>
        <p:blipFill>
          <a:blip r:embed="rId4"/>
          <a:stretch>
            <a:fillRect/>
          </a:stretch>
        </p:blipFill>
        <p:spPr>
          <a:xfrm>
            <a:off x="0" y="706611"/>
            <a:ext cx="856764" cy="856764"/>
          </a:xfrm>
          <a:prstGeom prst="rect">
            <a:avLst/>
          </a:prstGeom>
        </p:spPr>
      </p:pic>
      <p:pic>
        <p:nvPicPr>
          <p:cNvPr id="8" name="Obrázek 7">
            <a:extLst>
              <a:ext uri="{FF2B5EF4-FFF2-40B4-BE49-F238E27FC236}">
                <a16:creationId xmlns:a16="http://schemas.microsoft.com/office/drawing/2014/main" id="{9936876C-74AC-B791-0AE7-C8D6ED9799E0}"/>
              </a:ext>
            </a:extLst>
          </p:cNvPr>
          <p:cNvPicPr>
            <a:picLocks noChangeAspect="1"/>
          </p:cNvPicPr>
          <p:nvPr/>
        </p:nvPicPr>
        <p:blipFill>
          <a:blip r:embed="rId4"/>
          <a:stretch>
            <a:fillRect/>
          </a:stretch>
        </p:blipFill>
        <p:spPr>
          <a:xfrm>
            <a:off x="11288397" y="642124"/>
            <a:ext cx="856764" cy="856764"/>
          </a:xfrm>
          <a:prstGeom prst="rect">
            <a:avLst/>
          </a:prstGeom>
        </p:spPr>
      </p:pic>
    </p:spTree>
    <p:extLst>
      <p:ext uri="{BB962C8B-B14F-4D97-AF65-F5344CB8AC3E}">
        <p14:creationId xmlns:p14="http://schemas.microsoft.com/office/powerpoint/2010/main" val="53411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6CA3E-2693-25BA-3206-F515236B9D9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2784C77-B84A-4D70-6DBA-BE9816A110A6}"/>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A780DB5-CA42-0795-FA94-3E7732831A8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259FDC65-C6E7-7D02-0C1B-09F3C035F04F}"/>
              </a:ext>
            </a:extLst>
          </p:cNvPr>
          <p:cNvSpPr txBox="1"/>
          <p:nvPr/>
        </p:nvSpPr>
        <p:spPr>
          <a:xfrm>
            <a:off x="632253" y="365125"/>
            <a:ext cx="7883097"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EB61B6C0-6459-8515-402D-963C497370AC}"/>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1B8C28C6-D804-E655-33D2-92256058CEA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53265CF-5872-865B-C13F-50BAA3E396D0}"/>
              </a:ext>
            </a:extLst>
          </p:cNvPr>
          <p:cNvSpPr txBox="1"/>
          <p:nvPr/>
        </p:nvSpPr>
        <p:spPr>
          <a:xfrm>
            <a:off x="632253" y="857994"/>
            <a:ext cx="10833790" cy="5447645"/>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Uznatelné náklady</a:t>
            </a:r>
          </a:p>
          <a:p>
            <a:endParaRPr lang="cs-CZ" sz="800" b="1" dirty="0">
              <a:solidFill>
                <a:srgbClr val="010FFF"/>
              </a:solidFill>
              <a:latin typeface="Century Gothic" panose="020B0502020202020204" pitchFamily="34" charset="0"/>
            </a:endParaRPr>
          </a:p>
          <a:p>
            <a:pPr algn="just"/>
            <a:r>
              <a:rPr lang="cs-CZ" dirty="0">
                <a:solidFill>
                  <a:srgbClr val="010FFF"/>
                </a:solidFill>
                <a:latin typeface="Century Gothic" panose="020B0502020202020204" pitchFamily="34" charset="0"/>
              </a:rPr>
              <a:t>Příspěvek lze použít pouze na úhradu účelově určených uznatelných nákladů v souladu </a:t>
            </a:r>
            <a:br>
              <a:rPr lang="cs-CZ" dirty="0">
                <a:solidFill>
                  <a:srgbClr val="010FFF"/>
                </a:solidFill>
                <a:latin typeface="Century Gothic" panose="020B0502020202020204" pitchFamily="34" charset="0"/>
              </a:rPr>
            </a:br>
            <a:r>
              <a:rPr lang="cs-CZ" dirty="0">
                <a:solidFill>
                  <a:srgbClr val="010FFF"/>
                </a:solidFill>
                <a:latin typeface="Century Gothic" panose="020B0502020202020204" pitchFamily="34" charset="0"/>
              </a:rPr>
              <a:t>s podmínkami výzvy. Uznatelný náklad splňuje všechny následující podmínky:</a:t>
            </a:r>
          </a:p>
          <a:p>
            <a:pPr marL="361950" indent="-352425" algn="just" defTabSz="714375"/>
            <a:r>
              <a:rPr lang="cs-CZ" dirty="0">
                <a:solidFill>
                  <a:srgbClr val="010FFF"/>
                </a:solidFill>
                <a:latin typeface="Century Gothic" panose="020B0502020202020204" pitchFamily="34" charset="0"/>
              </a:rPr>
              <a:t>a)	vyhovuje zásadám efektivnosti, účelnosti a hospodárnosti,</a:t>
            </a:r>
          </a:p>
          <a:p>
            <a:pPr marL="361950" indent="-352425" algn="just" defTabSz="714375"/>
            <a:r>
              <a:rPr lang="cs-CZ" dirty="0">
                <a:solidFill>
                  <a:srgbClr val="010FFF"/>
                </a:solidFill>
                <a:latin typeface="Century Gothic" panose="020B0502020202020204" pitchFamily="34" charset="0"/>
              </a:rPr>
              <a:t>b)	vznikl příjemci v přímé souvislosti s prováděním aktivit a v rámci termínu realizace aktivit,</a:t>
            </a:r>
          </a:p>
          <a:p>
            <a:pPr marL="361950" indent="-352425" algn="just" defTabSz="714375"/>
            <a:r>
              <a:rPr lang="cs-CZ" dirty="0">
                <a:solidFill>
                  <a:srgbClr val="010FFF"/>
                </a:solidFill>
                <a:latin typeface="Century Gothic" panose="020B0502020202020204" pitchFamily="34" charset="0"/>
              </a:rPr>
              <a:t>c)	byl uhrazen v rámci termínu realizace aktivit (kromě výjimky úhrady mzdových nákladů dle tohoto odst. písmena e) a zachycen v účetnictví příjemce příspěvku na jeho účetních dokladech, je identifikovatelný, ověřitelný a podložený prvotními podpůrnými doklady,</a:t>
            </a:r>
          </a:p>
          <a:p>
            <a:pPr marL="361950" indent="-352425" algn="just" defTabSz="714375"/>
            <a:r>
              <a:rPr lang="cs-CZ" dirty="0">
                <a:solidFill>
                  <a:srgbClr val="010FFF"/>
                </a:solidFill>
                <a:latin typeface="Century Gothic" panose="020B0502020202020204" pitchFamily="34" charset="0"/>
              </a:rPr>
              <a:t>d)	představuje stanovený jednotkový náklad na dosaženou (odebranou/objednanou) stanovenou jednotku školního stravování cílovou skupinou. Stanovený jednotkový náklad představuje příspěvek na úhradu té části školního stravování, kterou hradí zákonný zástupce dítěte/žáka. Kladný rozdíl mezi stanoveným jednotkovým nákladem a aktuální cenou školního stravování dle směrnice, která určuje cenu školního stravování školy / školského zařízení může škola / školské zařízení využít na pokrytí ostatních nákladů aktivit (např. na kancelářské potřeby nutné k realizaci aktivit, mzdové náklady školy / školského zařízení na administraci aktivit),</a:t>
            </a:r>
          </a:p>
          <a:p>
            <a:pPr marL="361950" indent="-352425" algn="just" defTabSz="714375"/>
            <a:r>
              <a:rPr lang="cs-CZ" dirty="0">
                <a:solidFill>
                  <a:srgbClr val="010FFF"/>
                </a:solidFill>
                <a:latin typeface="Century Gothic" panose="020B0502020202020204" pitchFamily="34" charset="0"/>
              </a:rPr>
              <a:t>e)	mzdové náklady na administraci aktivit, které vznikly do 30.06.2026 a byly uhrazeny do 20.07.2026. </a:t>
            </a:r>
          </a:p>
        </p:txBody>
      </p:sp>
      <p:pic>
        <p:nvPicPr>
          <p:cNvPr id="3" name="Obrázek 2">
            <a:extLst>
              <a:ext uri="{FF2B5EF4-FFF2-40B4-BE49-F238E27FC236}">
                <a16:creationId xmlns:a16="http://schemas.microsoft.com/office/drawing/2014/main" id="{5A851492-B7E6-B12D-35B5-1452C0D19A05}"/>
              </a:ext>
            </a:extLst>
          </p:cNvPr>
          <p:cNvPicPr>
            <a:picLocks noChangeAspect="1"/>
          </p:cNvPicPr>
          <p:nvPr/>
        </p:nvPicPr>
        <p:blipFill>
          <a:blip r:embed="rId4"/>
          <a:stretch>
            <a:fillRect/>
          </a:stretch>
        </p:blipFill>
        <p:spPr>
          <a:xfrm>
            <a:off x="6508955" y="730002"/>
            <a:ext cx="1158964" cy="809982"/>
          </a:xfrm>
          <a:prstGeom prst="rect">
            <a:avLst/>
          </a:prstGeom>
        </p:spPr>
      </p:pic>
    </p:spTree>
    <p:extLst>
      <p:ext uri="{BB962C8B-B14F-4D97-AF65-F5344CB8AC3E}">
        <p14:creationId xmlns:p14="http://schemas.microsoft.com/office/powerpoint/2010/main" val="3313197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ACDA0-D0D2-CB7E-F7C6-1CBE5729BE7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E883497-AC50-26B5-B8B4-6E4822DCA2B3}"/>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589536C4-B9F1-9B8B-6124-A942FE2E06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4FC52F96-D3D3-2DDC-927D-A95857715D20}"/>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F6A94054-7C8A-2992-B6CB-7BBB62B0467E}"/>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C148EB07-C53C-F4F9-55E8-9E551C962D07}"/>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3CEBD7CB-2155-E0C0-F296-D20706F4B91F}"/>
              </a:ext>
            </a:extLst>
          </p:cNvPr>
          <p:cNvSpPr txBox="1"/>
          <p:nvPr/>
        </p:nvSpPr>
        <p:spPr>
          <a:xfrm>
            <a:off x="632253" y="612000"/>
            <a:ext cx="10833790" cy="6340197"/>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Publicita aktivit</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Příjemce je povinen v případě informování sdělovacích prostředků či  propagace aktivit typu publikací, internetových stránek či jiných nosičů uvést fakt, že aktivity byly podpořeny z prostředků Evropského sociálního fondu Operačního programu Zaměstnanost plus a Ústeckého kraje.</a:t>
            </a:r>
          </a:p>
          <a:p>
            <a:pPr marL="342900" indent="-342900" algn="just">
              <a:buFont typeface="Arial" panose="020B0604020202020204" pitchFamily="34" charset="0"/>
              <a:buChar char="•"/>
            </a:pPr>
            <a:endParaRPr lang="cs-CZ" sz="7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Příjemce je povinen v rámci povinné publicity aktivit zveřejnit povinný plakát na své internetové stránce, pokud taková stránka existuje, a na sociálních sítích, pokud příjemce nějakou sociální síť využívá a umístit alespoň 1 povinný plakát formátu A3 nebo elektronické zobrazovací zařízení velikosti minimálně A3 s informacemi o aktivitách v místě realizace aktivit snadno viditelném pro veřejnost, jako jsou vstupní prostory budov. Pokud jsou aktivity realizovány na více místech, je povinný umístit tento plakát na všech těchto místech. Povinný plakát je k dispozici na webových stránkách Ústeckého kraje.</a:t>
            </a:r>
          </a:p>
          <a:p>
            <a:pPr marL="342900" indent="-342900" algn="just">
              <a:buFont typeface="Arial" panose="020B0604020202020204" pitchFamily="34" charset="0"/>
              <a:buChar char="•"/>
            </a:pPr>
            <a:endParaRPr lang="cs-CZ" sz="7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Logo Ústeckého kraje a Evropské unie musí být na všech výstupech uvedeno na prioritní pozici.</a:t>
            </a:r>
          </a:p>
          <a:p>
            <a:pPr marL="342900" indent="-342900" algn="just">
              <a:buFont typeface="Arial" panose="020B0604020202020204" pitchFamily="34" charset="0"/>
              <a:buChar char="•"/>
            </a:pPr>
            <a:endParaRPr lang="cs-CZ" sz="20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B2447656-F90D-B677-2715-437621AF65E4}"/>
              </a:ext>
            </a:extLst>
          </p:cNvPr>
          <p:cNvPicPr>
            <a:picLocks noChangeAspect="1"/>
          </p:cNvPicPr>
          <p:nvPr/>
        </p:nvPicPr>
        <p:blipFill>
          <a:blip r:embed="rId4"/>
          <a:stretch>
            <a:fillRect/>
          </a:stretch>
        </p:blipFill>
        <p:spPr>
          <a:xfrm>
            <a:off x="5937564" y="742978"/>
            <a:ext cx="2397105" cy="618954"/>
          </a:xfrm>
          <a:prstGeom prst="rect">
            <a:avLst/>
          </a:prstGeom>
        </p:spPr>
      </p:pic>
      <p:pic>
        <p:nvPicPr>
          <p:cNvPr id="8" name="Obrázek 7" descr="Obsah obrázku Písmo, Grafika, bílé, logo&#10;&#10;Popis byl vytvořen automaticky">
            <a:extLst>
              <a:ext uri="{FF2B5EF4-FFF2-40B4-BE49-F238E27FC236}">
                <a16:creationId xmlns:a16="http://schemas.microsoft.com/office/drawing/2014/main" id="{421F959E-596A-2A39-A0C3-C7DFDCC5FCFD}"/>
              </a:ext>
            </a:extLst>
          </p:cNvPr>
          <p:cNvPicPr>
            <a:picLocks noChangeAspect="1"/>
          </p:cNvPicPr>
          <p:nvPr/>
        </p:nvPicPr>
        <p:blipFill>
          <a:blip r:embed="rId5"/>
          <a:stretch>
            <a:fillRect/>
          </a:stretch>
        </p:blipFill>
        <p:spPr>
          <a:xfrm>
            <a:off x="9831150" y="742978"/>
            <a:ext cx="1522650" cy="618954"/>
          </a:xfrm>
          <a:prstGeom prst="rect">
            <a:avLst/>
          </a:prstGeom>
        </p:spPr>
      </p:pic>
    </p:spTree>
    <p:extLst>
      <p:ext uri="{BB962C8B-B14F-4D97-AF65-F5344CB8AC3E}">
        <p14:creationId xmlns:p14="http://schemas.microsoft.com/office/powerpoint/2010/main" val="2271298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2105E-173E-57B7-5E69-F4E9DE15BDF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7B11345-6310-EC87-599E-D75EE8D28EF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27A5A08A-69A7-2B4E-311B-2AE74AB814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8FF854B0-3B95-5039-758E-3292CFFF0AFA}"/>
              </a:ext>
            </a:extLst>
          </p:cNvPr>
          <p:cNvSpPr txBox="1"/>
          <p:nvPr/>
        </p:nvSpPr>
        <p:spPr>
          <a:xfrm>
            <a:off x="632253" y="365125"/>
            <a:ext cx="7892622"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6164BA23-5A09-862C-EDE8-692158CD3E07}"/>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6D5EF8B6-7762-1CD8-CFC6-3AEC58A4A3C0}"/>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4381756E-AE93-AE88-FA8E-37EEC5E32345}"/>
              </a:ext>
            </a:extLst>
          </p:cNvPr>
          <p:cNvSpPr txBox="1"/>
          <p:nvPr/>
        </p:nvSpPr>
        <p:spPr>
          <a:xfrm>
            <a:off x="632253" y="857994"/>
            <a:ext cx="5035122" cy="5047536"/>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Závazné indikátory</a:t>
            </a:r>
          </a:p>
          <a:p>
            <a:endParaRPr lang="cs-CZ" sz="800" b="1"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800" dirty="0">
                <a:solidFill>
                  <a:srgbClr val="010FFF"/>
                </a:solidFill>
                <a:latin typeface="Century Gothic" panose="020B0502020202020204" pitchFamily="34" charset="0"/>
              </a:rPr>
              <a:t>Indikátory budou uvedeny ve sdělení o poskytnutí účelového neinvestičního příspěvku.</a:t>
            </a:r>
          </a:p>
          <a:p>
            <a:endParaRPr lang="cs-CZ" sz="2800" dirty="0">
              <a:solidFill>
                <a:srgbClr val="010FFF"/>
              </a:solidFill>
              <a:latin typeface="Century Gothic" panose="020B0502020202020204" pitchFamily="34" charset="0"/>
            </a:endParaRPr>
          </a:p>
          <a:p>
            <a:pPr marL="457200" indent="-457200" algn="just">
              <a:buFont typeface="Arial" panose="020B0604020202020204" pitchFamily="34" charset="0"/>
              <a:buChar char="•"/>
            </a:pPr>
            <a:r>
              <a:rPr lang="cs-CZ" sz="2800" dirty="0">
                <a:solidFill>
                  <a:srgbClr val="010FFF"/>
                </a:solidFill>
                <a:latin typeface="Century Gothic" panose="020B0502020202020204" pitchFamily="34" charset="0"/>
              </a:rPr>
              <a:t>Příjemce příspěvku je povinen sledovat a vykazovat zřizovateli v rámci zpráv o realizaci následující indikátory:</a:t>
            </a:r>
          </a:p>
        </p:txBody>
      </p:sp>
      <p:pic>
        <p:nvPicPr>
          <p:cNvPr id="8" name="Obrázek 7">
            <a:extLst>
              <a:ext uri="{FF2B5EF4-FFF2-40B4-BE49-F238E27FC236}">
                <a16:creationId xmlns:a16="http://schemas.microsoft.com/office/drawing/2014/main" id="{BFA9A775-A9A2-E078-90E3-6B665DBE9D6C}"/>
              </a:ext>
            </a:extLst>
          </p:cNvPr>
          <p:cNvPicPr>
            <a:picLocks noChangeAspect="1"/>
          </p:cNvPicPr>
          <p:nvPr/>
        </p:nvPicPr>
        <p:blipFill>
          <a:blip r:embed="rId4"/>
          <a:stretch>
            <a:fillRect/>
          </a:stretch>
        </p:blipFill>
        <p:spPr>
          <a:xfrm>
            <a:off x="5667375" y="846292"/>
            <a:ext cx="5858693" cy="5163271"/>
          </a:xfrm>
          <a:prstGeom prst="rect">
            <a:avLst/>
          </a:prstGeom>
        </p:spPr>
      </p:pic>
    </p:spTree>
    <p:extLst>
      <p:ext uri="{BB962C8B-B14F-4D97-AF65-F5344CB8AC3E}">
        <p14:creationId xmlns:p14="http://schemas.microsoft.com/office/powerpoint/2010/main" val="3289955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64D2-C797-1E54-0799-934AB09DD1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9858552-066A-FF63-BC39-6E44C5793E0B}"/>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F1D9F4BA-8E28-34AE-ADE5-0365B496182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811D50CF-A1E4-6542-0794-A001793BDBE8}"/>
              </a:ext>
            </a:extLst>
          </p:cNvPr>
          <p:cNvSpPr txBox="1"/>
          <p:nvPr/>
        </p:nvSpPr>
        <p:spPr>
          <a:xfrm>
            <a:off x="632253" y="365125"/>
            <a:ext cx="7949772"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45906705-DCC3-B52C-4DC0-7992006DC25A}"/>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778B0D7B-87A1-9D30-8380-82F8A406C65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B4C0D4A2-A7B8-B93D-AE26-958034C91B1B}"/>
              </a:ext>
            </a:extLst>
          </p:cNvPr>
          <p:cNvSpPr txBox="1"/>
          <p:nvPr/>
        </p:nvSpPr>
        <p:spPr>
          <a:xfrm>
            <a:off x="632252" y="828000"/>
            <a:ext cx="10833790" cy="6447919"/>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Archivace</a:t>
            </a:r>
          </a:p>
          <a:p>
            <a:endParaRPr lang="cs-CZ" sz="1000" b="1" dirty="0">
              <a:solidFill>
                <a:srgbClr val="010FFF"/>
              </a:solidFill>
              <a:latin typeface="Century Gothic" panose="020B0502020202020204" pitchFamily="34" charset="0"/>
            </a:endParaRP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100" dirty="0">
                <a:solidFill>
                  <a:srgbClr val="010FFF"/>
                </a:solidFill>
                <a:latin typeface="Century Gothic" panose="020B0502020202020204" pitchFamily="34" charset="0"/>
              </a:rPr>
              <a:t>Příjemce je povinen veškeré dokumenty a doklady související s výzvou a prokazující čerpání poskytnutého příspěvku na bezplatné školní stravování po dobu 10 let od ukončení realizace aktivit způsobem, který je v souladu s platnými právními předpisy České republiky a EU. Jedná se zejména o tyto dokumenty: sdělení o poskytnutí účelového neinvestičního příspěvku, dokumentace ke kontrolám na místě, výstup ze systému zařízení školního stravování, čestná prohlášení prokazující nepříznivou příjmovou a sociální situaci rodiny zapojených dětí/žáků, posouzení nepříznivé finanční situace rodiny dítěte třetí stranou, zprávy o realizaci, které dokládají dosažení jednotek školního stravování.</a:t>
            </a:r>
          </a:p>
          <a:p>
            <a:pPr marL="342900" indent="-342900" algn="just">
              <a:buFont typeface="Arial" panose="020B0604020202020204" pitchFamily="34" charset="0"/>
              <a:buChar char="•"/>
            </a:pPr>
            <a:endParaRPr lang="cs-CZ" sz="9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100" dirty="0">
                <a:solidFill>
                  <a:srgbClr val="010FFF"/>
                </a:solidFill>
                <a:latin typeface="Century Gothic" panose="020B0502020202020204" pitchFamily="34" charset="0"/>
              </a:rPr>
              <a:t>Lhůta začíná běžet od 1. ledna následujícího roku po roce, na který byl příspěvek poskytnut.</a:t>
            </a:r>
          </a:p>
          <a:p>
            <a:pPr algn="just"/>
            <a:endParaRPr lang="cs-CZ" sz="9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100" dirty="0">
                <a:solidFill>
                  <a:srgbClr val="010FFF"/>
                </a:solidFill>
                <a:latin typeface="Century Gothic" panose="020B0502020202020204" pitchFamily="34" charset="0"/>
              </a:rPr>
              <a:t>Řídí se zákonem o archivnictví č. 499/2004 Sb., o archivnictví a spisové službě a o změně některých zákonů, vyhláškou č. 25/2012 Sb., </a:t>
            </a:r>
            <a:br>
              <a:rPr lang="cs-CZ" sz="2100" dirty="0">
                <a:solidFill>
                  <a:srgbClr val="010FFF"/>
                </a:solidFill>
                <a:latin typeface="Century Gothic" panose="020B0502020202020204" pitchFamily="34" charset="0"/>
              </a:rPr>
            </a:br>
            <a:r>
              <a:rPr lang="cs-CZ" sz="2100" dirty="0">
                <a:solidFill>
                  <a:srgbClr val="010FFF"/>
                </a:solidFill>
                <a:latin typeface="Century Gothic" panose="020B0502020202020204" pitchFamily="34" charset="0"/>
              </a:rPr>
              <a:t>o podrobnostech výkonu spisové služby.</a:t>
            </a:r>
          </a:p>
          <a:p>
            <a:pPr marL="342900" indent="-342900" algn="just">
              <a:buFont typeface="Arial" panose="020B0604020202020204" pitchFamily="34" charset="0"/>
              <a:buChar char="•"/>
            </a:pPr>
            <a:endParaRPr lang="cs-CZ" sz="2800" dirty="0">
              <a:solidFill>
                <a:srgbClr val="010FFF"/>
              </a:solidFill>
              <a:latin typeface="Century Gothic" panose="020B0502020202020204" pitchFamily="34" charset="0"/>
            </a:endParaRPr>
          </a:p>
        </p:txBody>
      </p:sp>
      <p:pic>
        <p:nvPicPr>
          <p:cNvPr id="8" name="Obrázek 7">
            <a:extLst>
              <a:ext uri="{FF2B5EF4-FFF2-40B4-BE49-F238E27FC236}">
                <a16:creationId xmlns:a16="http://schemas.microsoft.com/office/drawing/2014/main" id="{8D12F741-2455-DFD2-7781-558ACBDF5AF5}"/>
              </a:ext>
            </a:extLst>
          </p:cNvPr>
          <p:cNvPicPr>
            <a:picLocks noChangeAspect="1"/>
          </p:cNvPicPr>
          <p:nvPr/>
        </p:nvPicPr>
        <p:blipFill>
          <a:blip r:embed="rId4"/>
          <a:stretch>
            <a:fillRect/>
          </a:stretch>
        </p:blipFill>
        <p:spPr>
          <a:xfrm>
            <a:off x="5781555" y="736260"/>
            <a:ext cx="1360385" cy="980504"/>
          </a:xfrm>
          <a:prstGeom prst="rect">
            <a:avLst/>
          </a:prstGeom>
        </p:spPr>
      </p:pic>
      <p:pic>
        <p:nvPicPr>
          <p:cNvPr id="2052" name="Picture 4" descr="Archivace - Produkty | EMBA spol. s r.o.">
            <a:extLst>
              <a:ext uri="{FF2B5EF4-FFF2-40B4-BE49-F238E27FC236}">
                <a16:creationId xmlns:a16="http://schemas.microsoft.com/office/drawing/2014/main" id="{ACA1CD0C-4805-2616-1DD8-E3EE7D2FB0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5475" y="708898"/>
            <a:ext cx="1434131" cy="103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76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9751A-CB61-6BD4-E36F-512C35B2854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22EC159-32A8-4279-C987-150E9BBDC4E4}"/>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5D33D44D-2DAD-EB5A-409F-1E54664B1BA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21CDEF49-567B-81D5-ADA7-426FCD26BBB2}"/>
              </a:ext>
            </a:extLst>
          </p:cNvPr>
          <p:cNvSpPr txBox="1"/>
          <p:nvPr/>
        </p:nvSpPr>
        <p:spPr>
          <a:xfrm>
            <a:off x="632253" y="365125"/>
            <a:ext cx="7940247"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20DB186A-0F84-7599-6CFE-733DA51A2CF3}"/>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F6771CD8-E67D-4A63-4AFB-028C51A30C18}"/>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B641A0C-C5CC-DD90-3523-DF2E7C819A6B}"/>
              </a:ext>
            </a:extLst>
          </p:cNvPr>
          <p:cNvSpPr txBox="1"/>
          <p:nvPr/>
        </p:nvSpPr>
        <p:spPr>
          <a:xfrm>
            <a:off x="632253" y="857994"/>
            <a:ext cx="10833790" cy="4370427"/>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Kontroly na místě</a:t>
            </a:r>
          </a:p>
          <a:p>
            <a:endParaRPr lang="cs-CZ" sz="8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400" dirty="0">
                <a:solidFill>
                  <a:srgbClr val="010FFF"/>
                </a:solidFill>
                <a:latin typeface="Century Gothic" panose="020B0502020202020204" pitchFamily="34" charset="0"/>
              </a:rPr>
              <a:t>Kontrola na místě je vykonávána na základě čl. 74 odst. 1 písm. a) </a:t>
            </a:r>
            <a:br>
              <a:rPr lang="cs-CZ" sz="2400" dirty="0">
                <a:solidFill>
                  <a:srgbClr val="010FFF"/>
                </a:solidFill>
                <a:latin typeface="Century Gothic" panose="020B0502020202020204" pitchFamily="34" charset="0"/>
              </a:rPr>
            </a:br>
            <a:r>
              <a:rPr lang="cs-CZ" sz="2400" dirty="0">
                <a:solidFill>
                  <a:srgbClr val="010FFF"/>
                </a:solidFill>
                <a:latin typeface="Century Gothic" panose="020B0502020202020204" pitchFamily="34" charset="0"/>
              </a:rPr>
              <a:t>a čl. 74 odst. 2 obecného nařízení, zákona č. 320/2001 Sb., o finanční kontrole ve veřejné správě a zákona č. 255/2012 Sb., o kontrole (kontrolní řád).</a:t>
            </a:r>
          </a:p>
          <a:p>
            <a:pPr marL="342900" indent="-342900" algn="just">
              <a:buFont typeface="Arial" panose="020B0604020202020204" pitchFamily="34" charset="0"/>
              <a:buChar char="•"/>
            </a:pPr>
            <a:endParaRPr lang="cs-CZ" sz="10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400" dirty="0">
                <a:solidFill>
                  <a:srgbClr val="010FFF"/>
                </a:solidFill>
                <a:latin typeface="Century Gothic" panose="020B0502020202020204" pitchFamily="34" charset="0"/>
              </a:rPr>
              <a:t>Kontrolu mohou vykonávat: pověření zaměstnanci Krajského úřadu Ústeckého kraje, Ministerstva financí, Evropské komise, Evropského účetního dvora a Nejvyššího kontrolního úřadu.</a:t>
            </a:r>
          </a:p>
          <a:p>
            <a:pPr marL="342900" indent="-342900" algn="just">
              <a:buFont typeface="Arial" panose="020B0604020202020204" pitchFamily="34" charset="0"/>
              <a:buChar char="•"/>
            </a:pPr>
            <a:endParaRPr lang="cs-CZ" sz="1000"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400" dirty="0">
                <a:solidFill>
                  <a:srgbClr val="010FFF"/>
                </a:solidFill>
                <a:latin typeface="Century Gothic" panose="020B0502020202020204" pitchFamily="34" charset="0"/>
              </a:rPr>
              <a:t>Ústecký kraj musí provést 10% kontrol na místě z celkového počtu příjemců.</a:t>
            </a:r>
          </a:p>
        </p:txBody>
      </p:sp>
      <p:pic>
        <p:nvPicPr>
          <p:cNvPr id="3074" name="Picture 2" descr="Úřednice/úředník na úseku veřejnosprávní kontroly odboru kontroly: Volná  pracovní místa: Kraj Vysočina">
            <a:extLst>
              <a:ext uri="{FF2B5EF4-FFF2-40B4-BE49-F238E27FC236}">
                <a16:creationId xmlns:a16="http://schemas.microsoft.com/office/drawing/2014/main" id="{3A1AD9D7-20E5-F12A-1981-59B59B99CE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5993" y="4814583"/>
            <a:ext cx="2990149" cy="199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728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15410" y="0"/>
            <a:ext cx="12307409" cy="6858000"/>
          </a:xfrm>
        </p:spPr>
      </p:pic>
      <p:sp>
        <p:nvSpPr>
          <p:cNvPr id="5" name="TextovéPole 4"/>
          <p:cNvSpPr txBox="1"/>
          <p:nvPr/>
        </p:nvSpPr>
        <p:spPr>
          <a:xfrm>
            <a:off x="257452" y="828000"/>
            <a:ext cx="10162897" cy="6032421"/>
          </a:xfrm>
          <a:prstGeom prst="rect">
            <a:avLst/>
          </a:prstGeom>
          <a:noFill/>
        </p:spPr>
        <p:txBody>
          <a:bodyPr wrap="square" rtlCol="0">
            <a:spAutoFit/>
          </a:bodyPr>
          <a:lstStyle/>
          <a:p>
            <a:pPr algn="ctr"/>
            <a:r>
              <a:rPr lang="cs-CZ" sz="4800" b="1" dirty="0">
                <a:solidFill>
                  <a:schemeClr val="bg1"/>
                </a:solidFill>
                <a:latin typeface="Century Gothic" panose="020B0502020202020204" pitchFamily="34" charset="0"/>
              </a:rPr>
              <a:t>Výzva „Potravinová pomoc dětem v sociální nouzi pro školy a školská zařízení zřizované Ústeckým krajem 2025/2026</a:t>
            </a:r>
            <a:r>
              <a:rPr lang="cs-CZ" sz="5400" b="1" dirty="0">
                <a:solidFill>
                  <a:schemeClr val="bg1"/>
                </a:solidFill>
                <a:latin typeface="Century Gothic" panose="020B0502020202020204" pitchFamily="34" charset="0"/>
              </a:rPr>
              <a:t>“</a:t>
            </a:r>
          </a:p>
          <a:p>
            <a:pPr algn="ctr"/>
            <a:endParaRPr lang="cs-CZ" sz="5400" b="1" dirty="0">
              <a:solidFill>
                <a:schemeClr val="bg1"/>
              </a:solidFill>
              <a:latin typeface="Century Gothic" panose="020B0502020202020204" pitchFamily="34" charset="0"/>
            </a:endParaRPr>
          </a:p>
          <a:p>
            <a:r>
              <a:rPr lang="cs-CZ" sz="4000" dirty="0">
                <a:solidFill>
                  <a:schemeClr val="bg1"/>
                </a:solidFill>
                <a:latin typeface="Century Gothic" panose="020B0502020202020204" pitchFamily="34" charset="0"/>
              </a:rPr>
              <a:t>Webinář pro žadatele</a:t>
            </a:r>
          </a:p>
          <a:p>
            <a:r>
              <a:rPr lang="cs-CZ" sz="4000" dirty="0">
                <a:solidFill>
                  <a:schemeClr val="bg1"/>
                </a:solidFill>
                <a:latin typeface="Century Gothic" panose="020B0502020202020204" pitchFamily="34" charset="0"/>
              </a:rPr>
              <a:t>22.05.2025</a:t>
            </a:r>
          </a:p>
          <a:p>
            <a:pPr algn="ctr"/>
            <a:endParaRPr lang="cs-CZ" sz="5400" b="1" dirty="0">
              <a:solidFill>
                <a:schemeClr val="bg1"/>
              </a:solidFill>
              <a:latin typeface="Century Gothic" panose="020B0502020202020204" pitchFamily="34" charset="0"/>
            </a:endParaRPr>
          </a:p>
        </p:txBody>
      </p:sp>
      <p:pic>
        <p:nvPicPr>
          <p:cNvPr id="3" name="Obrázek 2">
            <a:extLst>
              <a:ext uri="{FF2B5EF4-FFF2-40B4-BE49-F238E27FC236}">
                <a16:creationId xmlns:a16="http://schemas.microsoft.com/office/drawing/2014/main" id="{A9DBA98E-3AA6-54B6-DA10-8E3C1F763EF7}"/>
              </a:ext>
            </a:extLst>
          </p:cNvPr>
          <p:cNvPicPr>
            <a:picLocks noChangeAspect="1"/>
          </p:cNvPicPr>
          <p:nvPr/>
        </p:nvPicPr>
        <p:blipFill>
          <a:blip r:embed="rId5"/>
          <a:stretch>
            <a:fillRect/>
          </a:stretch>
        </p:blipFill>
        <p:spPr>
          <a:xfrm>
            <a:off x="7943849" y="4028946"/>
            <a:ext cx="4110847" cy="2740564"/>
          </a:xfrm>
          <a:prstGeom prst="rect">
            <a:avLst/>
          </a:prstGeom>
        </p:spPr>
      </p:pic>
      <p:sp>
        <p:nvSpPr>
          <p:cNvPr id="9" name="Obdélník 8">
            <a:extLst>
              <a:ext uri="{FF2B5EF4-FFF2-40B4-BE49-F238E27FC236}">
                <a16:creationId xmlns:a16="http://schemas.microsoft.com/office/drawing/2014/main" id="{9C490FD3-3E30-FD11-8C26-C29BBA056F95}"/>
              </a:ext>
            </a:extLst>
          </p:cNvPr>
          <p:cNvSpPr/>
          <p:nvPr/>
        </p:nvSpPr>
        <p:spPr>
          <a:xfrm>
            <a:off x="-136049" y="-1"/>
            <a:ext cx="12348685" cy="943755"/>
          </a:xfrm>
          <a:prstGeom prst="rect">
            <a:avLst/>
          </a:prstGeom>
          <a:solidFill>
            <a:schemeClr val="lt1"/>
          </a:solidFill>
        </p:spPr>
        <p:style>
          <a:lnRef idx="2">
            <a:schemeClr val="accent5"/>
          </a:lnRef>
          <a:fillRef idx="1">
            <a:schemeClr val="lt1"/>
          </a:fillRef>
          <a:effectRef idx="0">
            <a:schemeClr val="accent5"/>
          </a:effectRef>
          <a:fontRef idx="minor">
            <a:schemeClr val="dk1"/>
          </a:fontRef>
        </p:style>
        <p:txBody>
          <a:bodyPr rtlCol="0" anchor="ctr"/>
          <a:lstStyle/>
          <a:p>
            <a:pPr algn="ctr"/>
            <a:endParaRPr lang="cs-CZ"/>
          </a:p>
        </p:txBody>
      </p:sp>
      <p:pic>
        <p:nvPicPr>
          <p:cNvPr id="6" name="Obrázek 5" descr="Obsah obrázku text, Písmo, logo, Grafika&#10;&#10;Popis byl vytvořen automaticky">
            <a:extLst>
              <a:ext uri="{FF2B5EF4-FFF2-40B4-BE49-F238E27FC236}">
                <a16:creationId xmlns:a16="http://schemas.microsoft.com/office/drawing/2014/main" id="{DCD7C3AA-0DF9-00F3-2258-70E6FCFEAB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049" y="14085"/>
            <a:ext cx="3499359" cy="907505"/>
          </a:xfrm>
          <a:prstGeom prst="rect">
            <a:avLst/>
          </a:prstGeom>
        </p:spPr>
      </p:pic>
      <p:pic>
        <p:nvPicPr>
          <p:cNvPr id="8" name="Obrázek 7" descr="Obsah obrázku Písmo, Grafika, bílé, logo&#10;&#10;Popis byl vytvořen automaticky">
            <a:extLst>
              <a:ext uri="{FF2B5EF4-FFF2-40B4-BE49-F238E27FC236}">
                <a16:creationId xmlns:a16="http://schemas.microsoft.com/office/drawing/2014/main" id="{93AA470D-4998-3A4F-D84C-B70E0B32A3E5}"/>
              </a:ext>
            </a:extLst>
          </p:cNvPr>
          <p:cNvPicPr>
            <a:picLocks noChangeAspect="1"/>
          </p:cNvPicPr>
          <p:nvPr/>
        </p:nvPicPr>
        <p:blipFill>
          <a:blip r:embed="rId7"/>
          <a:stretch>
            <a:fillRect/>
          </a:stretch>
        </p:blipFill>
        <p:spPr>
          <a:xfrm>
            <a:off x="10283840" y="46038"/>
            <a:ext cx="1758950" cy="715010"/>
          </a:xfrm>
          <a:prstGeom prst="rect">
            <a:avLst/>
          </a:prstGeom>
        </p:spPr>
      </p:pic>
    </p:spTree>
    <p:extLst>
      <p:ext uri="{BB962C8B-B14F-4D97-AF65-F5344CB8AC3E}">
        <p14:creationId xmlns:p14="http://schemas.microsoft.com/office/powerpoint/2010/main" val="111347950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4B9F-8A8D-F840-DDED-0A0E44027C6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5CAC52C-1F89-3503-8E6D-1495A752B719}"/>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3D27447-BA31-325E-800A-3EA7A2B4D7F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A635A3EE-7A6F-4DE5-6E3A-239019705E8F}"/>
              </a:ext>
            </a:extLst>
          </p:cNvPr>
          <p:cNvSpPr txBox="1"/>
          <p:nvPr/>
        </p:nvSpPr>
        <p:spPr>
          <a:xfrm>
            <a:off x="632253" y="365125"/>
            <a:ext cx="7902147"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634BBD49-0C68-E3C3-3111-6DB9CC5C12F2}"/>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F5A4FD5D-A80F-D044-105A-F3D1A454816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626356BE-0797-6C9C-A5E3-3C3A5ABAF521}"/>
              </a:ext>
            </a:extLst>
          </p:cNvPr>
          <p:cNvSpPr txBox="1"/>
          <p:nvPr/>
        </p:nvSpPr>
        <p:spPr>
          <a:xfrm>
            <a:off x="632254" y="720000"/>
            <a:ext cx="10833790" cy="6740307"/>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Shrnutí hlavních změn</a:t>
            </a:r>
          </a:p>
          <a:p>
            <a:pPr algn="just"/>
            <a:endParaRPr lang="cs-CZ" sz="900" dirty="0">
              <a:solidFill>
                <a:srgbClr val="010FFF"/>
              </a:solidFill>
              <a:latin typeface="Century Gothic" panose="020B0502020202020204" pitchFamily="34" charset="0"/>
            </a:endParaRP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Výzva je otevřená – žádosti lze podávat do 30.06.2026 – do výše alokace </a:t>
            </a:r>
            <a:br>
              <a:rPr lang="cs-CZ" sz="2200" dirty="0">
                <a:solidFill>
                  <a:srgbClr val="010FFF"/>
                </a:solidFill>
                <a:latin typeface="Century Gothic" panose="020B0502020202020204" pitchFamily="34" charset="0"/>
              </a:rPr>
            </a:br>
            <a:r>
              <a:rPr lang="cs-CZ" sz="2200" dirty="0">
                <a:solidFill>
                  <a:srgbClr val="010FFF"/>
                </a:solidFill>
                <a:latin typeface="Century Gothic" panose="020B0502020202020204" pitchFamily="34" charset="0"/>
              </a:rPr>
              <a:t>4  031 400 Kč.</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Maximální výše jedné žádosti je 3 000 000,- Kč.</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Pokud příjemce příspěvku v průběhu realizace aktivit zjistí, že bude potřebovat vyšší příspěvek, než který obdržel z důvodu nutnosti podpořit více dětí/žáků, může podat do výzvy další žádost o příspěvek. </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Dříve potvrzované dávky v hmotné nouzi a pěstounské péče nahradily přídavky na dítě.</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Čestné prohlášení zákonných zástupců dětí/žáků není dále dokladováno ani potvrzováno Úřadem práce ČR.</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Není nutné dále sledovat docházku dětí/žáků – objednané stravování se považuje za odebrané. Má se za to, že pokud má dítě/žák školní stravování objednané, musí mu být umožněno školní stravování odebrat. </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Není nutné označovat faktury a další účetní doklady názvem a číslem projektu.</a:t>
            </a:r>
          </a:p>
          <a:p>
            <a:pPr marL="180975" indent="-180975" algn="just">
              <a:buFont typeface="Arial" panose="020B0604020202020204" pitchFamily="34" charset="0"/>
              <a:buChar char="•"/>
            </a:pPr>
            <a:r>
              <a:rPr lang="cs-CZ" sz="2200" dirty="0">
                <a:solidFill>
                  <a:srgbClr val="010FFF"/>
                </a:solidFill>
                <a:latin typeface="Century Gothic" panose="020B0502020202020204" pitchFamily="34" charset="0"/>
              </a:rPr>
              <a:t>Není povinné vést oddělené účetnictví. </a:t>
            </a:r>
          </a:p>
          <a:p>
            <a:pPr marL="180975"/>
            <a:endParaRPr lang="cs-CZ" sz="2600" dirty="0">
              <a:solidFill>
                <a:srgbClr val="010FFF"/>
              </a:solidFill>
              <a:latin typeface="Century Gothic" panose="020B0502020202020204" pitchFamily="34" charset="0"/>
            </a:endParaRPr>
          </a:p>
        </p:txBody>
      </p:sp>
      <p:pic>
        <p:nvPicPr>
          <p:cNvPr id="4098" name="Picture 2" descr="změna | CPS">
            <a:extLst>
              <a:ext uri="{FF2B5EF4-FFF2-40B4-BE49-F238E27FC236}">
                <a16:creationId xmlns:a16="http://schemas.microsoft.com/office/drawing/2014/main" id="{A1216968-1B1C-A1F6-8A5D-6C5EE25A0C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07741" y="602455"/>
            <a:ext cx="1152005" cy="859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454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77868-BF60-B092-1930-50D53C8328E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BFEF70D-64B0-3675-8BF8-25A473A3A178}"/>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C7E16989-BC91-7B27-AF9A-07A54D5F566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E4EADB08-189C-FF95-CFA9-57AE16AC134A}"/>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0CFF6BB9-FF45-A092-59B4-A03911806D5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CDB79BC-29C6-FAC1-ED43-6A2DC97AABC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7A4F65C4-6C71-FA23-DE85-D9B83768F978}"/>
              </a:ext>
            </a:extLst>
          </p:cNvPr>
          <p:cNvSpPr txBox="1"/>
          <p:nvPr/>
        </p:nvSpPr>
        <p:spPr>
          <a:xfrm>
            <a:off x="632254" y="720000"/>
            <a:ext cx="10833790" cy="6093976"/>
          </a:xfrm>
          <a:prstGeom prst="rect">
            <a:avLst/>
          </a:prstGeom>
          <a:noFill/>
        </p:spPr>
        <p:txBody>
          <a:bodyPr wrap="square" rtlCol="0">
            <a:spAutoFit/>
          </a:bodyPr>
          <a:lstStyle/>
          <a:p>
            <a:pPr algn="ctr"/>
            <a:r>
              <a:rPr lang="cs-CZ" sz="4400" b="1" dirty="0">
                <a:solidFill>
                  <a:srgbClr val="010FFF"/>
                </a:solidFill>
                <a:latin typeface="Century Gothic" panose="020B0502020202020204" pitchFamily="34" charset="0"/>
              </a:rPr>
              <a:t>Prostor pro Vaše dotazy…</a:t>
            </a: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Kontaktní osoby:</a:t>
            </a:r>
          </a:p>
          <a:p>
            <a:pPr algn="just"/>
            <a:r>
              <a:rPr lang="cs-CZ" sz="3200" dirty="0">
                <a:solidFill>
                  <a:srgbClr val="010FFF"/>
                </a:solidFill>
                <a:latin typeface="Century Gothic" panose="020B0502020202020204" pitchFamily="34" charset="0"/>
              </a:rPr>
              <a:t>Ing. Michaela Fibichová (tel. 475 657 982)</a:t>
            </a:r>
          </a:p>
          <a:p>
            <a:pPr algn="just"/>
            <a:r>
              <a:rPr lang="cs-CZ" sz="3200" dirty="0">
                <a:solidFill>
                  <a:srgbClr val="010FFF"/>
                </a:solidFill>
                <a:latin typeface="Century Gothic" panose="020B0502020202020204" pitchFamily="34" charset="0"/>
              </a:rPr>
              <a:t>Martina Šinovská (tel. 475 657 275)</a:t>
            </a: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Konzultační místo</a:t>
            </a:r>
          </a:p>
          <a:p>
            <a:pPr algn="just"/>
            <a:r>
              <a:rPr lang="cs-CZ" sz="3200" dirty="0">
                <a:solidFill>
                  <a:srgbClr val="010FFF"/>
                </a:solidFill>
                <a:latin typeface="Century Gothic" panose="020B0502020202020204" pitchFamily="34" charset="0"/>
              </a:rPr>
              <a:t>Krajský úřad Ústeckého kraje, budova „B“</a:t>
            </a:r>
          </a:p>
          <a:p>
            <a:pPr algn="just"/>
            <a:r>
              <a:rPr lang="cs-CZ" sz="3200" dirty="0">
                <a:solidFill>
                  <a:srgbClr val="010FFF"/>
                </a:solidFill>
                <a:latin typeface="Century Gothic" panose="020B0502020202020204" pitchFamily="34" charset="0"/>
              </a:rPr>
              <a:t>Odbor školství, mládeže a tělovýchovy</a:t>
            </a:r>
          </a:p>
          <a:p>
            <a:pPr algn="just"/>
            <a:r>
              <a:rPr lang="cs-CZ" sz="3200" dirty="0">
                <a:solidFill>
                  <a:srgbClr val="010FFF"/>
                </a:solidFill>
                <a:latin typeface="Century Gothic" panose="020B0502020202020204" pitchFamily="34" charset="0"/>
              </a:rPr>
              <a:t>Dlouhá 2760/15</a:t>
            </a:r>
          </a:p>
          <a:p>
            <a:pPr algn="just"/>
            <a:r>
              <a:rPr lang="cs-CZ" sz="3200" dirty="0">
                <a:solidFill>
                  <a:srgbClr val="010FFF"/>
                </a:solidFill>
                <a:latin typeface="Century Gothic" panose="020B0502020202020204" pitchFamily="34" charset="0"/>
              </a:rPr>
              <a:t>400 01 Ústí nad Labem</a:t>
            </a:r>
          </a:p>
          <a:p>
            <a:pPr marL="180975"/>
            <a:endParaRPr lang="cs-CZ" sz="2600" dirty="0">
              <a:solidFill>
                <a:srgbClr val="010FFF"/>
              </a:solidFill>
              <a:latin typeface="Century Gothic" panose="020B0502020202020204" pitchFamily="34" charset="0"/>
            </a:endParaRPr>
          </a:p>
        </p:txBody>
      </p:sp>
      <p:pic>
        <p:nvPicPr>
          <p:cNvPr id="12" name="Obrázek 11">
            <a:extLst>
              <a:ext uri="{FF2B5EF4-FFF2-40B4-BE49-F238E27FC236}">
                <a16:creationId xmlns:a16="http://schemas.microsoft.com/office/drawing/2014/main" id="{17D46CA6-6F4F-80FB-E664-8E24D63E27FF}"/>
              </a:ext>
            </a:extLst>
          </p:cNvPr>
          <p:cNvPicPr>
            <a:picLocks noChangeAspect="1"/>
          </p:cNvPicPr>
          <p:nvPr/>
        </p:nvPicPr>
        <p:blipFill>
          <a:blip r:embed="rId4"/>
          <a:stretch>
            <a:fillRect/>
          </a:stretch>
        </p:blipFill>
        <p:spPr>
          <a:xfrm>
            <a:off x="8876271" y="3641931"/>
            <a:ext cx="3036420" cy="3036420"/>
          </a:xfrm>
          <a:prstGeom prst="rect">
            <a:avLst/>
          </a:prstGeom>
        </p:spPr>
      </p:pic>
    </p:spTree>
    <p:extLst>
      <p:ext uri="{BB962C8B-B14F-4D97-AF65-F5344CB8AC3E}">
        <p14:creationId xmlns:p14="http://schemas.microsoft.com/office/powerpoint/2010/main" val="2012345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Obrázek 2">
            <a:extLst>
              <a:ext uri="{FF2B5EF4-FFF2-40B4-BE49-F238E27FC236}">
                <a16:creationId xmlns:a16="http://schemas.microsoft.com/office/drawing/2014/main" id="{3326CF9F-4A8F-37EC-8AFC-2355ED401CC9}"/>
              </a:ext>
            </a:extLst>
          </p:cNvPr>
          <p:cNvPicPr>
            <a:picLocks noChangeAspect="1"/>
          </p:cNvPicPr>
          <p:nvPr/>
        </p:nvPicPr>
        <p:blipFill>
          <a:blip r:embed="rId4"/>
          <a:stretch>
            <a:fillRect/>
          </a:stretch>
        </p:blipFill>
        <p:spPr>
          <a:xfrm>
            <a:off x="715344" y="4693108"/>
            <a:ext cx="4084429" cy="1055974"/>
          </a:xfrm>
          <a:prstGeom prst="rect">
            <a:avLst/>
          </a:prstGeom>
        </p:spPr>
      </p:pic>
    </p:spTree>
    <p:extLst>
      <p:ext uri="{BB962C8B-B14F-4D97-AF65-F5344CB8AC3E}">
        <p14:creationId xmlns:p14="http://schemas.microsoft.com/office/powerpoint/2010/main" val="35624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A8857-3CE9-222E-3D72-FBCD93908A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E753C99-345D-61FC-546A-2EA8AC0143DA}"/>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18F5A93A-F76C-FDEF-C55B-DFFF609971C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E15982D8-79A5-B3A4-E5D1-6FAB451D6AC2}"/>
              </a:ext>
            </a:extLst>
          </p:cNvPr>
          <p:cNvSpPr txBox="1"/>
          <p:nvPr/>
        </p:nvSpPr>
        <p:spPr>
          <a:xfrm>
            <a:off x="632253" y="365125"/>
            <a:ext cx="8740347"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9539BF7A-11F4-4998-0C7D-5EAC610EFFF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1647E42B-8D65-2834-4CCF-CB10F2FD939B}"/>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349B53CB-7138-F4B7-E81B-966757B1EF02}"/>
              </a:ext>
            </a:extLst>
          </p:cNvPr>
          <p:cNvSpPr txBox="1"/>
          <p:nvPr/>
        </p:nvSpPr>
        <p:spPr>
          <a:xfrm>
            <a:off x="632254" y="720000"/>
            <a:ext cx="10833790" cy="5109091"/>
          </a:xfrm>
          <a:prstGeom prst="rect">
            <a:avLst/>
          </a:prstGeom>
          <a:noFill/>
        </p:spPr>
        <p:txBody>
          <a:bodyPr wrap="square" rtlCol="0">
            <a:spAutoFit/>
          </a:bodyPr>
          <a:lstStyle/>
          <a:p>
            <a:pPr algn="just"/>
            <a:r>
              <a:rPr lang="cs-CZ" sz="3600" b="1" dirty="0">
                <a:solidFill>
                  <a:srgbClr val="010FFF"/>
                </a:solidFill>
                <a:latin typeface="Century Gothic" panose="020B0502020202020204" pitchFamily="34" charset="0"/>
              </a:rPr>
              <a:t>Kde najdete informace a dokumenty?</a:t>
            </a: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Portál ÚK</a:t>
            </a:r>
          </a:p>
          <a:p>
            <a:pPr algn="just"/>
            <a:r>
              <a:rPr lang="cs-CZ" sz="2400" dirty="0">
                <a:latin typeface="Century Gothic" panose="020B0502020202020204" pitchFamily="34" charset="0"/>
                <a:hlinkClick r:id="rId4"/>
              </a:rPr>
              <a:t>Výzva „Potravinová pomoc dětem v sociální nouzi pro školy a školská zařízení zřizované Ústeckým krajem 2025/2026</a:t>
            </a:r>
            <a:endParaRPr lang="cs-CZ" sz="2400" dirty="0">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algn="just"/>
            <a:r>
              <a:rPr lang="cs-CZ" sz="3200" b="1" dirty="0">
                <a:solidFill>
                  <a:srgbClr val="010FFF"/>
                </a:solidFill>
                <a:latin typeface="Century Gothic" panose="020B0502020202020204" pitchFamily="34" charset="0"/>
              </a:rPr>
              <a:t>Portál MPSV</a:t>
            </a:r>
          </a:p>
          <a:p>
            <a:pPr algn="just"/>
            <a:r>
              <a:rPr lang="cs-CZ" sz="2400" dirty="0">
                <a:latin typeface="Century Gothic" panose="020B0502020202020204" pitchFamily="34" charset="0"/>
                <a:hlinkClick r:id="rId5"/>
              </a:rPr>
              <a:t>Výzva 081 OPZ+ - </a:t>
            </a:r>
            <a:r>
              <a:rPr lang="cs-CZ" sz="2400" dirty="0">
                <a:latin typeface="Century Gothic" panose="020B0502020202020204" pitchFamily="34" charset="0"/>
                <a:hlinkClick r:id="rId6"/>
              </a:rPr>
              <a:t>www.esfcr.cz</a:t>
            </a:r>
            <a:endParaRPr lang="cs-CZ" sz="2400" b="1" dirty="0">
              <a:solidFill>
                <a:srgbClr val="010FFF"/>
              </a:solidFill>
              <a:latin typeface="Century Gothic" panose="020B0502020202020204" pitchFamily="34" charset="0"/>
            </a:endParaRPr>
          </a:p>
          <a:p>
            <a:pPr algn="just"/>
            <a:endParaRPr lang="cs-CZ" sz="3200" b="1" dirty="0">
              <a:solidFill>
                <a:srgbClr val="010FFF"/>
              </a:solidFill>
              <a:latin typeface="Century Gothic" panose="020B0502020202020204" pitchFamily="34" charset="0"/>
            </a:endParaRP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30BE8CCF-639B-C2FC-8ABE-B1DC8A90F9A8}"/>
              </a:ext>
            </a:extLst>
          </p:cNvPr>
          <p:cNvPicPr>
            <a:picLocks noChangeAspect="1"/>
          </p:cNvPicPr>
          <p:nvPr/>
        </p:nvPicPr>
        <p:blipFill>
          <a:blip r:embed="rId7"/>
          <a:stretch>
            <a:fillRect/>
          </a:stretch>
        </p:blipFill>
        <p:spPr>
          <a:xfrm>
            <a:off x="6191250" y="3057431"/>
            <a:ext cx="5162551" cy="3435443"/>
          </a:xfrm>
          <a:prstGeom prst="rect">
            <a:avLst/>
          </a:prstGeom>
        </p:spPr>
      </p:pic>
    </p:spTree>
    <p:extLst>
      <p:ext uri="{BB962C8B-B14F-4D97-AF65-F5344CB8AC3E}">
        <p14:creationId xmlns:p14="http://schemas.microsoft.com/office/powerpoint/2010/main" val="31402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p:cNvSpPr txBox="1"/>
          <p:nvPr/>
        </p:nvSpPr>
        <p:spPr>
          <a:xfrm>
            <a:off x="632253" y="365125"/>
            <a:ext cx="7968822"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22C332A5-A051-ECC7-B324-36566AF1881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C2EE72E-6A58-F296-B1CA-893E95E7DF71}"/>
              </a:ext>
            </a:extLst>
          </p:cNvPr>
          <p:cNvSpPr txBox="1"/>
          <p:nvPr/>
        </p:nvSpPr>
        <p:spPr>
          <a:xfrm>
            <a:off x="632253" y="792000"/>
            <a:ext cx="10833791" cy="5447645"/>
          </a:xfrm>
          <a:prstGeom prst="rect">
            <a:avLst/>
          </a:prstGeom>
          <a:noFill/>
        </p:spPr>
        <p:txBody>
          <a:bodyPr wrap="square" rtlCol="0">
            <a:spAutoFit/>
          </a:bodyPr>
          <a:lstStyle/>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Výzva je určena na podporu zajištění školního stravování dětí v MŠ, žáků v ZŠ, SŠ, konzervatořích a v zařízeních školního stravování ve věku 2 – 26 let, jejichž rodina je ohrožena chudobou, materiální a potravinovou deprivací nebo se ocitla v nepříznivé finanční situaci.</a:t>
            </a:r>
          </a:p>
          <a:p>
            <a:pPr marL="265113" indent="-265113" algn="just">
              <a:buFont typeface="Arial" panose="020B0604020202020204" pitchFamily="34" charset="0"/>
              <a:buChar char="•"/>
            </a:pPr>
            <a:endParaRPr lang="cs-CZ" sz="12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Oprávnění žadatelé jsou školy a školská zařízení zřizovaná Ústeckým krajem:</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mateřská škola</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základní škola</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střední škola</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konzervatoř</a:t>
            </a:r>
          </a:p>
          <a:p>
            <a:pPr marL="446088" indent="-265113">
              <a:buFont typeface="Wingdings" panose="05000000000000000000" pitchFamily="2" charset="2"/>
              <a:buChar char="v"/>
            </a:pPr>
            <a:r>
              <a:rPr lang="cs-CZ" sz="2800" dirty="0">
                <a:solidFill>
                  <a:srgbClr val="010FFF"/>
                </a:solidFill>
                <a:latin typeface="Century Gothic" panose="020B0502020202020204" pitchFamily="34" charset="0"/>
              </a:rPr>
              <a:t> zařízení školního stravování (samostatná PO)</a:t>
            </a:r>
          </a:p>
        </p:txBody>
      </p:sp>
      <p:pic>
        <p:nvPicPr>
          <p:cNvPr id="6146" name="Picture 2" descr="Nejoblíbenější školní obědy: Děti v průzkumu prozradily, co jedí nejraději  - Médium.cz">
            <a:extLst>
              <a:ext uri="{FF2B5EF4-FFF2-40B4-BE49-F238E27FC236}">
                <a16:creationId xmlns:a16="http://schemas.microsoft.com/office/drawing/2014/main" id="{3A6854A8-9F4E-BA9A-F823-09CA94F228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1040" y="3577804"/>
            <a:ext cx="3872760" cy="217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45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F652C-FB03-C3F8-4B18-D01BD2ED432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6BE7B3A-4314-76F5-9549-811B7EBB22CA}"/>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1277D24-ADE6-3B03-ADDE-4D2BD5E4073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F1EC4C90-6B5A-1B6A-E93B-20E0138ADA44}"/>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73C34E21-96E3-B60E-B417-DCC5A30773F9}"/>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5EFAC6A7-F904-F7AA-7BE4-D79266B71143}"/>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69FEB41B-2246-67EB-43F9-1084201E3CDA}"/>
              </a:ext>
            </a:extLst>
          </p:cNvPr>
          <p:cNvSpPr txBox="1"/>
          <p:nvPr/>
        </p:nvSpPr>
        <p:spPr>
          <a:xfrm>
            <a:off x="632253" y="981104"/>
            <a:ext cx="10833791" cy="6201698"/>
          </a:xfrm>
          <a:prstGeom prst="rect">
            <a:avLst/>
          </a:prstGeom>
          <a:noFill/>
        </p:spPr>
        <p:txBody>
          <a:bodyPr wrap="square" rtlCol="0">
            <a:spAutoFit/>
          </a:bodyPr>
          <a:lstStyle/>
          <a:p>
            <a:pPr algn="just"/>
            <a:r>
              <a:rPr lang="cs-CZ" sz="4000" b="1" dirty="0">
                <a:solidFill>
                  <a:srgbClr val="010FFF"/>
                </a:solidFill>
                <a:latin typeface="Century Gothic" panose="020B0502020202020204" pitchFamily="34" charset="0"/>
              </a:rPr>
              <a:t>Cílová skupina</a:t>
            </a:r>
          </a:p>
          <a:p>
            <a:pPr algn="just"/>
            <a:endParaRPr lang="cs-CZ" sz="11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Děti a žáci ve věku 2 – 26 let navštěvující mateřskou školu, základní školu, střední školu nebo konzervatoř, jejichž rodina je ohrožena chudobou a materiální nebo potravinovou deprivací nebo se ocitla v nepříznivé finanční situaci.</a:t>
            </a: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Za dítě/žáka, jehož rodina se ocitla v nepříznivé finanční situaci, lze považovat dítě/žáka žijícího v rodině, jejíž finanční situace nedovoluje, aby mu bylo poskytováno školní stravování za úplatu. Do podpořené cílové skupiny lze zařadit děti/žáky na základě příjmové a sociální situace rodin, která bude doložena čestným prohlášením zákonného zástupce dítěte/žáka o pobírání dávky státní sociální podpory - přídavek na dítě  nebo o pobírání humanitární dávky vyplácené cizincům s dočasnou ochranou  nebo o posouzení nepříznivé finanční situace rodiny dítěte/žáka třetí stranou.</a:t>
            </a: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Pokud žák v rámci školní docházky dosáhne v průběhu školního roku 27 let, bude mu potravinová pomoc v souladu s Výzvou OPZ+ Potravinová pomoc dětem v sociální nouzi (2) č. 03_25_081 odebrána. </a:t>
            </a:r>
          </a:p>
          <a:p>
            <a:pPr marL="265113" indent="-265113" algn="just">
              <a:buFont typeface="Arial" panose="020B0604020202020204" pitchFamily="34" charset="0"/>
              <a:buChar char="•"/>
            </a:pPr>
            <a:r>
              <a:rPr lang="cs-CZ" sz="2000" dirty="0">
                <a:solidFill>
                  <a:srgbClr val="010FFF"/>
                </a:solidFill>
                <a:latin typeface="Century Gothic" panose="020B0502020202020204" pitchFamily="34" charset="0"/>
              </a:rPr>
              <a:t>Prosíme o důkladnou kontrolu zařazení dětí do věkových kategorií dle vyhlášky </a:t>
            </a:r>
            <a:br>
              <a:rPr lang="cs-CZ" sz="2000" dirty="0">
                <a:solidFill>
                  <a:srgbClr val="010FFF"/>
                </a:solidFill>
                <a:latin typeface="Century Gothic" panose="020B0502020202020204" pitchFamily="34" charset="0"/>
              </a:rPr>
            </a:br>
            <a:r>
              <a:rPr lang="cs-CZ" sz="2000" dirty="0">
                <a:solidFill>
                  <a:srgbClr val="010FFF"/>
                </a:solidFill>
                <a:latin typeface="Century Gothic" panose="020B0502020202020204" pitchFamily="34" charset="0"/>
              </a:rPr>
              <a:t>o školním stravování. </a:t>
            </a: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10D9734D-5BDA-E55C-7016-BACE349E2F73}"/>
              </a:ext>
            </a:extLst>
          </p:cNvPr>
          <p:cNvPicPr>
            <a:picLocks noChangeAspect="1"/>
          </p:cNvPicPr>
          <p:nvPr/>
        </p:nvPicPr>
        <p:blipFill>
          <a:blip r:embed="rId4"/>
          <a:stretch>
            <a:fillRect/>
          </a:stretch>
        </p:blipFill>
        <p:spPr>
          <a:xfrm>
            <a:off x="5204899" y="386297"/>
            <a:ext cx="4524588" cy="1325563"/>
          </a:xfrm>
          <a:prstGeom prst="rect">
            <a:avLst/>
          </a:prstGeom>
        </p:spPr>
      </p:pic>
    </p:spTree>
    <p:extLst>
      <p:ext uri="{BB962C8B-B14F-4D97-AF65-F5344CB8AC3E}">
        <p14:creationId xmlns:p14="http://schemas.microsoft.com/office/powerpoint/2010/main" val="3493417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B9FDB-9E35-C172-77B5-954A3F8882A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945918-ECE4-B75E-D026-1B84B4AC0FB1}"/>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6C9AC740-6C74-71A6-BCEB-B990E9517BB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7D85D253-B059-335D-0425-EE6893CD09D8}"/>
              </a:ext>
            </a:extLst>
          </p:cNvPr>
          <p:cNvSpPr txBox="1"/>
          <p:nvPr/>
        </p:nvSpPr>
        <p:spPr>
          <a:xfrm>
            <a:off x="632253" y="365125"/>
            <a:ext cx="7902147"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A57EC505-A174-7EAD-1CEA-08999DF28A2E}"/>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0B50C593-063C-1FB0-A824-04B4BAD8E266}"/>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B0037591-E964-43E7-5F5D-6E4748123397}"/>
              </a:ext>
            </a:extLst>
          </p:cNvPr>
          <p:cNvSpPr txBox="1"/>
          <p:nvPr/>
        </p:nvSpPr>
        <p:spPr>
          <a:xfrm>
            <a:off x="632253" y="720000"/>
            <a:ext cx="10833791" cy="6078587"/>
          </a:xfrm>
          <a:prstGeom prst="rect">
            <a:avLst/>
          </a:prstGeom>
          <a:noFill/>
        </p:spPr>
        <p:txBody>
          <a:bodyPr wrap="square" rtlCol="0">
            <a:spAutoFit/>
          </a:bodyPr>
          <a:lstStyle/>
          <a:p>
            <a:pPr algn="just"/>
            <a:r>
              <a:rPr lang="cs-CZ" sz="3200" b="1" dirty="0">
                <a:solidFill>
                  <a:srgbClr val="010FFF"/>
                </a:solidFill>
                <a:latin typeface="Century Gothic" panose="020B0502020202020204" pitchFamily="34" charset="0"/>
              </a:rPr>
              <a:t>Podmínky a způsob zapojení dítěte/žáka do aktivit</a:t>
            </a:r>
          </a:p>
          <a:p>
            <a:pPr algn="just"/>
            <a:endParaRPr lang="cs-CZ" sz="900" b="1" dirty="0">
              <a:solidFill>
                <a:srgbClr val="010FFF"/>
              </a:solidFill>
              <a:latin typeface="Century Gothic" panose="020B0502020202020204" pitchFamily="34" charset="0"/>
            </a:endParaRPr>
          </a:p>
          <a:p>
            <a:pPr marL="457200" indent="-457200" algn="just">
              <a:buFont typeface="+mj-lt"/>
              <a:buAutoNum type="alphaLcParenR"/>
            </a:pPr>
            <a:r>
              <a:rPr lang="cs-CZ" sz="2300" dirty="0">
                <a:solidFill>
                  <a:srgbClr val="010FFF"/>
                </a:solidFill>
                <a:latin typeface="Century Gothic" panose="020B0502020202020204" pitchFamily="34" charset="0"/>
              </a:rPr>
              <a:t>rodina dítěte/žáka pobírá dávky státní sociální podpory – přídavek na dítě – dokládá se čestným prohlášením, nebo</a:t>
            </a:r>
          </a:p>
          <a:p>
            <a:pPr marL="457200" indent="-457200" algn="just">
              <a:buFont typeface="+mj-lt"/>
              <a:buAutoNum type="alphaLcParenR"/>
            </a:pPr>
            <a:r>
              <a:rPr lang="cs-CZ" sz="2300" dirty="0">
                <a:solidFill>
                  <a:srgbClr val="010FFF"/>
                </a:solidFill>
                <a:latin typeface="Century Gothic" panose="020B0502020202020204" pitchFamily="34" charset="0"/>
              </a:rPr>
              <a:t>rodina dítěte/žáka pobírá humanitární dávku vyplácené cizincům s dočasnou ochranou – dokládá se čestným prohlášením, nebo</a:t>
            </a:r>
          </a:p>
          <a:p>
            <a:pPr marL="457200" indent="-457200" algn="just">
              <a:buFont typeface="+mj-lt"/>
              <a:buAutoNum type="alphaLcParenR"/>
            </a:pPr>
            <a:r>
              <a:rPr lang="cs-CZ" sz="2300" dirty="0">
                <a:solidFill>
                  <a:srgbClr val="010FFF"/>
                </a:solidFill>
                <a:latin typeface="Century Gothic" panose="020B0502020202020204" pitchFamily="34" charset="0"/>
              </a:rPr>
              <a:t>nepříznivá finanční situace dítěte/žáka je posouzena třetí stranou a tato strana vyjádří souhlasné stanovisko k zapojení dítěte/žáka do aktivit – dokládá se čestným prohlášením se souhlasným stanoviskem třetí strany. Třetí stranou se pro tento účel rozumí ředitel školy/školského zařízení, kde dítě/žák plní školní docházku nebo mu je poskytováno školní stravování. </a:t>
            </a:r>
          </a:p>
          <a:p>
            <a:pPr marL="342900" indent="-342900" algn="just">
              <a:buFont typeface="Arial" panose="020B0604020202020204" pitchFamily="34" charset="0"/>
              <a:buChar char="•"/>
            </a:pPr>
            <a:r>
              <a:rPr lang="cs-CZ" sz="2300" dirty="0">
                <a:solidFill>
                  <a:srgbClr val="010FFF"/>
                </a:solidFill>
                <a:latin typeface="Century Gothic" panose="020B0502020202020204" pitchFamily="34" charset="0"/>
              </a:rPr>
              <a:t>Čestné prohlášení se dokládá pouze jednou při zapojování dítěte/žáka do aktivit – podepsané nejdříve 15.08.2025. Dítě/žák je zapojen do aktivit nejdříve od data podpisu zákonného zástupce příp. 3. strany.</a:t>
            </a:r>
          </a:p>
          <a:p>
            <a:pPr marL="342900" indent="-342900" algn="just">
              <a:buFont typeface="Arial" panose="020B0604020202020204" pitchFamily="34" charset="0"/>
              <a:buChar char="•"/>
            </a:pPr>
            <a:r>
              <a:rPr lang="cs-CZ" sz="2300" dirty="0">
                <a:solidFill>
                  <a:srgbClr val="010FFF"/>
                </a:solidFill>
                <a:latin typeface="Century Gothic" panose="020B0502020202020204" pitchFamily="34" charset="0"/>
              </a:rPr>
              <a:t>Čestné prohlášení již </a:t>
            </a:r>
            <a:r>
              <a:rPr lang="cs-CZ" sz="2300" dirty="0">
                <a:solidFill>
                  <a:srgbClr val="FF0000"/>
                </a:solidFill>
                <a:latin typeface="Century Gothic" panose="020B0502020202020204" pitchFamily="34" charset="0"/>
              </a:rPr>
              <a:t>není</a:t>
            </a:r>
            <a:r>
              <a:rPr lang="cs-CZ" sz="2300" dirty="0">
                <a:solidFill>
                  <a:srgbClr val="010FFF"/>
                </a:solidFill>
                <a:latin typeface="Century Gothic" panose="020B0502020202020204" pitchFamily="34" charset="0"/>
              </a:rPr>
              <a:t> potvrzováno Úřadem práce ČR!</a:t>
            </a:r>
          </a:p>
          <a:p>
            <a:pPr marL="342900" indent="-342900" algn="just">
              <a:buFont typeface="Arial" panose="020B0604020202020204" pitchFamily="34" charset="0"/>
              <a:buChar char="•"/>
            </a:pPr>
            <a:r>
              <a:rPr lang="cs-CZ" sz="2300" dirty="0">
                <a:solidFill>
                  <a:srgbClr val="010FFF"/>
                </a:solidFill>
                <a:latin typeface="Century Gothic" panose="020B0502020202020204" pitchFamily="34" charset="0"/>
              </a:rPr>
              <a:t>Vzor čestného prohlášení je přílohou č. 2 výzvy.</a:t>
            </a:r>
          </a:p>
          <a:p>
            <a:pPr marL="180975"/>
            <a:endParaRPr lang="cs-CZ" sz="2600" dirty="0">
              <a:solidFill>
                <a:srgbClr val="010FFF"/>
              </a:solidFill>
              <a:latin typeface="Century Gothic" panose="020B0502020202020204" pitchFamily="34" charset="0"/>
            </a:endParaRPr>
          </a:p>
        </p:txBody>
      </p:sp>
      <p:pic>
        <p:nvPicPr>
          <p:cNvPr id="9" name="Obrázek 8">
            <a:extLst>
              <a:ext uri="{FF2B5EF4-FFF2-40B4-BE49-F238E27FC236}">
                <a16:creationId xmlns:a16="http://schemas.microsoft.com/office/drawing/2014/main" id="{88FFDB68-C693-9606-0077-348C7E2429B2}"/>
              </a:ext>
            </a:extLst>
          </p:cNvPr>
          <p:cNvPicPr>
            <a:picLocks noChangeAspect="1"/>
          </p:cNvPicPr>
          <p:nvPr/>
        </p:nvPicPr>
        <p:blipFill>
          <a:blip r:embed="rId4"/>
          <a:stretch>
            <a:fillRect/>
          </a:stretch>
        </p:blipFill>
        <p:spPr>
          <a:xfrm>
            <a:off x="10585300" y="5364854"/>
            <a:ext cx="1537000" cy="1433733"/>
          </a:xfrm>
          <a:prstGeom prst="rect">
            <a:avLst/>
          </a:prstGeom>
        </p:spPr>
      </p:pic>
    </p:spTree>
    <p:extLst>
      <p:ext uri="{BB962C8B-B14F-4D97-AF65-F5344CB8AC3E}">
        <p14:creationId xmlns:p14="http://schemas.microsoft.com/office/powerpoint/2010/main" val="443691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53006B-9147-630B-9BA8-E6127A83233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3BE79E9-A537-8AB7-567A-04084C382C3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EFAD6829-94FF-3969-D276-8D1B27F525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73B43C00-1A1E-FA91-BDE9-B98CBD5DAEB3}"/>
              </a:ext>
            </a:extLst>
          </p:cNvPr>
          <p:cNvSpPr txBox="1"/>
          <p:nvPr/>
        </p:nvSpPr>
        <p:spPr>
          <a:xfrm>
            <a:off x="632253" y="365125"/>
            <a:ext cx="7797371"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FEB68605-4F5F-8D5D-F2BE-BEAB78D751BE}"/>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361CB996-E146-C341-1B4A-B12D96F65B54}"/>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F31AD757-7E34-EF3E-EE9C-422E5DEBFCE7}"/>
              </a:ext>
            </a:extLst>
          </p:cNvPr>
          <p:cNvSpPr txBox="1"/>
          <p:nvPr/>
        </p:nvSpPr>
        <p:spPr>
          <a:xfrm>
            <a:off x="632253" y="981104"/>
            <a:ext cx="10833791" cy="4585871"/>
          </a:xfrm>
          <a:prstGeom prst="rect">
            <a:avLst/>
          </a:prstGeom>
          <a:noFill/>
        </p:spPr>
        <p:txBody>
          <a:bodyPr wrap="square" rtlCol="0">
            <a:spAutoFit/>
          </a:bodyPr>
          <a:lstStyle/>
          <a:p>
            <a:pPr marL="265113" indent="-265113" algn="just">
              <a:buFont typeface="Arial" panose="020B0604020202020204" pitchFamily="34" charset="0"/>
              <a:buChar char="•"/>
            </a:pPr>
            <a:r>
              <a:rPr lang="cs-CZ" sz="3600" dirty="0">
                <a:solidFill>
                  <a:srgbClr val="010FFF"/>
                </a:solidFill>
                <a:latin typeface="Century Gothic" panose="020B0502020202020204" pitchFamily="34" charset="0"/>
              </a:rPr>
              <a:t>Finanční alokace činí </a:t>
            </a:r>
            <a:r>
              <a:rPr lang="cs-CZ" sz="3600" b="1" dirty="0">
                <a:solidFill>
                  <a:srgbClr val="010FFF"/>
                </a:solidFill>
                <a:latin typeface="Century Gothic" panose="020B0502020202020204" pitchFamily="34" charset="0"/>
              </a:rPr>
              <a:t>4 031 400 Kč</a:t>
            </a:r>
          </a:p>
          <a:p>
            <a:pPr marL="265113" indent="-265113" algn="just">
              <a:buFont typeface="Arial" panose="020B0604020202020204" pitchFamily="34" charset="0"/>
              <a:buChar char="•"/>
            </a:pPr>
            <a:endParaRPr lang="cs-CZ" sz="1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3200" dirty="0">
                <a:solidFill>
                  <a:srgbClr val="010FFF"/>
                </a:solidFill>
                <a:latin typeface="Century Gothic" panose="020B0502020202020204" pitchFamily="34" charset="0"/>
              </a:rPr>
              <a:t>Výzva je financována z 90 % Evropského sociálního fondu v rámci OP Zaměstnanost plus a z 10 % Ústeckým krajem (ÚK)</a:t>
            </a:r>
          </a:p>
          <a:p>
            <a:pPr algn="just"/>
            <a:endParaRPr lang="cs-CZ" sz="2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3200" dirty="0">
                <a:solidFill>
                  <a:srgbClr val="010FFF"/>
                </a:solidFill>
                <a:latin typeface="Century Gothic" panose="020B0502020202020204" pitchFamily="34" charset="0"/>
              </a:rPr>
              <a:t>Maximální výše příspěvku: </a:t>
            </a:r>
            <a:r>
              <a:rPr lang="cs-CZ" sz="3200" b="1" dirty="0">
                <a:solidFill>
                  <a:srgbClr val="010FFF"/>
                </a:solidFill>
                <a:latin typeface="Century Gothic" panose="020B0502020202020204" pitchFamily="34" charset="0"/>
              </a:rPr>
              <a:t>3 000 000 Kč na 1 žádost</a:t>
            </a:r>
          </a:p>
          <a:p>
            <a:pPr marL="265113" indent="-265113" algn="just">
              <a:buFont typeface="Arial" panose="020B0604020202020204" pitchFamily="34" charset="0"/>
              <a:buChar char="•"/>
            </a:pPr>
            <a:endParaRPr lang="cs-CZ" sz="2000" dirty="0">
              <a:solidFill>
                <a:srgbClr val="010FFF"/>
              </a:solidFill>
              <a:latin typeface="Century Gothic" panose="020B0502020202020204" pitchFamily="34" charset="0"/>
            </a:endParaRPr>
          </a:p>
          <a:p>
            <a:pPr algn="just"/>
            <a:endParaRPr lang="cs-CZ" sz="2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3200" dirty="0">
                <a:solidFill>
                  <a:srgbClr val="010FFF"/>
                </a:solidFill>
                <a:latin typeface="Century Gothic" panose="020B0502020202020204" pitchFamily="34" charset="0"/>
              </a:rPr>
              <a:t>Spoluúčast není vyžadována</a:t>
            </a:r>
          </a:p>
          <a:p>
            <a:pPr marL="180975"/>
            <a:endParaRPr lang="cs-CZ" sz="26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EFB0E854-8813-F9E0-CB13-705835125DBD}"/>
              </a:ext>
            </a:extLst>
          </p:cNvPr>
          <p:cNvPicPr>
            <a:picLocks noChangeAspect="1"/>
          </p:cNvPicPr>
          <p:nvPr/>
        </p:nvPicPr>
        <p:blipFill>
          <a:blip r:embed="rId4"/>
          <a:stretch>
            <a:fillRect/>
          </a:stretch>
        </p:blipFill>
        <p:spPr>
          <a:xfrm>
            <a:off x="8879305" y="3960892"/>
            <a:ext cx="2880110" cy="2880110"/>
          </a:xfrm>
          <a:prstGeom prst="rect">
            <a:avLst/>
          </a:prstGeom>
        </p:spPr>
      </p:pic>
    </p:spTree>
    <p:extLst>
      <p:ext uri="{BB962C8B-B14F-4D97-AF65-F5344CB8AC3E}">
        <p14:creationId xmlns:p14="http://schemas.microsoft.com/office/powerpoint/2010/main" val="31243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24D85-7120-D05B-D673-CC7F782A9C1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7199D5-1EBA-2D65-DAA0-74E3C616B33D}"/>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D9180D3D-3F9E-FAC8-F0D0-AD56E2B221E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391CF245-B40C-92FE-665A-4DFED951D73A}"/>
              </a:ext>
            </a:extLst>
          </p:cNvPr>
          <p:cNvSpPr txBox="1"/>
          <p:nvPr/>
        </p:nvSpPr>
        <p:spPr>
          <a:xfrm>
            <a:off x="632253" y="365125"/>
            <a:ext cx="7959297"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88D4CC6B-A848-39A3-8F9C-7C767FCDF8E5}"/>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91D025C-55A0-CDA1-3249-955D1F70B52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820D3951-E07F-A580-399D-07651533BB8F}"/>
              </a:ext>
            </a:extLst>
          </p:cNvPr>
          <p:cNvSpPr txBox="1"/>
          <p:nvPr/>
        </p:nvSpPr>
        <p:spPr>
          <a:xfrm>
            <a:off x="632253" y="981104"/>
            <a:ext cx="10833791" cy="5478423"/>
          </a:xfrm>
          <a:prstGeom prst="rect">
            <a:avLst/>
          </a:prstGeom>
          <a:noFill/>
        </p:spPr>
        <p:txBody>
          <a:bodyPr wrap="square" rtlCol="0">
            <a:spAutoFit/>
          </a:bodyPr>
          <a:lstStyle/>
          <a:p>
            <a:pPr algn="just"/>
            <a:r>
              <a:rPr lang="cs-CZ" sz="4000" b="1" dirty="0">
                <a:solidFill>
                  <a:srgbClr val="010FFF"/>
                </a:solidFill>
                <a:latin typeface="Century Gothic" panose="020B0502020202020204" pitchFamily="34" charset="0"/>
              </a:rPr>
              <a:t>Důležité termíny</a:t>
            </a:r>
          </a:p>
          <a:p>
            <a:pPr marL="265113" indent="-265113" algn="just">
              <a:buFont typeface="Arial" panose="020B0604020202020204" pitchFamily="34" charset="0"/>
              <a:buChar char="•"/>
            </a:pPr>
            <a:endParaRPr lang="cs-CZ" sz="40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Den zveřejnění výzvy: 			13.05.2025</a:t>
            </a: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Lhůta pro podání žádosti: 		30.05.2025 – 30.06.2026</a:t>
            </a:r>
          </a:p>
          <a:p>
            <a:pPr marL="265113" indent="-265113" algn="just">
              <a:buFont typeface="Arial" panose="020B0604020202020204" pitchFamily="34" charset="0"/>
              <a:buChar char="•"/>
              <a:tabLst>
                <a:tab pos="6369050" algn="l"/>
              </a:tabLst>
            </a:pPr>
            <a:r>
              <a:rPr lang="cs-CZ" sz="2800" dirty="0">
                <a:solidFill>
                  <a:srgbClr val="010FFF"/>
                </a:solidFill>
                <a:latin typeface="Century Gothic" panose="020B0502020202020204" pitchFamily="34" charset="0"/>
              </a:rPr>
              <a:t>Lhůta pro poskytnutí příspěvku: 	do 4 měsíců od podání 	žádosti o příspěvek</a:t>
            </a:r>
          </a:p>
          <a:p>
            <a:pPr marL="265113" indent="-265113" algn="just">
              <a:buFont typeface="Arial" panose="020B0604020202020204" pitchFamily="34" charset="0"/>
              <a:buChar char="•"/>
            </a:pPr>
            <a:endParaRPr lang="cs-CZ" sz="11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Termín zahájení realizace aktivit:  	nejdříve od 01.09.2025</a:t>
            </a: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Termín ukončení realizace aktivit: </a:t>
            </a:r>
            <a:r>
              <a:rPr lang="cs-CZ" sz="2800">
                <a:solidFill>
                  <a:srgbClr val="010FFF"/>
                </a:solidFill>
                <a:latin typeface="Century Gothic" panose="020B0502020202020204" pitchFamily="34" charset="0"/>
              </a:rPr>
              <a:t>	30.06.2026</a:t>
            </a:r>
            <a:endParaRPr lang="cs-CZ" sz="2800" dirty="0">
              <a:solidFill>
                <a:srgbClr val="010FFF"/>
              </a:solidFill>
              <a:latin typeface="Century Gothic" panose="020B0502020202020204" pitchFamily="34" charset="0"/>
            </a:endParaRPr>
          </a:p>
          <a:p>
            <a:pPr marL="265113" indent="-265113" algn="just">
              <a:buFont typeface="Arial" panose="020B0604020202020204" pitchFamily="34" charset="0"/>
              <a:buChar char="•"/>
            </a:pPr>
            <a:endParaRPr lang="cs-CZ" sz="1100" dirty="0">
              <a:solidFill>
                <a:srgbClr val="010FFF"/>
              </a:solidFill>
              <a:latin typeface="Century Gothic" panose="020B0502020202020204" pitchFamily="34" charset="0"/>
            </a:endParaRP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Průběžná zpráva o realizaci aktivit: 	do 13.02.2026</a:t>
            </a:r>
          </a:p>
          <a:p>
            <a:pPr marL="265113" indent="-265113" algn="just">
              <a:buFont typeface="Arial" panose="020B0604020202020204" pitchFamily="34" charset="0"/>
              <a:buChar char="•"/>
            </a:pPr>
            <a:r>
              <a:rPr lang="cs-CZ" sz="2800" dirty="0">
                <a:solidFill>
                  <a:srgbClr val="010FFF"/>
                </a:solidFill>
                <a:latin typeface="Century Gothic" panose="020B0502020202020204" pitchFamily="34" charset="0"/>
              </a:rPr>
              <a:t>Závěrečná zpráva o realizaci aktivit: do 30.07.2026</a:t>
            </a:r>
          </a:p>
          <a:p>
            <a:pPr marL="180975"/>
            <a:endParaRPr lang="cs-CZ" sz="2600" dirty="0">
              <a:solidFill>
                <a:srgbClr val="010FFF"/>
              </a:solidFill>
              <a:latin typeface="Century Gothic" panose="020B0502020202020204" pitchFamily="34" charset="0"/>
            </a:endParaRPr>
          </a:p>
        </p:txBody>
      </p:sp>
      <p:pic>
        <p:nvPicPr>
          <p:cNvPr id="8" name="Obrázek 7">
            <a:extLst>
              <a:ext uri="{FF2B5EF4-FFF2-40B4-BE49-F238E27FC236}">
                <a16:creationId xmlns:a16="http://schemas.microsoft.com/office/drawing/2014/main" id="{D157DAC1-FF90-6C7F-B1E0-D1DA324001A5}"/>
              </a:ext>
            </a:extLst>
          </p:cNvPr>
          <p:cNvPicPr>
            <a:picLocks noChangeAspect="1"/>
          </p:cNvPicPr>
          <p:nvPr/>
        </p:nvPicPr>
        <p:blipFill>
          <a:blip r:embed="rId4"/>
          <a:stretch>
            <a:fillRect/>
          </a:stretch>
        </p:blipFill>
        <p:spPr>
          <a:xfrm>
            <a:off x="8905879" y="820178"/>
            <a:ext cx="2616287" cy="1741020"/>
          </a:xfrm>
          <a:prstGeom prst="rect">
            <a:avLst/>
          </a:prstGeom>
        </p:spPr>
      </p:pic>
    </p:spTree>
    <p:extLst>
      <p:ext uri="{BB962C8B-B14F-4D97-AF65-F5344CB8AC3E}">
        <p14:creationId xmlns:p14="http://schemas.microsoft.com/office/powerpoint/2010/main" val="407331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3893C-F680-5C06-B37B-9F4B5C38CE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B631EA2-EFDF-96B4-9F33-020C2C26C11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909B9352-B74C-8E20-C792-0A377776042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
            <a:ext cx="12192002" cy="6858001"/>
          </a:xfrm>
        </p:spPr>
      </p:pic>
      <p:sp>
        <p:nvSpPr>
          <p:cNvPr id="5" name="TextovéPole 4">
            <a:extLst>
              <a:ext uri="{FF2B5EF4-FFF2-40B4-BE49-F238E27FC236}">
                <a16:creationId xmlns:a16="http://schemas.microsoft.com/office/drawing/2014/main" id="{87B0BE6D-E285-0A3F-419B-F43C12A57315}"/>
              </a:ext>
            </a:extLst>
          </p:cNvPr>
          <p:cNvSpPr txBox="1"/>
          <p:nvPr/>
        </p:nvSpPr>
        <p:spPr>
          <a:xfrm>
            <a:off x="632253" y="365125"/>
            <a:ext cx="7797370" cy="276999"/>
          </a:xfrm>
          <a:prstGeom prst="rect">
            <a:avLst/>
          </a:prstGeom>
          <a:noFill/>
        </p:spPr>
        <p:txBody>
          <a:bodyPr wrap="square" rtlCol="0">
            <a:spAutoFit/>
          </a:bodyPr>
          <a:lstStyle/>
          <a:p>
            <a:r>
              <a:rPr lang="cs-CZ" sz="1200" dirty="0">
                <a:solidFill>
                  <a:srgbClr val="010FFF"/>
                </a:solidFill>
                <a:latin typeface="Century Gothic" panose="020B0502020202020204" pitchFamily="34" charset="0"/>
              </a:rPr>
              <a:t>Potravinová pomoc dětem v sociální nouzi pro školy a </a:t>
            </a:r>
            <a:r>
              <a:rPr lang="cs-CZ" sz="1200" dirty="0" err="1">
                <a:solidFill>
                  <a:srgbClr val="010FFF"/>
                </a:solidFill>
                <a:latin typeface="Century Gothic" panose="020B0502020202020204" pitchFamily="34" charset="0"/>
              </a:rPr>
              <a:t>šk</a:t>
            </a:r>
            <a:r>
              <a:rPr lang="cs-CZ" sz="1200" dirty="0">
                <a:solidFill>
                  <a:srgbClr val="010FFF"/>
                </a:solidFill>
                <a:latin typeface="Century Gothic" panose="020B0502020202020204" pitchFamily="34" charset="0"/>
              </a:rPr>
              <a:t>. zařízení zřizované Ústeckým krajem 2025/2026 </a:t>
            </a:r>
          </a:p>
        </p:txBody>
      </p:sp>
      <p:sp>
        <p:nvSpPr>
          <p:cNvPr id="10" name="TextovéPole 9">
            <a:extLst>
              <a:ext uri="{FF2B5EF4-FFF2-40B4-BE49-F238E27FC236}">
                <a16:creationId xmlns:a16="http://schemas.microsoft.com/office/drawing/2014/main" id="{FEA32AB6-617E-182C-C017-D614776E92C7}"/>
              </a:ext>
            </a:extLst>
          </p:cNvPr>
          <p:cNvSpPr txBox="1"/>
          <p:nvPr/>
        </p:nvSpPr>
        <p:spPr>
          <a:xfrm>
            <a:off x="8429624" y="365125"/>
            <a:ext cx="3036420" cy="276999"/>
          </a:xfrm>
          <a:prstGeom prst="rect">
            <a:avLst/>
          </a:prstGeom>
          <a:noFill/>
        </p:spPr>
        <p:txBody>
          <a:bodyPr wrap="square" rtlCol="0">
            <a:spAutoFit/>
          </a:bodyPr>
          <a:lstStyle/>
          <a:p>
            <a:pPr algn="r"/>
            <a:r>
              <a:rPr lang="cs-CZ" sz="1200" dirty="0">
                <a:solidFill>
                  <a:srgbClr val="000DFF"/>
                </a:solidFill>
                <a:latin typeface="Century Gothic" panose="020B0502020202020204" pitchFamily="34" charset="0"/>
              </a:rPr>
              <a:t>Odbor školství, mládeže a tělovýchovy</a:t>
            </a:r>
          </a:p>
        </p:txBody>
      </p:sp>
      <p:sp>
        <p:nvSpPr>
          <p:cNvPr id="6" name="TextovéPole 5">
            <a:extLst>
              <a:ext uri="{FF2B5EF4-FFF2-40B4-BE49-F238E27FC236}">
                <a16:creationId xmlns:a16="http://schemas.microsoft.com/office/drawing/2014/main" id="{8B1F841D-BA99-A3A2-3693-9EF5C4464A61}"/>
              </a:ext>
            </a:extLst>
          </p:cNvPr>
          <p:cNvSpPr txBox="1"/>
          <p:nvPr/>
        </p:nvSpPr>
        <p:spPr>
          <a:xfrm>
            <a:off x="3014663" y="3058596"/>
            <a:ext cx="6162674" cy="369332"/>
          </a:xfrm>
          <a:prstGeom prst="rect">
            <a:avLst/>
          </a:prstGeom>
          <a:noFill/>
        </p:spPr>
        <p:txBody>
          <a:bodyPr wrap="square">
            <a:spAutoFit/>
          </a:bodyPr>
          <a:lstStyle/>
          <a:p>
            <a:pPr algn="r"/>
            <a:r>
              <a:rPr lang="cs-CZ" sz="1800" dirty="0">
                <a:solidFill>
                  <a:schemeClr val="bg1"/>
                </a:solidFill>
                <a:latin typeface="Century Gothic" panose="020B0502020202020204" pitchFamily="34" charset="0"/>
              </a:rPr>
              <a:t>Odbor školství, mládeže a tělovýchovy</a:t>
            </a:r>
          </a:p>
        </p:txBody>
      </p:sp>
      <p:sp>
        <p:nvSpPr>
          <p:cNvPr id="7" name="TextovéPole 6">
            <a:extLst>
              <a:ext uri="{FF2B5EF4-FFF2-40B4-BE49-F238E27FC236}">
                <a16:creationId xmlns:a16="http://schemas.microsoft.com/office/drawing/2014/main" id="{041F8679-E476-7010-0D6C-0CF96E550201}"/>
              </a:ext>
            </a:extLst>
          </p:cNvPr>
          <p:cNvSpPr txBox="1"/>
          <p:nvPr/>
        </p:nvSpPr>
        <p:spPr>
          <a:xfrm>
            <a:off x="632253" y="612000"/>
            <a:ext cx="10833790" cy="6186309"/>
          </a:xfrm>
          <a:prstGeom prst="rect">
            <a:avLst/>
          </a:prstGeom>
          <a:noFill/>
        </p:spPr>
        <p:txBody>
          <a:bodyPr wrap="square" rtlCol="0">
            <a:spAutoFit/>
          </a:bodyPr>
          <a:lstStyle/>
          <a:p>
            <a:r>
              <a:rPr lang="cs-CZ" sz="3400" b="1" dirty="0">
                <a:solidFill>
                  <a:srgbClr val="010FFF"/>
                </a:solidFill>
                <a:latin typeface="Century Gothic" panose="020B0502020202020204" pitchFamily="34" charset="0"/>
              </a:rPr>
              <a:t>Průběh výzvy</a:t>
            </a:r>
          </a:p>
          <a:p>
            <a:endParaRPr lang="cs-CZ" sz="1000" b="1" dirty="0">
              <a:solidFill>
                <a:srgbClr val="010FFF"/>
              </a:solidFill>
              <a:latin typeface="Century Gothic" panose="020B0502020202020204" pitchFamily="34" charset="0"/>
            </a:endParaRP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Studium dokumentů k výzvě a plánování aktivit</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Podání žádosti o příspěvek – od 30.05.2025 do 30.06.2026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Schválení konkrétních žádostí Radou ÚK</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Sdělení o poskytnutí účelového neinvestičního příspěvku</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Poskytnutí příspěvku</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Realizace aktivit – poskytování školního stravování cílové skupině na základě čestného prohlášení zákonných zástupců nejdříve od 01.09.2025</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Odevzdání průběžné zprávy o realizaci (příloha č. 3 výzvy) - termín do 13.02.2026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Ukončení realizace aktivit – 30.06.2026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Odevzdání závěrečné zprávy o realizaci a finanční vypořádání příspěvku (příloha č. 4 výzvy) – termín do 30.07.2026</a:t>
            </a:r>
          </a:p>
          <a:p>
            <a:pPr marL="342900" indent="-342900" algn="just">
              <a:buFont typeface="Arial" panose="020B0604020202020204" pitchFamily="34" charset="0"/>
              <a:buChar char="•"/>
            </a:pPr>
            <a:r>
              <a:rPr lang="cs-CZ" sz="2200" dirty="0">
                <a:solidFill>
                  <a:srgbClr val="010FFF"/>
                </a:solidFill>
                <a:latin typeface="Century Gothic" panose="020B0502020202020204" pitchFamily="34" charset="0"/>
              </a:rPr>
              <a:t>Po schválení souhrnné zprávy o realizaci Ústeckého kraje MPSV(na konci projektu v roce 2026) Vás sami vyzveme k vrácení nevyužitých finančních prostředků v konkrétní výši a zaslání avíza o vrácení nedočerpaných finančních prostředků. </a:t>
            </a:r>
            <a:endParaRPr lang="cs-CZ" sz="2800" dirty="0">
              <a:solidFill>
                <a:srgbClr val="010FFF"/>
              </a:solidFill>
              <a:latin typeface="Century Gothic" panose="020B0502020202020204" pitchFamily="34" charset="0"/>
            </a:endParaRPr>
          </a:p>
        </p:txBody>
      </p:sp>
      <p:pic>
        <p:nvPicPr>
          <p:cNvPr id="3" name="Obrázek 2">
            <a:extLst>
              <a:ext uri="{FF2B5EF4-FFF2-40B4-BE49-F238E27FC236}">
                <a16:creationId xmlns:a16="http://schemas.microsoft.com/office/drawing/2014/main" id="{F56CAB61-D07C-5760-DE61-6D8ECDCB05AF}"/>
              </a:ext>
            </a:extLst>
          </p:cNvPr>
          <p:cNvPicPr>
            <a:picLocks noChangeAspect="1"/>
          </p:cNvPicPr>
          <p:nvPr/>
        </p:nvPicPr>
        <p:blipFill>
          <a:blip r:embed="rId4"/>
          <a:stretch>
            <a:fillRect/>
          </a:stretch>
        </p:blipFill>
        <p:spPr>
          <a:xfrm>
            <a:off x="8779454" y="807053"/>
            <a:ext cx="2780293" cy="1712550"/>
          </a:xfrm>
          <a:prstGeom prst="rect">
            <a:avLst/>
          </a:prstGeom>
        </p:spPr>
      </p:pic>
    </p:spTree>
    <p:extLst>
      <p:ext uri="{BB962C8B-B14F-4D97-AF65-F5344CB8AC3E}">
        <p14:creationId xmlns:p14="http://schemas.microsoft.com/office/powerpoint/2010/main" val="1415198374"/>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1278</TotalTime>
  <Words>2765</Words>
  <Application>Microsoft Office PowerPoint</Application>
  <PresentationFormat>Širokoúhlá obrazovka</PresentationFormat>
  <Paragraphs>251</Paragraphs>
  <Slides>22</Slides>
  <Notes>22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22</vt:i4>
      </vt:variant>
    </vt:vector>
  </HeadingPairs>
  <TitlesOfParts>
    <vt:vector size="29" baseType="lpstr">
      <vt:lpstr>Aptos</vt:lpstr>
      <vt:lpstr>Arial</vt:lpstr>
      <vt:lpstr>Calibri</vt:lpstr>
      <vt:lpstr>Calibri Light</vt:lpstr>
      <vt:lpstr>Century Gothic</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Nový Jan</dc:creator>
  <cp:lastModifiedBy>Fibichová Michaela</cp:lastModifiedBy>
  <cp:revision>34</cp:revision>
  <cp:lastPrinted>2025-05-06T14:04:59Z</cp:lastPrinted>
  <dcterms:created xsi:type="dcterms:W3CDTF">2023-01-12T13:43:47Z</dcterms:created>
  <dcterms:modified xsi:type="dcterms:W3CDTF">2025-05-21T07:51:31Z</dcterms:modified>
</cp:coreProperties>
</file>