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8"/>
  </p:notesMasterIdLst>
  <p:handoutMasterIdLst>
    <p:handoutMasterId r:id="rId19"/>
  </p:handoutMasterIdLst>
  <p:sldIdLst>
    <p:sldId id="256" r:id="rId6"/>
    <p:sldId id="257" r:id="rId7"/>
    <p:sldId id="258" r:id="rId8"/>
    <p:sldId id="259" r:id="rId9"/>
    <p:sldId id="263" r:id="rId10"/>
    <p:sldId id="260" r:id="rId11"/>
    <p:sldId id="261" r:id="rId12"/>
    <p:sldId id="262" r:id="rId13"/>
    <p:sldId id="267" r:id="rId14"/>
    <p:sldId id="264" r:id="rId15"/>
    <p:sldId id="268" r:id="rId16"/>
    <p:sldId id="266" r:id="rId17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A1A7"/>
    <a:srgbClr val="375D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CF1F7D2-EED2-4ED7-9010-CB3BD8A33BA5}" type="datetimeFigureOut">
              <a:rPr lang="cs-CZ"/>
              <a:pPr>
                <a:defRPr/>
              </a:pPr>
              <a:t>6.9.2016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BDD16D2-3C84-4BEA-A934-E6D94B76B5A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9756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6FF1461-D563-433B-98D8-E25AFFF293B2}" type="datetimeFigureOut">
              <a:rPr lang="cs-CZ"/>
              <a:pPr>
                <a:defRPr/>
              </a:pPr>
              <a:t>6.9.2016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FD048CA-DD70-4E53-AFDE-23C86CCC4D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22049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D048CA-DD70-4E53-AFDE-23C86CCC4D5E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D048CA-DD70-4E53-AFDE-23C86CCC4D5E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D048CA-DD70-4E53-AFDE-23C86CCC4D5E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D048CA-DD70-4E53-AFDE-23C86CCC4D5E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D048CA-DD70-4E53-AFDE-23C86CCC4D5E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D048CA-DD70-4E53-AFDE-23C86CCC4D5E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D048CA-DD70-4E53-AFDE-23C86CCC4D5E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D048CA-DD70-4E53-AFDE-23C86CCC4D5E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71604" y="2130425"/>
            <a:ext cx="7143800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71604" y="3886200"/>
            <a:ext cx="7143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F4BE96-5AF7-46CF-9597-C00C43CFFD34}" type="datetime1">
              <a:rPr lang="cs-CZ"/>
              <a:pPr>
                <a:defRPr/>
              </a:pPr>
              <a:t>6.9.2016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Zápatí</a:t>
            </a:r>
            <a:endParaRPr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9AC71-1241-404C-9642-073A4CF9D6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BD644-7F60-453A-BBA5-EA8E3B8FEDF5}" type="datetime1">
              <a:rPr lang="cs-CZ"/>
              <a:pPr>
                <a:defRPr/>
              </a:pPr>
              <a:t>6.9.2016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Zápatí</a:t>
            </a:r>
            <a:endParaRPr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1F290-25A2-4920-B440-CF4B95608D6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785926"/>
            <a:ext cx="2057400" cy="4340237"/>
          </a:xfrm>
        </p:spPr>
        <p:txBody>
          <a:bodyPr vert="eaVert"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643042" y="1785926"/>
            <a:ext cx="4833958" cy="4340237"/>
          </a:xfrm>
        </p:spPr>
        <p:txBody>
          <a:bodyPr vert="eaVert"/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F74D3-B4C4-43A8-939F-12F27C2ED049}" type="datetime1">
              <a:rPr lang="cs-CZ"/>
              <a:pPr>
                <a:defRPr/>
              </a:pPr>
              <a:t>6.9.2016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Zápatí</a:t>
            </a:r>
            <a:endParaRPr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922BE-07AB-49FB-9CC9-799C8589F41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BD763-E2AD-4692-8CDB-155D92AF9521}" type="datetime1">
              <a:rPr lang="cs-CZ"/>
              <a:pPr>
                <a:defRPr/>
              </a:pPr>
              <a:t>6.9.2016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Zápatí</a:t>
            </a:r>
            <a:endParaRPr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B989A-736B-4112-A9DC-B105390CA9C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71603" y="4406900"/>
            <a:ext cx="71438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71603" y="2906713"/>
            <a:ext cx="71438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E3ABD6-7D53-45A3-BC7E-30D0BA715D16}" type="datetime1">
              <a:rPr lang="cs-CZ"/>
              <a:pPr>
                <a:defRPr/>
              </a:pPr>
              <a:t>6.9.2016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Zápatí</a:t>
            </a:r>
            <a:endParaRPr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B758D-FEEC-4963-815D-470D1F493A6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571604" y="3071810"/>
            <a:ext cx="3500462" cy="305435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14942" y="3071810"/>
            <a:ext cx="3471858" cy="305435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3BFF38-DC2D-47AD-BE8B-18058ED93BE3}" type="datetime1">
              <a:rPr lang="cs-CZ"/>
              <a:pPr>
                <a:defRPr/>
              </a:pPr>
              <a:t>6.9.2016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Zápatí</a:t>
            </a:r>
            <a:endParaRPr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45CD9-4B16-4503-AC9F-345DE8C8DBA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71604" y="3071810"/>
            <a:ext cx="3500462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571604" y="3857629"/>
            <a:ext cx="3500462" cy="2268534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214942" y="3071810"/>
            <a:ext cx="347185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214942" y="3857629"/>
            <a:ext cx="3471858" cy="2268534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FBB54-A70F-49E0-B643-48C20A104218}" type="datetime1">
              <a:rPr lang="cs-CZ"/>
              <a:pPr>
                <a:defRPr/>
              </a:pPr>
              <a:t>6.9.2016</a:t>
            </a:fld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Zápatí</a:t>
            </a:r>
            <a:endParaRPr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57FCB-DA46-4A68-9D03-EFADCA630C3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F2ED8-1C0F-4C06-9502-33930D05968C}" type="datetime1">
              <a:rPr lang="cs-CZ"/>
              <a:pPr>
                <a:defRPr/>
              </a:pPr>
              <a:t>6.9.2016</a:t>
            </a:fld>
            <a:endParaRPr lang="cs-CZ" dirty="0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Zápatí</a:t>
            </a:r>
            <a:endParaRPr dirty="0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DB4F10-08C1-45D6-9B82-8C05CA06630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971DE7-92F2-427D-A7B5-F87D52195708}" type="datetime1">
              <a:rPr lang="cs-CZ"/>
              <a:pPr>
                <a:defRPr/>
              </a:pPr>
              <a:t>6.9.2016</a:t>
            </a:fld>
            <a:endParaRPr lang="cs-CZ" dirty="0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Zápatí</a:t>
            </a:r>
            <a:endParaRPr dirty="0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0D08B-778A-467E-8138-F306B69AB40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78639" y="1785926"/>
            <a:ext cx="285048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43438" y="1785926"/>
            <a:ext cx="4043362" cy="4340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78639" y="3143248"/>
            <a:ext cx="2850486" cy="29829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782D6B-BFED-4997-A1FC-ADCD7774850E}" type="datetime1">
              <a:rPr lang="cs-CZ"/>
              <a:pPr>
                <a:defRPr/>
              </a:pPr>
              <a:t>6.9.2016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Zápatí</a:t>
            </a:r>
            <a:endParaRPr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A6F8B9-2EAB-47AD-852B-8E00229E4F0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78638" y="4800600"/>
            <a:ext cx="7136766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578638" y="1785927"/>
            <a:ext cx="7136766" cy="294164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78638" y="5367338"/>
            <a:ext cx="7136766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88108-B75D-4263-87E7-27394EE1060C}" type="datetime1">
              <a:rPr lang="cs-CZ"/>
              <a:pPr>
                <a:defRPr/>
              </a:pPr>
              <a:t>6.9.2016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Zápatí</a:t>
            </a:r>
            <a:endParaRPr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45A4E-CDDF-4442-9A9B-8C572ACE57F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Obrázek 7" descr="uk_logo.wmf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57200" y="292100"/>
            <a:ext cx="3475038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1571625" y="1785938"/>
            <a:ext cx="71151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8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1571625" y="3071813"/>
            <a:ext cx="7115175" cy="305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581150" y="6356350"/>
            <a:ext cx="1133475" cy="358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89A1A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A7478C1-12A2-403A-A159-C66F0B995303}" type="datetime1">
              <a:rPr lang="cs-CZ"/>
              <a:pPr>
                <a:defRPr/>
              </a:pPr>
              <a:t>6.9.2016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84488" y="6357938"/>
            <a:ext cx="4530725" cy="3571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lang="cs-CZ" sz="1200" kern="1200" smtClean="0">
                <a:solidFill>
                  <a:srgbClr val="89A1A7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/>
              <a:t>Zápatí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572375" y="6356350"/>
            <a:ext cx="1114425" cy="358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89A1A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2AEE9D0-5CC5-434E-976D-F005C59FA45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b="1" kern="1200">
          <a:solidFill>
            <a:srgbClr val="375D67"/>
          </a:solidFill>
          <a:latin typeface="Arial" pitchFamily="34" charset="0"/>
          <a:ea typeface="+mj-ea"/>
          <a:cs typeface="Arial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ctrTitle"/>
          </p:nvPr>
        </p:nvSpPr>
        <p:spPr>
          <a:xfrm>
            <a:off x="827584" y="2130425"/>
            <a:ext cx="7887791" cy="147002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cs-CZ" sz="3200" dirty="0" smtClean="0"/>
              <a:t>Síť sociálních služeb Ústeckého kraje</a:t>
            </a:r>
            <a:endParaRPr lang="cs-CZ" sz="3200" dirty="0" smtClean="0">
              <a:latin typeface="Arial" charset="0"/>
              <a:cs typeface="Arial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27584" y="3886200"/>
            <a:ext cx="7887791" cy="1752600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 smtClean="0"/>
          </a:p>
          <a:p>
            <a:pPr fontAlgn="auto">
              <a:spcAft>
                <a:spcPts val="0"/>
              </a:spcAft>
              <a:defRPr/>
            </a:pPr>
            <a:r>
              <a:rPr lang="cs-CZ" sz="1800" dirty="0" smtClean="0">
                <a:solidFill>
                  <a:schemeClr val="tx1"/>
                </a:solidFill>
              </a:rPr>
              <a:t>Setkání s poskytovateli sociálních služeb v Ústeckém kraji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1" y="1785938"/>
            <a:ext cx="7715200" cy="1143000"/>
          </a:xfrm>
        </p:spPr>
        <p:txBody>
          <a:bodyPr/>
          <a:lstStyle/>
          <a:p>
            <a:r>
              <a:rPr lang="cs-CZ" sz="2800" dirty="0" smtClean="0"/>
              <a:t>Změna obsahu a rozsahu sociální služby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99592" y="2708920"/>
            <a:ext cx="7643192" cy="3054350"/>
          </a:xfrm>
        </p:spPr>
        <p:txBody>
          <a:bodyPr/>
          <a:lstStyle/>
          <a:p>
            <a:pPr algn="just"/>
            <a:r>
              <a:rPr lang="cs-CZ" sz="2400" dirty="0" smtClean="0"/>
              <a:t>Dle bodu 5.6 pověření lze zažádat Odbor sociálních věcí KÚÚK o úpravu rozsahu služby v případě, pokud nebude zajištěno financování služby alespoň ve výši 90 % vypočtené vyrovnávací platby.</a:t>
            </a:r>
          </a:p>
          <a:p>
            <a:pPr algn="just"/>
            <a:r>
              <a:rPr lang="cs-CZ" sz="2400" dirty="0" smtClean="0"/>
              <a:t>Žádost se podává </a:t>
            </a:r>
            <a:r>
              <a:rPr lang="cs-CZ" sz="2400" b="1" dirty="0" smtClean="0"/>
              <a:t>volnou formou</a:t>
            </a:r>
            <a:r>
              <a:rPr lang="cs-CZ" sz="2400" dirty="0" smtClean="0"/>
              <a:t>, přičemž žádost musí obsahovat přehled všech získaných finančních zdrojů a návrh nového rozsahu sociální služby.</a:t>
            </a:r>
          </a:p>
          <a:p>
            <a:pPr algn="just"/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99592" y="1785938"/>
            <a:ext cx="7787209" cy="1143000"/>
          </a:xfrm>
        </p:spPr>
        <p:txBody>
          <a:bodyPr/>
          <a:lstStyle/>
          <a:p>
            <a:r>
              <a:rPr lang="cs-CZ" sz="2800" dirty="0"/>
              <a:t>Změna obsahu a rozsahu sociální služby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71601" y="3071813"/>
            <a:ext cx="7715200" cy="3054350"/>
          </a:xfrm>
        </p:spPr>
        <p:txBody>
          <a:bodyPr/>
          <a:lstStyle/>
          <a:p>
            <a:pPr algn="just"/>
            <a:r>
              <a:rPr lang="cs-CZ" sz="2000" dirty="0"/>
              <a:t>Poskytovatel může snížit rozsah sociální služby až 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po </a:t>
            </a:r>
            <a:r>
              <a:rPr lang="cs-CZ" sz="2000" dirty="0"/>
              <a:t>schválení změny Odborem sociálních věcí KÚÚK.</a:t>
            </a:r>
          </a:p>
          <a:p>
            <a:pPr algn="just"/>
            <a:r>
              <a:rPr lang="cs-CZ" sz="2000" dirty="0"/>
              <a:t>Snížení rozsahu sociální služby je platné do 31. 12. daného </a:t>
            </a:r>
            <a:r>
              <a:rPr lang="cs-CZ" sz="2000" dirty="0" smtClean="0"/>
              <a:t>roku. Pokud </a:t>
            </a:r>
            <a:r>
              <a:rPr lang="cs-CZ" sz="2000" dirty="0"/>
              <a:t>poskytovatel </a:t>
            </a:r>
            <a:r>
              <a:rPr lang="cs-CZ" sz="2000" dirty="0" smtClean="0"/>
              <a:t>obdrží další finanční prostředky, musí nahlásit KÚÚK navýšení </a:t>
            </a:r>
            <a:r>
              <a:rPr lang="cs-CZ" sz="2000" dirty="0" err="1" smtClean="0"/>
              <a:t>obsahua</a:t>
            </a:r>
            <a:r>
              <a:rPr lang="cs-CZ" sz="2000" dirty="0" smtClean="0"/>
              <a:t> </a:t>
            </a:r>
            <a:r>
              <a:rPr lang="cs-CZ" sz="2000" dirty="0" smtClean="0"/>
              <a:t>rozsahu sociální služby. 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V </a:t>
            </a:r>
            <a:r>
              <a:rPr lang="cs-CZ" sz="2000" dirty="0" smtClean="0"/>
              <a:t>případě, kdy dosáhne 90 % vyrovnávací platby, musí poskytovatel realizovat v plném obsahu a rozsahu sociální služby. </a:t>
            </a:r>
            <a:endParaRPr lang="cs-CZ" sz="2000" dirty="0"/>
          </a:p>
          <a:p>
            <a:pPr algn="just"/>
            <a:r>
              <a:rPr lang="cs-CZ" sz="2000" dirty="0" smtClean="0"/>
              <a:t>Pro rok 2017 budou </a:t>
            </a:r>
            <a:r>
              <a:rPr lang="cs-CZ" sz="2000" dirty="0"/>
              <a:t>určeny a zveřejněny termíny pro podávání žádostí o změnu rozsahu sociální služby.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535481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7" name="Podnadpis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Bc. Veronika Marková</a:t>
            </a:r>
          </a:p>
          <a:p>
            <a:r>
              <a:rPr lang="cs-CZ" sz="1600" dirty="0" smtClean="0">
                <a:solidFill>
                  <a:schemeClr val="tx1"/>
                </a:solidFill>
              </a:rPr>
              <a:t>Tel: 475 657 923</a:t>
            </a:r>
          </a:p>
          <a:p>
            <a:r>
              <a:rPr lang="cs-CZ" sz="1600" dirty="0" smtClean="0">
                <a:solidFill>
                  <a:schemeClr val="tx1"/>
                </a:solidFill>
              </a:rPr>
              <a:t>E-mail: </a:t>
            </a:r>
            <a:r>
              <a:rPr lang="cs-CZ" sz="1600" dirty="0" err="1" smtClean="0">
                <a:solidFill>
                  <a:schemeClr val="tx1"/>
                </a:solidFill>
              </a:rPr>
              <a:t>markova.v</a:t>
            </a:r>
            <a:r>
              <a:rPr lang="cs-CZ" sz="1600" dirty="0" smtClean="0">
                <a:solidFill>
                  <a:schemeClr val="tx1"/>
                </a:solidFill>
              </a:rPr>
              <a:t>@</a:t>
            </a:r>
            <a:r>
              <a:rPr lang="cs-CZ" sz="1600" dirty="0" err="1" smtClean="0">
                <a:solidFill>
                  <a:schemeClr val="tx1"/>
                </a:solidFill>
              </a:rPr>
              <a:t>kr</a:t>
            </a:r>
            <a:r>
              <a:rPr lang="cs-CZ" sz="1600" dirty="0" smtClean="0">
                <a:solidFill>
                  <a:schemeClr val="tx1"/>
                </a:solidFill>
              </a:rPr>
              <a:t>-</a:t>
            </a:r>
            <a:r>
              <a:rPr lang="cs-CZ" sz="1600" dirty="0" err="1" smtClean="0">
                <a:solidFill>
                  <a:schemeClr val="tx1"/>
                </a:solidFill>
              </a:rPr>
              <a:t>ustecky.cz</a:t>
            </a:r>
            <a:endParaRPr lang="cs-CZ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1" y="1785938"/>
            <a:ext cx="7715200" cy="1143000"/>
          </a:xfrm>
        </p:spPr>
        <p:txBody>
          <a:bodyPr/>
          <a:lstStyle/>
          <a:p>
            <a:r>
              <a:rPr lang="cs-CZ" dirty="0" smtClean="0"/>
              <a:t>Metodika zajištění sítě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3609" y="3071813"/>
            <a:ext cx="7643192" cy="3054350"/>
          </a:xfrm>
        </p:spPr>
        <p:txBody>
          <a:bodyPr/>
          <a:lstStyle/>
          <a:p>
            <a:pPr algn="just"/>
            <a:r>
              <a:rPr lang="cs-CZ" sz="1800" dirty="0" smtClean="0"/>
              <a:t>Na základě skutečností z 1. kola aktualizace základní sítě kraje bylo přistoupeno k </a:t>
            </a:r>
            <a:r>
              <a:rPr lang="cs-CZ" sz="1800" dirty="0"/>
              <a:t>revizi Metodiky zajištění sítě sociálních služeb Ústeckého </a:t>
            </a:r>
            <a:r>
              <a:rPr lang="cs-CZ" sz="1800" dirty="0" smtClean="0"/>
              <a:t>kraje, která byla schválena orgány kraje usnesením </a:t>
            </a:r>
            <a:br>
              <a:rPr lang="cs-CZ" sz="1800" dirty="0" smtClean="0"/>
            </a:br>
            <a:r>
              <a:rPr lang="cs-CZ" sz="1800" dirty="0" smtClean="0"/>
              <a:t>č. 122/30Z/2016 ze dne 27.6.2016 </a:t>
            </a:r>
          </a:p>
          <a:p>
            <a:pPr algn="just"/>
            <a:r>
              <a:rPr lang="cs-CZ" sz="1800" b="1" dirty="0" smtClean="0"/>
              <a:t>Důležité změny v metodice zajištění sítě:</a:t>
            </a:r>
          </a:p>
          <a:p>
            <a:pPr marL="355600" indent="-88900" algn="just">
              <a:buNone/>
            </a:pPr>
            <a:r>
              <a:rPr lang="cs-CZ" sz="1800" dirty="0" smtClean="0"/>
              <a:t>1. Žadatel je povinen přiložit k žádosti o zařazení sociální služby </a:t>
            </a:r>
            <a:br>
              <a:rPr lang="cs-CZ" sz="1800" dirty="0" smtClean="0"/>
            </a:br>
            <a:r>
              <a:rPr lang="cs-CZ" sz="1800" dirty="0" smtClean="0"/>
              <a:t>do základní sítě kraje kromě </a:t>
            </a:r>
            <a:r>
              <a:rPr lang="cs-CZ" sz="1800" b="1" dirty="0" smtClean="0"/>
              <a:t>vyjádření obce s rozšířenou působností </a:t>
            </a:r>
            <a:r>
              <a:rPr lang="cs-CZ" sz="1800" dirty="0" smtClean="0"/>
              <a:t>k potřebnosti sociální služby v regionu také </a:t>
            </a:r>
            <a:r>
              <a:rPr lang="cs-CZ" sz="1800" b="1" dirty="0" smtClean="0"/>
              <a:t>vyjádření obce s pověřeným obecním úřadem</a:t>
            </a:r>
            <a:r>
              <a:rPr lang="cs-CZ" sz="1800" dirty="0" smtClean="0"/>
              <a:t>, pokud na území obce poskytuje sociální službu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1" y="1785938"/>
            <a:ext cx="7715200" cy="1143000"/>
          </a:xfrm>
        </p:spPr>
        <p:txBody>
          <a:bodyPr/>
          <a:lstStyle/>
          <a:p>
            <a:r>
              <a:rPr lang="cs-CZ" dirty="0"/>
              <a:t>Metodika zajištění sítě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71600" y="2708920"/>
            <a:ext cx="7643192" cy="3054350"/>
          </a:xfrm>
        </p:spPr>
        <p:txBody>
          <a:bodyPr/>
          <a:lstStyle/>
          <a:p>
            <a:pPr marL="266700" indent="-266700" algn="just">
              <a:buNone/>
            </a:pPr>
            <a:r>
              <a:rPr lang="cs-CZ" sz="2200" dirty="0" smtClean="0"/>
              <a:t>2</a:t>
            </a:r>
            <a:r>
              <a:rPr lang="cs-CZ" sz="2000" dirty="0" smtClean="0"/>
              <a:t>. V souladu s doporučeným postupem MPSV „Materiálně-technický standard pro služby sociální péče poskytované pobytovou formou“ budou podporovány pobytové služby sociální péče následovně:</a:t>
            </a:r>
          </a:p>
          <a:p>
            <a:pPr marL="355600" indent="-355600" algn="just">
              <a:buNone/>
            </a:pPr>
            <a:r>
              <a:rPr lang="cs-CZ" sz="2000" dirty="0" smtClean="0"/>
              <a:t>-   chráněné bydlení s max. kapacitou 12 klientů v jedné budově</a:t>
            </a:r>
          </a:p>
          <a:p>
            <a:pPr algn="just">
              <a:buFontTx/>
              <a:buChar char="-"/>
            </a:pPr>
            <a:r>
              <a:rPr lang="cs-CZ" sz="2000" dirty="0" smtClean="0"/>
              <a:t>DOZP a týdenní stacionáře s max. kapacitou 12 klientů </a:t>
            </a:r>
            <a:br>
              <a:rPr lang="cs-CZ" sz="2000" dirty="0" smtClean="0"/>
            </a:br>
            <a:r>
              <a:rPr lang="cs-CZ" sz="2000" dirty="0" smtClean="0"/>
              <a:t>v jedné budově s nižší mírou podpory, v případě vysoké míry podpory je max. 18 klientů </a:t>
            </a:r>
          </a:p>
          <a:p>
            <a:pPr marL="266700" indent="0" algn="just">
              <a:buNone/>
            </a:pPr>
            <a:r>
              <a:rPr lang="cs-CZ" sz="2000" dirty="0" smtClean="0"/>
              <a:t>Stále je v platnosti kapacita 25 lůžek u domovů pro seniory 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a </a:t>
            </a:r>
            <a:r>
              <a:rPr lang="cs-CZ" sz="2000" dirty="0" smtClean="0"/>
              <a:t>domovů se zvláštním režimem v jednom objektu.</a:t>
            </a: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1" y="1785938"/>
            <a:ext cx="7715200" cy="1143000"/>
          </a:xfrm>
        </p:spPr>
        <p:txBody>
          <a:bodyPr/>
          <a:lstStyle/>
          <a:p>
            <a:r>
              <a:rPr lang="cs-CZ" dirty="0"/>
              <a:t>Metodika zajištění sítě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71600" y="2852936"/>
            <a:ext cx="7643192" cy="3054350"/>
          </a:xfrm>
        </p:spPr>
        <p:txBody>
          <a:bodyPr/>
          <a:lstStyle/>
          <a:p>
            <a:pPr marL="0" indent="0" algn="just">
              <a:buNone/>
            </a:pPr>
            <a:r>
              <a:rPr lang="cs-CZ" sz="2000" dirty="0" smtClean="0"/>
              <a:t>3. Personální zajištění sociální služby</a:t>
            </a:r>
          </a:p>
          <a:p>
            <a:pPr marL="0" indent="0" algn="just">
              <a:buNone/>
            </a:pPr>
            <a:r>
              <a:rPr lang="cs-CZ" sz="2000" dirty="0" smtClean="0"/>
              <a:t>Byl zaveden </a:t>
            </a:r>
            <a:r>
              <a:rPr lang="cs-CZ" sz="2000" b="1" dirty="0" smtClean="0"/>
              <a:t>průměrný přepočtený úvazek </a:t>
            </a:r>
            <a:r>
              <a:rPr lang="cs-CZ" sz="2000" dirty="0" smtClean="0"/>
              <a:t>– úvazky v přímé péči zahrnují pracovní místa potřebná k zajištění přímé péče </a:t>
            </a:r>
            <a:br>
              <a:rPr lang="cs-CZ" sz="2000" dirty="0" smtClean="0"/>
            </a:br>
            <a:r>
              <a:rPr lang="cs-CZ" sz="2000" dirty="0" smtClean="0"/>
              <a:t>o klienty, resp. okamžité kapacity a časové dostupnosti sociální služby. Do přepočteného úvazku se počítají pouze aktivně pracující zaměstnanci, kteří přímo zajišťují péči o klienty.</a:t>
            </a:r>
          </a:p>
          <a:p>
            <a:pPr marL="0" indent="0" algn="just">
              <a:buNone/>
            </a:pPr>
            <a:r>
              <a:rPr lang="cs-CZ" sz="2000" dirty="0" smtClean="0"/>
              <a:t>Výpočet: součet přepočtených úvazků za každý měsíc / 12 měsíců</a:t>
            </a:r>
          </a:p>
          <a:p>
            <a:pPr marL="0" indent="0" algn="just">
              <a:buNone/>
            </a:pPr>
            <a:r>
              <a:rPr lang="cs-CZ" sz="2000" dirty="0" smtClean="0"/>
              <a:t>Je tolerována roční odchylka +/- 0,1 přepočteného úvazku</a:t>
            </a: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1" y="1785938"/>
            <a:ext cx="7715200" cy="1143000"/>
          </a:xfrm>
        </p:spPr>
        <p:txBody>
          <a:bodyPr/>
          <a:lstStyle/>
          <a:p>
            <a:r>
              <a:rPr lang="cs-CZ" dirty="0" smtClean="0"/>
              <a:t>Metodika zajištění sítě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71600" y="2924944"/>
            <a:ext cx="7643192" cy="3054350"/>
          </a:xfrm>
        </p:spPr>
        <p:txBody>
          <a:bodyPr/>
          <a:lstStyle/>
          <a:p>
            <a:pPr marL="0" indent="0">
              <a:buNone/>
            </a:pPr>
            <a:r>
              <a:rPr lang="cs-CZ" sz="2000" dirty="0" smtClean="0"/>
              <a:t>4. </a:t>
            </a:r>
            <a:r>
              <a:rPr lang="cs-CZ" sz="2000" b="1" dirty="0" smtClean="0"/>
              <a:t>Žádost o změnu průměrných přepočtených úvazků</a:t>
            </a:r>
          </a:p>
          <a:p>
            <a:pPr marL="0" indent="0" algn="just">
              <a:buNone/>
            </a:pPr>
            <a:r>
              <a:rPr lang="cs-CZ" sz="2000" dirty="0" smtClean="0"/>
              <a:t>Poskytovatel je povinen podat tuto žádost v případě, kdy mění průměrný přepočtený úvazek na další období aktualizace, a to </a:t>
            </a:r>
            <a:br>
              <a:rPr lang="cs-CZ" sz="2000" dirty="0" smtClean="0"/>
            </a:br>
            <a:r>
              <a:rPr lang="cs-CZ" sz="2000" dirty="0" smtClean="0"/>
              <a:t>v termínu vyhlášení výzvy pro podávání žádosti.</a:t>
            </a:r>
          </a:p>
          <a:p>
            <a:pPr marL="0" indent="0" algn="just">
              <a:buNone/>
            </a:pPr>
            <a:r>
              <a:rPr lang="cs-CZ" sz="2000" dirty="0" smtClean="0"/>
              <a:t>Změnu personálního zajištění posuzuje odborná pracovní skupina odboru a předkládá návrh o schválení či neschválení orgánům kraje.</a:t>
            </a:r>
          </a:p>
          <a:p>
            <a:pPr marL="0" indent="0" algn="just">
              <a:buNone/>
            </a:pPr>
            <a:r>
              <a:rPr lang="cs-CZ" sz="2000" dirty="0" smtClean="0"/>
              <a:t>Posuzuje se, zda je personální zajištění v souladu se SPRSS </a:t>
            </a:r>
            <a:br>
              <a:rPr lang="cs-CZ" sz="2000" dirty="0" smtClean="0"/>
            </a:br>
            <a:r>
              <a:rPr lang="cs-CZ" sz="2000" dirty="0" smtClean="0"/>
              <a:t>a zda je přiměřené v návaznosti na okamžitou kapacitu služby </a:t>
            </a:r>
            <a:br>
              <a:rPr lang="cs-CZ" sz="2000" dirty="0" smtClean="0"/>
            </a:br>
            <a:r>
              <a:rPr lang="cs-CZ" sz="2000" dirty="0" smtClean="0"/>
              <a:t>a její časovou dostupnost. </a:t>
            </a: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99592" y="1785938"/>
            <a:ext cx="7787209" cy="1143000"/>
          </a:xfrm>
        </p:spPr>
        <p:txBody>
          <a:bodyPr/>
          <a:lstStyle/>
          <a:p>
            <a:r>
              <a:rPr lang="cs-CZ" dirty="0"/>
              <a:t>Metodika zajištění sítě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99592" y="3068960"/>
            <a:ext cx="7715201" cy="3054350"/>
          </a:xfrm>
        </p:spPr>
        <p:txBody>
          <a:bodyPr/>
          <a:lstStyle/>
          <a:p>
            <a:pPr marL="0" indent="0" algn="just">
              <a:buNone/>
            </a:pPr>
            <a:r>
              <a:rPr lang="cs-CZ" sz="1800" dirty="0"/>
              <a:t>5</a:t>
            </a:r>
            <a:r>
              <a:rPr lang="cs-CZ" sz="1800" dirty="0" smtClean="0"/>
              <a:t>. </a:t>
            </a:r>
            <a:r>
              <a:rPr lang="cs-CZ" sz="1800" b="1" dirty="0" smtClean="0"/>
              <a:t>Hlášení změn </a:t>
            </a:r>
            <a:r>
              <a:rPr lang="cs-CZ" sz="1800" dirty="0" smtClean="0"/>
              <a:t>sociálních služeb zařazených v základní síti kraje</a:t>
            </a:r>
          </a:p>
          <a:p>
            <a:pPr marL="0" indent="0" algn="just">
              <a:buNone/>
            </a:pPr>
            <a:r>
              <a:rPr lang="cs-CZ" sz="1800" dirty="0" smtClean="0"/>
              <a:t>Údaje o sociální službě uvedené v rozhodnutí o registraci jsou přebírány </a:t>
            </a:r>
            <a:br>
              <a:rPr lang="cs-CZ" sz="1800" dirty="0" smtClean="0"/>
            </a:br>
            <a:r>
              <a:rPr lang="cs-CZ" sz="1800" dirty="0" smtClean="0"/>
              <a:t>a poskytovatel je nemusí hlásit. Výjimkou je navýšení kapacity sociální služby nebo zřízení nového místa poskytování.</a:t>
            </a:r>
          </a:p>
          <a:p>
            <a:pPr marL="0" indent="0" algn="just">
              <a:buNone/>
            </a:pPr>
            <a:r>
              <a:rPr lang="cs-CZ" sz="1800" dirty="0" smtClean="0"/>
              <a:t>Prostřednictvím Formuláře hlášení změn se budou hlásit pouze ekonomické změny. </a:t>
            </a:r>
            <a:endParaRPr lang="cs-CZ" sz="1800" dirty="0"/>
          </a:p>
          <a:p>
            <a:pPr marL="0" indent="0" algn="just">
              <a:buNone/>
            </a:pPr>
            <a:r>
              <a:rPr lang="cs-CZ" sz="1800" dirty="0" smtClean="0"/>
              <a:t>Sociální služby registrované v jiném kraji mají povinnost nadále hlásit všechny změny týkající se změny rozhodnutí o registraci volnou formou Odboru sociálních věcí Krajského úřadu Ústeckého kraje.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1" y="1785938"/>
            <a:ext cx="7715200" cy="1143000"/>
          </a:xfrm>
        </p:spPr>
        <p:txBody>
          <a:bodyPr/>
          <a:lstStyle/>
          <a:p>
            <a:r>
              <a:rPr lang="cs-CZ" dirty="0" smtClean="0"/>
              <a:t>Aktualizace základní sítě kraje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99592" y="2852936"/>
            <a:ext cx="7787209" cy="3054350"/>
          </a:xfrm>
        </p:spPr>
        <p:txBody>
          <a:bodyPr/>
          <a:lstStyle/>
          <a:p>
            <a:pPr algn="just"/>
            <a:r>
              <a:rPr lang="cs-CZ" sz="2000" dirty="0" smtClean="0"/>
              <a:t>Nejčastější dotazy k průběhu aktualizace</a:t>
            </a:r>
          </a:p>
          <a:p>
            <a:pPr marL="266700" indent="-266700" algn="just">
              <a:buNone/>
            </a:pPr>
            <a:r>
              <a:rPr lang="cs-CZ" sz="2000" dirty="0" smtClean="0"/>
              <a:t>1. </a:t>
            </a:r>
            <a:r>
              <a:rPr lang="cs-CZ" sz="2000" dirty="0"/>
              <a:t>Pokud sociální služba </a:t>
            </a:r>
            <a:r>
              <a:rPr lang="cs-CZ" sz="2000" b="1" dirty="0"/>
              <a:t>nemění údaje</a:t>
            </a:r>
            <a:r>
              <a:rPr lang="cs-CZ" sz="2000" dirty="0"/>
              <a:t> uvedené v aktuálně platné základní síti kraje, poskytovatel </a:t>
            </a:r>
            <a:r>
              <a:rPr lang="cs-CZ" sz="2000" b="1" dirty="0"/>
              <a:t>nepodává žádnou </a:t>
            </a:r>
            <a:r>
              <a:rPr lang="cs-CZ" sz="2000" b="1" dirty="0" smtClean="0"/>
              <a:t>žádost.</a:t>
            </a:r>
          </a:p>
          <a:p>
            <a:pPr marL="266700" indent="-266700" algn="just">
              <a:buNone/>
            </a:pPr>
            <a:r>
              <a:rPr lang="cs-CZ" sz="2000" b="1" dirty="0" smtClean="0"/>
              <a:t>2. Vyjádření </a:t>
            </a:r>
            <a:r>
              <a:rPr lang="cs-CZ" sz="2000" b="1" dirty="0"/>
              <a:t>obce</a:t>
            </a:r>
            <a:r>
              <a:rPr lang="cs-CZ" sz="2000" dirty="0"/>
              <a:t> k potřebnosti sociální služby v regionu 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se </a:t>
            </a:r>
            <a:r>
              <a:rPr lang="cs-CZ" sz="2000" b="1" dirty="0"/>
              <a:t>dokládá</a:t>
            </a:r>
            <a:r>
              <a:rPr lang="cs-CZ" sz="2000" dirty="0"/>
              <a:t> pouze k </a:t>
            </a:r>
            <a:r>
              <a:rPr lang="cs-CZ" sz="2000" b="1" dirty="0"/>
              <a:t>žádosti o zařazení sociální služby </a:t>
            </a:r>
            <a:r>
              <a:rPr lang="cs-CZ" sz="2000" b="1" dirty="0" smtClean="0"/>
              <a:t/>
            </a:r>
            <a:br>
              <a:rPr lang="cs-CZ" sz="2000" b="1" dirty="0" smtClean="0"/>
            </a:br>
            <a:r>
              <a:rPr lang="cs-CZ" sz="2000" b="1" dirty="0" smtClean="0"/>
              <a:t>do </a:t>
            </a:r>
            <a:r>
              <a:rPr lang="cs-CZ" sz="2000" b="1" dirty="0"/>
              <a:t>základní sítě kraje</a:t>
            </a:r>
            <a:r>
              <a:rPr lang="cs-CZ" sz="2000" dirty="0"/>
              <a:t>. </a:t>
            </a:r>
            <a:endParaRPr lang="cs-CZ" sz="2000" dirty="0" smtClean="0"/>
          </a:p>
          <a:p>
            <a:pPr marL="266700" indent="-266700" algn="just">
              <a:buNone/>
            </a:pPr>
            <a:r>
              <a:rPr lang="cs-CZ" sz="2000" dirty="0" smtClean="0"/>
              <a:t>3. Žádosti se musí podávat elektronicky (přes e-podatelnu, datovou schránkou), osobně na podatelnu nebo poštou, přičemž rozhodující je datum přijetí podatelnou KÚÚK. Žádosti musí být podepsány statutárním zástupcem.</a:t>
            </a:r>
          </a:p>
          <a:p>
            <a:pPr marL="266700" indent="-266700">
              <a:buNone/>
            </a:pP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1" y="1785938"/>
            <a:ext cx="7715200" cy="1143000"/>
          </a:xfrm>
        </p:spPr>
        <p:txBody>
          <a:bodyPr/>
          <a:lstStyle/>
          <a:p>
            <a:r>
              <a:rPr lang="cs-CZ" dirty="0"/>
              <a:t>Aktualizace základní sítě kraje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99592" y="2924944"/>
            <a:ext cx="7643193" cy="3054350"/>
          </a:xfrm>
        </p:spPr>
        <p:txBody>
          <a:bodyPr/>
          <a:lstStyle/>
          <a:p>
            <a:pPr marL="266700" indent="-266700" algn="just">
              <a:buNone/>
            </a:pPr>
            <a:r>
              <a:rPr lang="cs-CZ" sz="2000" dirty="0" smtClean="0"/>
              <a:t>4. Podávání žádosti o zařazení sociální služby do základní sítě kraje </a:t>
            </a:r>
          </a:p>
          <a:p>
            <a:pPr marL="266700" indent="0" algn="just">
              <a:buNone/>
            </a:pPr>
            <a:r>
              <a:rPr lang="cs-CZ" sz="2000" dirty="0" smtClean="0"/>
              <a:t>Druhy žádostí: nová sociální služba, stávající sociální služba, sociální služba, která je již zařazena v základní síti kraje, ale </a:t>
            </a:r>
            <a:r>
              <a:rPr lang="cs-CZ" sz="2000" b="1" dirty="0" smtClean="0"/>
              <a:t>navyšuje kapacitu</a:t>
            </a:r>
            <a:r>
              <a:rPr lang="cs-CZ" sz="2000" dirty="0" smtClean="0"/>
              <a:t> nebo zřizuje nové místo poskytování.</a:t>
            </a:r>
          </a:p>
          <a:p>
            <a:pPr marL="266700" indent="-266700" algn="just">
              <a:buNone/>
            </a:pPr>
            <a:r>
              <a:rPr lang="cs-CZ" sz="2000" dirty="0" smtClean="0"/>
              <a:t>5. Vyjádření obce k potřebnosti sociální služby v regionu je možné doložit později, pokud např. vyjádření obce podléhá schválení orgány obce. Žádost o zařazení sociální služby však musí být doručena v požadovaném termínu.</a:t>
            </a: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99592" y="1772816"/>
            <a:ext cx="7187183" cy="1143000"/>
          </a:xfrm>
        </p:spPr>
        <p:txBody>
          <a:bodyPr/>
          <a:lstStyle/>
          <a:p>
            <a:r>
              <a:rPr lang="cs-CZ" dirty="0"/>
              <a:t>Aktualizace základní sítě kraje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584" y="2780928"/>
            <a:ext cx="7488832" cy="3054350"/>
          </a:xfrm>
        </p:spPr>
        <p:txBody>
          <a:bodyPr/>
          <a:lstStyle/>
          <a:p>
            <a:pPr marL="0" lvl="0" indent="0" algn="just">
              <a:buNone/>
            </a:pPr>
            <a:r>
              <a:rPr lang="cs-CZ" sz="2400" dirty="0" smtClean="0"/>
              <a:t>6.</a:t>
            </a:r>
            <a:r>
              <a:rPr lang="cs-CZ" dirty="0" smtClean="0"/>
              <a:t> </a:t>
            </a:r>
            <a:r>
              <a:rPr lang="cs-CZ" sz="2000" dirty="0" smtClean="0"/>
              <a:t>Při 1. kole aktualizace základní sítě kraje (termín </a:t>
            </a:r>
            <a:r>
              <a:rPr lang="cs-CZ" sz="2000" dirty="0"/>
              <a:t>podání </a:t>
            </a:r>
            <a:r>
              <a:rPr lang="cs-CZ" sz="2000" dirty="0" smtClean="0"/>
              <a:t>žádostí v </a:t>
            </a:r>
            <a:r>
              <a:rPr lang="cs-CZ" sz="2000" dirty="0"/>
              <a:t>březnu) se akceptuje rozhodnutí o registraci s účinností poskytování sociální služby </a:t>
            </a:r>
            <a:r>
              <a:rPr lang="cs-CZ" sz="2000" dirty="0" smtClean="0"/>
              <a:t>maximálně od </a:t>
            </a:r>
            <a:r>
              <a:rPr lang="cs-CZ" sz="2000" dirty="0"/>
              <a:t>1. července daného roku, tj. sociální služba zahájí poskytování sociální služby nejpozději do 1. července včetně. </a:t>
            </a:r>
            <a:endParaRPr lang="cs-CZ" sz="2000" dirty="0" smtClean="0"/>
          </a:p>
          <a:p>
            <a:pPr marL="0" lvl="0" indent="0" algn="just">
              <a:buNone/>
            </a:pPr>
            <a:r>
              <a:rPr lang="cs-CZ" sz="2000" dirty="0" smtClean="0"/>
              <a:t>Při 2. kole aktualizace </a:t>
            </a:r>
            <a:r>
              <a:rPr lang="cs-CZ" sz="2000" dirty="0" smtClean="0"/>
              <a:t>základní sítě kraje (termín </a:t>
            </a:r>
            <a:r>
              <a:rPr lang="cs-CZ" sz="2000" dirty="0"/>
              <a:t>podání </a:t>
            </a:r>
            <a:r>
              <a:rPr lang="cs-CZ" sz="2000" dirty="0" smtClean="0"/>
              <a:t>žádostí v </a:t>
            </a:r>
            <a:r>
              <a:rPr lang="cs-CZ" sz="2000" dirty="0" smtClean="0"/>
              <a:t>srpnu) se </a:t>
            </a:r>
            <a:r>
              <a:rPr lang="cs-CZ" sz="2000" dirty="0"/>
              <a:t>akceptuje rozhodnutí o registraci s účinností poskytování sociální služby maximálně od 1. ledna následujícího </a:t>
            </a:r>
            <a:r>
              <a:rPr lang="cs-CZ" sz="2000" dirty="0" smtClean="0"/>
              <a:t>roku, tj</a:t>
            </a:r>
            <a:r>
              <a:rPr lang="cs-CZ" sz="2000" dirty="0"/>
              <a:t>. sociální služba zahájí poskytování sociální služby nejpozději do 1. ledna včetně. 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9059845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LongProperties xmlns="http://schemas.microsoft.com/office/2006/metadata/longPropertie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2AC8A32A294A24D92A111A87B178C33" ma:contentTypeVersion="8" ma:contentTypeDescription="Vytvoří nový dokument" ma:contentTypeScope="" ma:versionID="2c2d495ce2e96be08558f88c3d209193">
  <xsd:schema xmlns:xsd="http://www.w3.org/2001/XMLSchema" xmlns:xs="http://www.w3.org/2001/XMLSchema" xmlns:p="http://schemas.microsoft.com/office/2006/metadata/properties" xmlns:ns2="2d632ede-d24e-494b-b407-b19ccbe77e6c" targetNamespace="http://schemas.microsoft.com/office/2006/metadata/properties" ma:root="true" ma:fieldsID="bdad6afa7a074953918e3d9ae465010e" ns2:_="">
    <xsd:import namespace="2d632ede-d24e-494b-b407-b19ccbe77e6c"/>
    <xsd:element name="properties">
      <xsd:complexType>
        <xsd:sequence>
          <xsd:element name="documentManagement">
            <xsd:complexType>
              <xsd:all>
                <xsd:element ref="ns2:Typ_x0020_formul_x00e1__x0159_e" minOccurs="0"/>
                <xsd:element ref="ns2:Pozn_x00e1_mka" minOccurs="0"/>
                <xsd:element ref="ns2:Vnit_x0159_n_x00ed__x0020_p_x0159_edpi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632ede-d24e-494b-b407-b19ccbe77e6c" elementFormDefault="qualified">
    <xsd:import namespace="http://schemas.microsoft.com/office/2006/documentManagement/types"/>
    <xsd:import namespace="http://schemas.microsoft.com/office/infopath/2007/PartnerControls"/>
    <xsd:element name="Typ_x0020_formul_x00e1__x0159_e" ma:index="8" nillable="true" ma:displayName="Typ formuláře" ma:internalName="Typ_x0020_formul_x00e1__x0159_e">
      <xsd:simpleType>
        <xsd:restriction base="dms:Choice">
          <xsd:enumeration value="Symboly Ústeckého kraje"/>
          <xsd:enumeration value="Vzory smluv"/>
          <xsd:enumeration value="Personální"/>
          <xsd:enumeration value="Veřejné zakázky nedosahující 250 tis. ‎Kč bez DPH"/>
          <xsd:enumeration value="Šablony logomanuálu"/>
          <xsd:enumeration value="Veřejné zakázky od 1 mil. Kč nedosahující 3 mil. Kč bez DPH stavební práce"/>
          <xsd:enumeration value="Veřejné zakázky – Zjednodušené podlimitní řízení"/>
          <xsd:enumeration value="Zřizovací listiny"/>
          <xsd:enumeration value="Kontrolní činnost"/>
          <xsd:enumeration value="Powerpoint prezentace"/>
          <xsd:enumeration value="Veřejné zakázky od 250 tis. Kč nedosahující 1 mil. ‎Kč bez DPH"/>
          <xsd:enumeration value="Služební cesty"/>
          <xsd:enumeration value="Ekonomická činnost"/>
          <xsd:enumeration value="Rada a zastupitelstvo"/>
          <xsd:enumeration value="Archivace a skartace"/>
          <xsd:enumeration value="Správní řád"/>
          <xsd:enumeration value="Plná moc, pověření, zmocnění"/>
          <xsd:enumeration value="Jmenovky a vizitky"/>
          <xsd:enumeration value="Ostatní - nezařazené"/>
          <xsd:enumeration value="Nákup"/>
          <xsd:enumeration value="Veřejné zakázky od 1 mil.Kč nedosahující 2 mil.Kč (dodávky, služby), od 3 mil.Kč nedosahující 6 mil.Kč (stavební práce) ‎"/>
          <xsd:enumeration value="Veřejné zakázky od 250 tis.Kč nedosahující 1 mil.Kč (dodávky, služby), od 250 tis.Kč nedosahující 3 mil.Kč (stavební práce)"/>
          <xsd:enumeration value="Veřejné zakázky od 1 mil.Kč nedosahující 2 mil.Kč (dodávky, služby), od 3 mil.Kč nedosahující 6 mil.Kč (stavební práce)"/>
        </xsd:restriction>
      </xsd:simpleType>
    </xsd:element>
    <xsd:element name="Pozn_x00e1_mka" ma:index="9" nillable="true" ma:displayName="Poznámka" ma:internalName="Pozn_x00e1_mka">
      <xsd:simpleType>
        <xsd:restriction base="dms:Note">
          <xsd:maxLength value="255"/>
        </xsd:restriction>
      </xsd:simpleType>
    </xsd:element>
    <xsd:element name="Vnit_x0159_n_x00ed__x0020_p_x0159_edpis" ma:index="10" nillable="true" ma:displayName="Vnitřní předpis" ma:list="{90dd1e70-125a-4334-99db-a2a6450ed166}" ma:internalName="Vnit_x0159_n_x00ed__x0020_p_x0159_edpis" ma:showField="_x010c__x00ed_slo_x0020_p_x0159_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>
  <documentManagement>
    <Vnit_x0159_n_x00ed__x0020_p_x0159_edpis xmlns="2d632ede-d24e-494b-b407-b19ccbe77e6c" xsi:nil="true"/>
    <Pozn_x00e1_mka xmlns="2d632ede-d24e-494b-b407-b19ccbe77e6c" xsi:nil="true"/>
    <Typ_x0020_formul_x00e1__x0159_e xmlns="2d632ede-d24e-494b-b407-b19ccbe77e6c">Powerpoint prezentace</Typ_x0020_formul_x00e1__x0159_e>
  </documentManagement>
</p:properties>
</file>

<file path=customXml/itemProps1.xml><?xml version="1.0" encoding="utf-8"?>
<ds:datastoreItem xmlns:ds="http://schemas.openxmlformats.org/officeDocument/2006/customXml" ds:itemID="{51181D95-1211-4BD1-94C8-2262746F98F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46E258F-1BC5-4F72-9391-125559CC38EE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C04E0E41-06AE-401A-A8D1-3ABC1FEA97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632ede-d24e-494b-b407-b19ccbe77e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FD7D004E-9372-4004-BD32-AA501144712B}">
  <ds:schemaRefs>
    <ds:schemaRef ds:uri="http://purl.org/dc/dcmitype/"/>
    <ds:schemaRef ds:uri="http://schemas.microsoft.com/office/2006/documentManagement/types"/>
    <ds:schemaRef ds:uri="http://www.w3.org/XML/1998/namespace"/>
    <ds:schemaRef ds:uri="2d632ede-d24e-494b-b407-b19ccbe77e6c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788</TotalTime>
  <Words>407</Words>
  <Application>Microsoft Office PowerPoint</Application>
  <PresentationFormat>Předvádění na obrazovce (4:3)</PresentationFormat>
  <Paragraphs>61</Paragraphs>
  <Slides>12</Slides>
  <Notes>8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sady Office</vt:lpstr>
      <vt:lpstr>Síť sociálních služeb Ústeckého kraje</vt:lpstr>
      <vt:lpstr>Metodika zajištění sítě</vt:lpstr>
      <vt:lpstr>Metodika zajištění sítě</vt:lpstr>
      <vt:lpstr>Metodika zajištění sítě</vt:lpstr>
      <vt:lpstr>Metodika zajištění sítě</vt:lpstr>
      <vt:lpstr>Metodika zajištění sítě</vt:lpstr>
      <vt:lpstr>Aktualizace základní sítě kraje </vt:lpstr>
      <vt:lpstr>Aktualizace základní sítě kraje </vt:lpstr>
      <vt:lpstr>Aktualizace základní sítě kraje </vt:lpstr>
      <vt:lpstr>Změna obsahu a rozsahu sociální služby</vt:lpstr>
      <vt:lpstr>Změna obsahu a rozsahu sociální služby</vt:lpstr>
      <vt:lpstr>Děkuji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Jakub Žídek</dc:creator>
  <cp:lastModifiedBy>Marková Veronika</cp:lastModifiedBy>
  <cp:revision>47</cp:revision>
  <dcterms:created xsi:type="dcterms:W3CDTF">2009-03-16T23:21:44Z</dcterms:created>
  <dcterms:modified xsi:type="dcterms:W3CDTF">2016-09-06T05:45:23Z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lpwstr>64600.0000000000</vt:lpwstr>
  </property>
</Properties>
</file>