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8" r:id="rId6"/>
    <p:sldId id="262" r:id="rId7"/>
    <p:sldId id="266" r:id="rId8"/>
    <p:sldId id="263" r:id="rId9"/>
    <p:sldId id="267" r:id="rId10"/>
    <p:sldId id="264" r:id="rId11"/>
    <p:sldId id="265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0FD38-0ABD-4DAB-B76B-5BEC39638D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6783A-DAE0-482A-A236-5FB4B61D24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A0C6E-1856-4E25-BC4F-FE506D27D5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8977D-322A-4D03-913A-CDA3E7E683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1E7DA-940F-4A12-8555-74BCBF962B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11352-1B62-4E93-8AB8-6014F076A8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40077-0B74-47BF-BAAD-FBD9C5CE08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E0871-C79B-4FFC-B8CA-0EE8DE356D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A1EDC-DC0B-4320-B564-5C8AF860D3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AC73A-83B4-4B26-A914-78F4312DA0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CD0C9-1319-40BD-8A54-07B3D46912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4884476-C785-4DE2-9C42-60E67C7A1F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licka.cz/" TargetMode="External"/><Relationship Id="rId2" Type="http://schemas.openxmlformats.org/officeDocument/2006/relationships/hyperlink" Target="http://www.kacaba.cz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8072" y="2967087"/>
            <a:ext cx="7772400" cy="1470025"/>
          </a:xfrm>
        </p:spPr>
        <p:txBody>
          <a:bodyPr/>
          <a:lstStyle/>
          <a:p>
            <a:pPr algn="r" eaLnBrk="1" hangingPunct="1"/>
            <a:r>
              <a:rPr lang="cs-CZ" sz="5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Sociální podnikání</a:t>
            </a:r>
            <a:br>
              <a:rPr lang="cs-CZ" sz="5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cs-CZ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jako nástroj integrace lidí s mentálním postižením nebo duševním onemocněním</a:t>
            </a:r>
            <a:br>
              <a:rPr lang="cs-CZ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zkušenosti z Plzeňského kraje</a:t>
            </a:r>
            <a:br>
              <a:rPr lang="cs-CZ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cs-CZ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i="1" dirty="0" smtClean="0"/>
              <a:t>Martin Fojtíček</a:t>
            </a:r>
            <a:endParaRPr lang="cs-CZ" sz="2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Další příklady …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eaLnBrk="1" hangingPunct="1"/>
            <a:r>
              <a:rPr lang="cs-CZ" sz="3600" dirty="0" smtClean="0"/>
              <a:t>Tréninková restaurace a kavárna Kačaba (</a:t>
            </a:r>
            <a:r>
              <a:rPr lang="cs-CZ" sz="3600" dirty="0" smtClean="0">
                <a:hlinkClick r:id="rId2"/>
              </a:rPr>
              <a:t>www.</a:t>
            </a:r>
            <a:r>
              <a:rPr lang="cs-CZ" sz="3600" dirty="0" err="1" smtClean="0">
                <a:hlinkClick r:id="rId2"/>
              </a:rPr>
              <a:t>kacaba.cz</a:t>
            </a:r>
            <a:r>
              <a:rPr lang="cs-CZ" sz="3600" dirty="0" smtClean="0"/>
              <a:t>) </a:t>
            </a:r>
          </a:p>
          <a:p>
            <a:pPr eaLnBrk="1" hangingPunct="1"/>
            <a:r>
              <a:rPr lang="cs-CZ" sz="3600" dirty="0" smtClean="0"/>
              <a:t>Dohromady s.r.o. – přířezy z fólií</a:t>
            </a:r>
          </a:p>
          <a:p>
            <a:pPr eaLnBrk="1" hangingPunct="1"/>
            <a:r>
              <a:rPr lang="cs-CZ" sz="3600" dirty="0" smtClean="0"/>
              <a:t>Přeslička s.r.o. (</a:t>
            </a:r>
            <a:r>
              <a:rPr lang="cs-CZ" sz="3600" dirty="0" smtClean="0">
                <a:hlinkClick r:id="rId3"/>
              </a:rPr>
              <a:t>www.</a:t>
            </a:r>
            <a:r>
              <a:rPr lang="cs-CZ" sz="3600" dirty="0" err="1" smtClean="0">
                <a:hlinkClick r:id="rId3"/>
              </a:rPr>
              <a:t>preslicka.cz</a:t>
            </a:r>
            <a:r>
              <a:rPr lang="cs-CZ" sz="3600" dirty="0" smtClean="0"/>
              <a:t>)</a:t>
            </a:r>
          </a:p>
          <a:p>
            <a:pPr eaLnBrk="1" hangingPunct="1"/>
            <a:r>
              <a:rPr lang="cs-CZ" sz="3600" dirty="0" smtClean="0"/>
              <a:t>…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</p:spPr>
        <p:txBody>
          <a:bodyPr/>
          <a:lstStyle/>
          <a:p>
            <a:pPr algn="ctr" eaLnBrk="1" hangingPunct="1">
              <a:buNone/>
            </a:pPr>
            <a:endParaRPr lang="cs-CZ" dirty="0" smtClean="0"/>
          </a:p>
          <a:p>
            <a:pPr algn="ctr" eaLnBrk="1" hangingPunct="1">
              <a:buNone/>
            </a:pPr>
            <a:endParaRPr lang="cs-CZ" dirty="0" smtClean="0"/>
          </a:p>
          <a:p>
            <a:pPr algn="ctr" eaLnBrk="1" hangingPunct="1">
              <a:buNone/>
            </a:pPr>
            <a:endParaRPr lang="cs-CZ" dirty="0" smtClean="0"/>
          </a:p>
          <a:p>
            <a:pPr algn="ctr" eaLnBrk="1" hangingPunct="1">
              <a:buNone/>
            </a:pPr>
            <a:r>
              <a:rPr lang="cs-CZ" b="1" dirty="0" smtClean="0"/>
              <a:t>Děkuji Vám za pozornost!</a:t>
            </a:r>
          </a:p>
          <a:p>
            <a:pPr algn="ctr" eaLnBrk="1" hangingPunct="1">
              <a:buNone/>
            </a:pPr>
            <a:endParaRPr lang="cs-CZ" dirty="0" smtClean="0"/>
          </a:p>
          <a:p>
            <a:pPr algn="ctr" eaLnBrk="1" hangingPunct="1">
              <a:buNone/>
            </a:pPr>
            <a:r>
              <a:rPr lang="cs-CZ" sz="2800" i="1" dirty="0" smtClean="0"/>
              <a:t>martin@</a:t>
            </a:r>
            <a:r>
              <a:rPr lang="cs-CZ" sz="2800" i="1" dirty="0" err="1" smtClean="0"/>
              <a:t>fojticek.cz</a:t>
            </a:r>
            <a:endParaRPr lang="cs-CZ" sz="2800" i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Sociální podnikání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Podnikatelské aktivity zacílené na budování sociálního kapitálu, ne(jen) finančního zisku</a:t>
            </a:r>
          </a:p>
          <a:p>
            <a:pPr eaLnBrk="1" hangingPunct="1"/>
            <a:r>
              <a:rPr lang="cs-CZ" dirty="0" smtClean="0"/>
              <a:t>Typická je pluralita zdrojů, typů zapojení (dobrovolnictví), provázanost s místními komunitními iniciativami, někdy poskytování veřejných služeb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Sociální firma - definice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sociální firma </a:t>
            </a:r>
          </a:p>
          <a:p>
            <a:pPr eaLnBrk="1" hangingPunct="1">
              <a:buNone/>
            </a:pPr>
            <a:r>
              <a:rPr lang="cs-CZ" b="1" dirty="0" smtClean="0"/>
              <a:t>	</a:t>
            </a:r>
          </a:p>
          <a:p>
            <a:pPr eaLnBrk="1" hangingPunct="1">
              <a:buNone/>
            </a:pPr>
            <a:r>
              <a:rPr lang="cs-CZ" b="1" dirty="0" smtClean="0"/>
              <a:t>	</a:t>
            </a:r>
            <a:r>
              <a:rPr lang="cs-CZ" dirty="0" smtClean="0"/>
              <a:t>je konkurenceschopný podnikatelský subjekt působící na běžném trhu, jehož účelem je vytvářet pracovní příležitosti pro osoby výrazně znevýhodněné na trhu práce a k tomu jim poskytovat přiměřenou pracovní a psychosociální podporu.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Sociální firma - znaky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dirty="0" smtClean="0"/>
              <a:t>Vyvážení ekonomického, sociálního a environmentálního prvku</a:t>
            </a:r>
          </a:p>
          <a:p>
            <a:pPr eaLnBrk="1" hangingPunct="1"/>
            <a:endParaRPr lang="cs-CZ" sz="2800" dirty="0" smtClean="0"/>
          </a:p>
          <a:p>
            <a:pPr eaLnBrk="1" hangingPunct="1"/>
            <a:r>
              <a:rPr lang="cs-CZ" sz="2800" dirty="0" smtClean="0"/>
              <a:t>4 znaky požadované výzvou č. 30 OP LZZ:</a:t>
            </a:r>
          </a:p>
          <a:p>
            <a:pPr lvl="1" eaLnBrk="1" hangingPunct="1"/>
            <a:r>
              <a:rPr lang="cs-CZ" sz="2400" dirty="0" smtClean="0"/>
              <a:t>Obecně prospěšný cíl </a:t>
            </a:r>
          </a:p>
          <a:p>
            <a:pPr lvl="1" eaLnBrk="1" hangingPunct="1"/>
            <a:r>
              <a:rPr lang="cs-CZ" sz="2400" dirty="0" smtClean="0"/>
              <a:t>Participace, demokratické rozhodování a sociální kapitál </a:t>
            </a:r>
          </a:p>
          <a:p>
            <a:pPr lvl="1" eaLnBrk="1" hangingPunct="1"/>
            <a:r>
              <a:rPr lang="cs-CZ" sz="2400" dirty="0" smtClean="0"/>
              <a:t>Specifické financování a použití zisku </a:t>
            </a:r>
          </a:p>
          <a:p>
            <a:pPr lvl="1" eaLnBrk="1" hangingPunct="1"/>
            <a:r>
              <a:rPr lang="cs-CZ" sz="2400" dirty="0" smtClean="0"/>
              <a:t>Místní rozměr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Sociální kapitál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cs-CZ" sz="2800" dirty="0" smtClean="0"/>
              <a:t>Zapojení pracovníků s mentálním handicapem nebo duševním onemocněním přináší:</a:t>
            </a:r>
          </a:p>
          <a:p>
            <a:pPr eaLnBrk="1" hangingPunct="1"/>
            <a:r>
              <a:rPr lang="cs-CZ" sz="2800" dirty="0" smtClean="0"/>
              <a:t>Pracovníkům </a:t>
            </a:r>
          </a:p>
          <a:p>
            <a:pPr lvl="1" eaLnBrk="1" hangingPunct="1"/>
            <a:r>
              <a:rPr lang="cs-CZ" sz="2400" dirty="0" smtClean="0"/>
              <a:t>hodnotné sociální role (kolega, expert místo pacient, chovanec, uživatel služby)</a:t>
            </a:r>
          </a:p>
          <a:p>
            <a:pPr lvl="1" eaLnBrk="1" hangingPunct="1"/>
            <a:r>
              <a:rPr lang="cs-CZ" sz="2400" dirty="0" smtClean="0"/>
              <a:t>vyšší příjem</a:t>
            </a:r>
          </a:p>
          <a:p>
            <a:pPr lvl="1" eaLnBrk="1" hangingPunct="1"/>
            <a:r>
              <a:rPr lang="cs-CZ" sz="2400" dirty="0" smtClean="0"/>
              <a:t>nižší riziko </a:t>
            </a:r>
            <a:r>
              <a:rPr lang="cs-CZ" sz="2400" dirty="0" err="1" smtClean="0"/>
              <a:t>relapsu</a:t>
            </a:r>
            <a:r>
              <a:rPr lang="cs-CZ" sz="2400" dirty="0" smtClean="0"/>
              <a:t>, vyšší kvalitu života </a:t>
            </a:r>
          </a:p>
          <a:p>
            <a:pPr eaLnBrk="1" hangingPunct="1"/>
            <a:r>
              <a:rPr lang="cs-CZ" sz="2800" dirty="0" smtClean="0"/>
              <a:t>Společnosti</a:t>
            </a:r>
          </a:p>
          <a:p>
            <a:pPr lvl="1" eaLnBrk="1" hangingPunct="1"/>
            <a:r>
              <a:rPr lang="cs-CZ" sz="2400" dirty="0" smtClean="0"/>
              <a:t>snížení nákladů na poskytování sociálních dávek, sociálních a zdravotních služeb a aktivní politiku  zaměstnanosti</a:t>
            </a:r>
          </a:p>
          <a:p>
            <a:pPr lvl="1" eaLnBrk="1" hangingPunct="1"/>
            <a:r>
              <a:rPr lang="cs-CZ" sz="2400" dirty="0" err="1" smtClean="0"/>
              <a:t>destigmatizační</a:t>
            </a:r>
            <a:r>
              <a:rPr lang="cs-CZ" sz="2400" dirty="0" smtClean="0"/>
              <a:t> efekt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Pracovní Sobota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70984" cy="4525963"/>
          </a:xfrm>
        </p:spPr>
        <p:txBody>
          <a:bodyPr/>
          <a:lstStyle/>
          <a:p>
            <a:pPr eaLnBrk="1" hangingPunct="1"/>
            <a:r>
              <a:rPr lang="cs-CZ" sz="2800" dirty="0" smtClean="0"/>
              <a:t>Zakladatel a předchůdce pan Sobota jako OSVČ od 2006 </a:t>
            </a:r>
          </a:p>
          <a:p>
            <a:pPr eaLnBrk="1" hangingPunct="1">
              <a:buNone/>
            </a:pPr>
            <a:r>
              <a:rPr lang="cs-CZ" sz="2800" dirty="0" smtClean="0"/>
              <a:t>	(5 zaměstnanců)</a:t>
            </a:r>
          </a:p>
          <a:p>
            <a:pPr eaLnBrk="1" hangingPunct="1"/>
            <a:r>
              <a:rPr lang="cs-CZ" sz="2800" dirty="0" smtClean="0"/>
              <a:t>2009 Pracovní Sobota s.r.o. jako sociální firma (majitelé Sobota + jiná FO, Ledovec)</a:t>
            </a:r>
          </a:p>
          <a:p>
            <a:pPr eaLnBrk="1" hangingPunct="1"/>
            <a:r>
              <a:rPr lang="cs-CZ" sz="2800" dirty="0" smtClean="0"/>
              <a:t>Podpořeno z OP LZZ, výzva 30</a:t>
            </a:r>
          </a:p>
          <a:p>
            <a:pPr eaLnBrk="1" hangingPunct="1">
              <a:buNone/>
            </a:pPr>
            <a:r>
              <a:rPr lang="cs-CZ" sz="2800" dirty="0" smtClean="0"/>
              <a:t>	(4/2010-3/2012)</a:t>
            </a:r>
          </a:p>
          <a:p>
            <a:pPr eaLnBrk="1" hangingPunct="1"/>
            <a:r>
              <a:rPr lang="cs-CZ" sz="2800" dirty="0" smtClean="0"/>
              <a:t>15 zaměstnanců, z toho 13 OZP</a:t>
            </a:r>
            <a:endParaRPr lang="cs-CZ" dirty="0" smtClean="0"/>
          </a:p>
        </p:txBody>
      </p:sp>
      <p:pic>
        <p:nvPicPr>
          <p:cNvPr id="4" name="Picture 2" descr="C:\Users\M\Documents\Ledovec\2010\Sobota\Loga\logo_na_svi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427" y="1628800"/>
            <a:ext cx="2534037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M\Documents\Ledovec\2012\Propagace\sob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552611"/>
            <a:ext cx="5371356" cy="4028517"/>
          </a:xfrm>
          <a:prstGeom prst="rect">
            <a:avLst/>
          </a:prstGeom>
          <a:noFill/>
        </p:spPr>
      </p:pic>
      <p:pic>
        <p:nvPicPr>
          <p:cNvPr id="2" name="Picture 2" descr="C:\Users\M\Documents\Ledovec\2012\Propagace\sobč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916832"/>
            <a:ext cx="3292549" cy="44778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err="1" smtClean="0"/>
              <a:t>Second</a:t>
            </a:r>
            <a:r>
              <a:rPr lang="cs-CZ" b="1" dirty="0" smtClean="0"/>
              <a:t> </a:t>
            </a:r>
            <a:r>
              <a:rPr lang="cs-CZ" b="1" dirty="0" err="1" smtClean="0"/>
              <a:t>Hand</a:t>
            </a:r>
            <a:r>
              <a:rPr lang="cs-CZ" b="1" dirty="0" smtClean="0"/>
              <a:t> SECOND HELP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r>
              <a:rPr lang="cs-CZ" sz="2800" dirty="0" smtClean="0"/>
              <a:t>Možnosti tu jsou o.p.s., Plzeň, Americká 36</a:t>
            </a:r>
          </a:p>
          <a:p>
            <a:r>
              <a:rPr lang="cs-CZ" sz="2800" dirty="0" smtClean="0"/>
              <a:t>15 pracovníků se ZP</a:t>
            </a:r>
          </a:p>
          <a:p>
            <a:r>
              <a:rPr lang="cs-CZ" sz="2800" dirty="0" smtClean="0"/>
              <a:t>Zaměření na kvalitní oděvy</a:t>
            </a:r>
          </a:p>
          <a:p>
            <a:r>
              <a:rPr lang="cs-CZ" sz="2800" dirty="0" smtClean="0"/>
              <a:t>Rozjezd podpořen výzvou 30 OP LZZ (7/2010-</a:t>
            </a:r>
          </a:p>
          <a:p>
            <a:pPr>
              <a:buNone/>
            </a:pPr>
            <a:r>
              <a:rPr lang="cs-CZ" sz="2800" dirty="0" smtClean="0"/>
              <a:t>                                              6/2012)</a:t>
            </a:r>
          </a:p>
          <a:p>
            <a:pPr>
              <a:buNone/>
            </a:pPr>
            <a:r>
              <a:rPr lang="cs-CZ" sz="2800" dirty="0" smtClean="0"/>
              <a:t>                                              Nově pobočka</a:t>
            </a:r>
          </a:p>
          <a:p>
            <a:pPr>
              <a:buNone/>
            </a:pPr>
            <a:r>
              <a:rPr lang="cs-CZ" sz="2800" dirty="0" smtClean="0"/>
              <a:t>                                              v Klatovech </a:t>
            </a:r>
          </a:p>
          <a:p>
            <a:pPr>
              <a:buNone/>
            </a:pPr>
            <a:r>
              <a:rPr lang="cs-CZ" sz="2800" dirty="0" smtClean="0"/>
              <a:t>                                              (bez podpory EU)</a:t>
            </a:r>
          </a:p>
          <a:p>
            <a:pPr eaLnBrk="1" hangingPunct="1"/>
            <a:endParaRPr lang="cs-CZ" dirty="0" smtClean="0"/>
          </a:p>
        </p:txBody>
      </p:sp>
      <p:pic>
        <p:nvPicPr>
          <p:cNvPr id="4" name="Picture 2" descr="C:\Users\M\Documents\Ledovec\2012\Propagace\sob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501008"/>
            <a:ext cx="4003204" cy="29909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M\Documents\Ledovec\2012\Propagace\sob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6868" y="1124744"/>
            <a:ext cx="6667500" cy="4448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221</Words>
  <Application>Microsoft Office PowerPoint</Application>
  <PresentationFormat>Předvádění na obrazovce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Výchozí návrh</vt:lpstr>
      <vt:lpstr>Sociální podnikání  jako nástroj integrace lidí s mentálním postižením nebo duševním onemocněním - zkušenosti z Plzeňského kraje   Martin Fojtíček</vt:lpstr>
      <vt:lpstr>Sociální podnikání</vt:lpstr>
      <vt:lpstr>Sociální firma - definice</vt:lpstr>
      <vt:lpstr>Sociální firma - znaky</vt:lpstr>
      <vt:lpstr>Sociální kapitál</vt:lpstr>
      <vt:lpstr>Pracovní Sobota</vt:lpstr>
      <vt:lpstr>Snímek 7</vt:lpstr>
      <vt:lpstr>Second Hand SECOND HELP</vt:lpstr>
      <vt:lpstr>Snímek 9</vt:lpstr>
      <vt:lpstr>Další příklady …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Slavek Hamadak</dc:creator>
  <cp:lastModifiedBy>Ivana Vlasáková</cp:lastModifiedBy>
  <cp:revision>6</cp:revision>
  <dcterms:created xsi:type="dcterms:W3CDTF">2009-07-08T09:35:56Z</dcterms:created>
  <dcterms:modified xsi:type="dcterms:W3CDTF">2013-03-14T06:23:45Z</dcterms:modified>
</cp:coreProperties>
</file>