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85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28EFD-EA38-4E00-A5F9-B9622FEF20FA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0D687-7529-495A-9F16-0A1E5E3B75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8001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319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17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7285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9001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596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3337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018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844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38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017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30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7134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370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1685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4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48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UL 20180412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34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cs-CZ"/>
              <a:t>UL 20180412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3C0076-1CAC-4D34-B684-87C19144359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642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73EB0C-BECD-4887-9738-78B2BF4F59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Odběry do kanystrů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7EC1299-88AB-4547-B6C7-F6D61841D1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Jan Leníček, Ondřej Řezníček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76B59CF-E5D6-42E3-976F-99E74E3FD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7955" y="234885"/>
            <a:ext cx="2514600" cy="50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EB7091B9-62C4-4903-9BDD-39DFCE94F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6226" y="234885"/>
            <a:ext cx="1143000" cy="796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A381B5FC-E832-4AFA-9D53-8BA164BA6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6992" y="5575981"/>
            <a:ext cx="1338263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DB390C6E-096E-463F-985F-0277C6EE3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2008" y="5312364"/>
            <a:ext cx="1143000" cy="873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>
            <a:extLst>
              <a:ext uri="{FF2B5EF4-FFF2-40B4-BE49-F238E27FC236}">
                <a16:creationId xmlns:a16="http://schemas.microsoft.com/office/drawing/2014/main" id="{24F8DFAD-4174-4E7F-AF95-164242D6BB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04412" y="6295118"/>
            <a:ext cx="1600200" cy="429877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UL 20180412</a:t>
            </a:r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B64725B4-17DE-4286-93B1-8B81FAD1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4212" y="6295118"/>
            <a:ext cx="7543800" cy="429877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040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FA6F0-7753-451A-A893-540C8B887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S</a:t>
            </a:r>
            <a:r>
              <a:rPr lang="cs-CZ" cap="none" dirty="0" err="1"/>
              <a:t>ilco</a:t>
            </a:r>
            <a:r>
              <a:rPr lang="cs-CZ" dirty="0"/>
              <a:t>- </a:t>
            </a:r>
            <a:r>
              <a:rPr lang="cs-CZ" dirty="0" err="1"/>
              <a:t>C</a:t>
            </a:r>
            <a:r>
              <a:rPr lang="cs-CZ" cap="none" dirty="0" err="1"/>
              <a:t>an</a:t>
            </a:r>
            <a:r>
              <a:rPr lang="cs-CZ" dirty="0"/>
              <a:t> </a:t>
            </a:r>
            <a:r>
              <a:rPr lang="cs-CZ" cap="none" dirty="0"/>
              <a:t>a</a:t>
            </a:r>
            <a:r>
              <a:rPr lang="cs-CZ" dirty="0"/>
              <a:t> TO-</a:t>
            </a:r>
            <a:r>
              <a:rPr lang="cs-CZ" dirty="0" err="1"/>
              <a:t>C</a:t>
            </a:r>
            <a:r>
              <a:rPr lang="cs-CZ" cap="none" dirty="0" err="1"/>
              <a:t>an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2B0C924-AB6B-453F-9A02-C43639AE02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037" y="685800"/>
            <a:ext cx="5019952" cy="530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3F977C-8293-41AD-A26B-F7E903F7D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Evakuované kanystry se naplní vzorkem po otevření ventilu v průběhu 10 min.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40ADA43-7EBE-40C8-A5FA-F0F105602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UL 20180412</a:t>
            </a:r>
          </a:p>
        </p:txBody>
      </p:sp>
    </p:spTree>
    <p:extLst>
      <p:ext uri="{BB962C8B-B14F-4D97-AF65-F5344CB8AC3E}">
        <p14:creationId xmlns:p14="http://schemas.microsoft.com/office/powerpoint/2010/main" val="39449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FEBE7C-63F4-4ECF-BB4C-5159A94BA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Počty probandů</a:t>
            </a:r>
            <a:br>
              <a:rPr lang="cs-CZ" dirty="0"/>
            </a:br>
            <a:r>
              <a:rPr lang="cs-CZ" sz="1800" dirty="0"/>
              <a:t>zajišťujících odběry do kanystrů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C94302-C9C5-481E-B33F-E7B361075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cs-CZ" dirty="0">
                <a:solidFill>
                  <a:schemeClr val="tx1"/>
                </a:solidFill>
              </a:rPr>
              <a:t>CR 			kampaň 2017 				4</a:t>
            </a:r>
          </a:p>
          <a:p>
            <a:pPr marL="457200" lvl="1" indent="0">
              <a:buNone/>
            </a:pPr>
            <a:r>
              <a:rPr lang="cs-CZ" dirty="0">
                <a:solidFill>
                  <a:schemeClr val="tx1"/>
                </a:solidFill>
              </a:rPr>
              <a:t>			kampaň 2017/2018			6</a:t>
            </a:r>
          </a:p>
          <a:p>
            <a:pPr marL="457200" lvl="1" indent="0">
              <a:buNone/>
            </a:pPr>
            <a:r>
              <a:rPr lang="cs-CZ" dirty="0">
                <a:solidFill>
                  <a:schemeClr val="tx1"/>
                </a:solidFill>
              </a:rPr>
              <a:t>BRD			 kampaň 2017 				9</a:t>
            </a:r>
          </a:p>
          <a:p>
            <a:pPr marL="457200" lvl="1" indent="0">
              <a:buNone/>
            </a:pPr>
            <a:r>
              <a:rPr lang="cs-CZ" dirty="0">
                <a:solidFill>
                  <a:schemeClr val="tx1"/>
                </a:solidFill>
              </a:rPr>
              <a:t>			 kampaň 2017/2018 			7</a:t>
            </a:r>
            <a:r>
              <a:rPr lang="cs-CZ" dirty="0"/>
              <a:t>		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A84DF8-E837-43FB-AB19-F46C104C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45728" y="6188825"/>
            <a:ext cx="1600200" cy="365125"/>
          </a:xfrm>
        </p:spPr>
        <p:txBody>
          <a:bodyPr/>
          <a:lstStyle/>
          <a:p>
            <a:r>
              <a:rPr lang="cs-CZ">
                <a:solidFill>
                  <a:schemeClr val="tx1"/>
                </a:solidFill>
              </a:rPr>
              <a:t>UL 20180412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18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CC5F8B-6C18-4333-92DA-3AD82B4E2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Vzorky odebrané do kanystrů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5D70509-9BB1-47E3-B0E7-0AC1FE873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Celkem bylo odebráno 28 kanystrů</a:t>
            </a:r>
          </a:p>
          <a:p>
            <a:r>
              <a:rPr lang="cs-CZ" dirty="0">
                <a:solidFill>
                  <a:schemeClr val="tx1"/>
                </a:solidFill>
              </a:rPr>
              <a:t>ČR				 9 kanystrů</a:t>
            </a:r>
          </a:p>
          <a:p>
            <a:r>
              <a:rPr lang="cs-CZ" dirty="0">
                <a:solidFill>
                  <a:schemeClr val="tx1"/>
                </a:solidFill>
              </a:rPr>
              <a:t>BRD				19 kanystrů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Nejvíce vzorků bylo odebráno v </a:t>
            </a:r>
            <a:r>
              <a:rPr lang="cs-CZ" dirty="0" err="1">
                <a:solidFill>
                  <a:schemeClr val="tx1"/>
                </a:solidFill>
              </a:rPr>
              <a:t>Seiffenu</a:t>
            </a:r>
            <a:r>
              <a:rPr lang="cs-CZ" dirty="0">
                <a:solidFill>
                  <a:schemeClr val="tx1"/>
                </a:solidFill>
              </a:rPr>
              <a:t> 		10 kanystrů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36F4DC-FB95-4F1D-96EE-43FED11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UL 20180412</a:t>
            </a:r>
          </a:p>
        </p:txBody>
      </p:sp>
    </p:spTree>
    <p:extLst>
      <p:ext uri="{BB962C8B-B14F-4D97-AF65-F5344CB8AC3E}">
        <p14:creationId xmlns:p14="http://schemas.microsoft.com/office/powerpoint/2010/main" val="3255521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Analyty</a:t>
            </a:r>
            <a:r>
              <a:rPr lang="cs-CZ" dirty="0"/>
              <a:t> prokázané v koncentracích větších než čichový práh </a:t>
            </a: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sz="half" idx="1"/>
          </p:nvPr>
        </p:nvGraphicFramePr>
        <p:xfrm>
          <a:off x="684213" y="685800"/>
          <a:ext cx="493712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Analyt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Čichový práh (</a:t>
                      </a:r>
                      <a:r>
                        <a:rPr lang="cs-CZ" dirty="0" err="1"/>
                        <a:t>ppb</a:t>
                      </a:r>
                      <a:r>
                        <a:rPr lang="cs-CZ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n-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pentanal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n-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hexanal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n- </a:t>
                      </a:r>
                      <a:r>
                        <a:rPr lang="cs-CZ" dirty="0" err="1"/>
                        <a:t>heptanal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n-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octanal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n- </a:t>
                      </a:r>
                      <a:r>
                        <a:rPr lang="cs-CZ" dirty="0" err="1"/>
                        <a:t>nonanal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n- </a:t>
                      </a:r>
                      <a:r>
                        <a:rPr lang="cs-CZ" dirty="0" err="1"/>
                        <a:t>decanal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benzaldehyde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Zástupný symbol pro obsah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26130354"/>
              </p:ext>
            </p:extLst>
          </p:nvPr>
        </p:nvGraphicFramePr>
        <p:xfrm>
          <a:off x="5835535" y="685800"/>
          <a:ext cx="490707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0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/>
                        <a:t>Analyt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Čichový práh (</a:t>
                      </a:r>
                      <a:r>
                        <a:rPr lang="cs-CZ" dirty="0" err="1"/>
                        <a:t>ppb</a:t>
                      </a:r>
                      <a:r>
                        <a:rPr lang="cs-CZ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1,4-</a:t>
                      </a:r>
                      <a:r>
                        <a:rPr lang="cs-CZ" dirty="0" err="1"/>
                        <a:t>diethylbenzene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naphthalene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n-</a:t>
                      </a:r>
                      <a:r>
                        <a:rPr lang="cs-CZ" dirty="0" err="1"/>
                        <a:t>butylacetate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acetic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acid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benzoic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acid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phenol</a:t>
                      </a:r>
                      <a:r>
                        <a:rPr lang="cs-CZ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E6AF005-0C67-41B8-ACE8-D5E1A2A58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>
                <a:solidFill>
                  <a:schemeClr val="tx1"/>
                </a:solidFill>
              </a:rPr>
              <a:t>UL 20180412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623311A7-C237-421C-AB99-0B826FCC5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Analýzou zjištěná koncentrace pachové látky i v ovzduší  je </a:t>
            </a:r>
            <a:r>
              <a:rPr lang="cs-CZ" dirty="0" err="1"/>
              <a:t>c</a:t>
            </a:r>
            <a:r>
              <a:rPr lang="cs-CZ" baseline="-25000" dirty="0" err="1"/>
              <a:t>i</a:t>
            </a:r>
            <a:r>
              <a:rPr lang="cs-CZ" dirty="0"/>
              <a:t> (mg/m</a:t>
            </a:r>
            <a:r>
              <a:rPr lang="cs-CZ" baseline="30000" dirty="0"/>
              <a:t>3</a:t>
            </a:r>
            <a:r>
              <a:rPr lang="cs-CZ" dirty="0"/>
              <a:t>) a čichový práh </a:t>
            </a:r>
            <a:r>
              <a:rPr lang="cs-CZ" dirty="0" err="1"/>
              <a:t>c</a:t>
            </a:r>
            <a:r>
              <a:rPr lang="cs-CZ" baseline="-25000" dirty="0" err="1"/>
              <a:t>OTi</a:t>
            </a:r>
            <a:r>
              <a:rPr lang="cs-CZ" dirty="0"/>
              <a:t> (mg/ou). </a:t>
            </a:r>
          </a:p>
          <a:p>
            <a:r>
              <a:rPr lang="cs-CZ" dirty="0"/>
              <a:t>Poměr těchto koncentrací pak udává příspěvek látky na hodnotu zápachu OAV (</a:t>
            </a:r>
            <a:r>
              <a:rPr lang="cs-CZ" dirty="0" err="1"/>
              <a:t>odour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).</a:t>
            </a:r>
          </a:p>
          <a:p>
            <a:r>
              <a:rPr lang="cs-CZ" dirty="0"/>
              <a:t> </a:t>
            </a:r>
          </a:p>
          <a:p>
            <a:pPr algn="ctr"/>
            <a:r>
              <a:rPr lang="cs-CZ" b="1" dirty="0" err="1"/>
              <a:t>OAV</a:t>
            </a:r>
            <a:r>
              <a:rPr lang="cs-CZ" b="1" baseline="-25000" dirty="0" err="1"/>
              <a:t>i</a:t>
            </a:r>
            <a:r>
              <a:rPr lang="cs-CZ" b="1" dirty="0"/>
              <a:t>=  </a:t>
            </a:r>
            <a:r>
              <a:rPr lang="cs-CZ" b="1" dirty="0" err="1"/>
              <a:t>c</a:t>
            </a:r>
            <a:r>
              <a:rPr lang="cs-CZ" b="1" baseline="-25000" dirty="0" err="1"/>
              <a:t>i</a:t>
            </a:r>
            <a:r>
              <a:rPr lang="cs-CZ" b="1" dirty="0"/>
              <a:t> / </a:t>
            </a:r>
            <a:r>
              <a:rPr lang="cs-CZ" b="1" dirty="0" err="1"/>
              <a:t>c</a:t>
            </a:r>
            <a:r>
              <a:rPr lang="cs-CZ" b="1" baseline="-25000" dirty="0" err="1"/>
              <a:t>OTi</a:t>
            </a:r>
            <a:r>
              <a:rPr lang="cs-CZ" b="1" baseline="-25000" dirty="0"/>
              <a:t> </a:t>
            </a:r>
            <a:r>
              <a:rPr lang="cs-CZ" b="1" dirty="0"/>
              <a:t>   (ou/m</a:t>
            </a:r>
            <a:r>
              <a:rPr lang="cs-CZ" b="1" baseline="30000" dirty="0"/>
              <a:t>3</a:t>
            </a:r>
            <a:r>
              <a:rPr lang="cs-CZ" b="1" dirty="0"/>
              <a:t>)</a:t>
            </a:r>
          </a:p>
          <a:p>
            <a:pPr algn="ctr"/>
            <a:endParaRPr lang="cs-CZ" dirty="0"/>
          </a:p>
          <a:p>
            <a:r>
              <a:rPr lang="cs-CZ" dirty="0"/>
              <a:t> Celková pachová hodnota analyzovaného vzorku OAV je pak dána součtem pachových jednotek jednotlivých látek </a:t>
            </a:r>
            <a:r>
              <a:rPr lang="cs-CZ" dirty="0" err="1"/>
              <a:t>OAV</a:t>
            </a:r>
            <a:r>
              <a:rPr lang="cs-CZ" b="1" baseline="-25000" dirty="0" err="1"/>
              <a:t>i</a:t>
            </a:r>
            <a:r>
              <a:rPr lang="cs-CZ" dirty="0"/>
              <a:t> </a:t>
            </a:r>
          </a:p>
          <a:p>
            <a:r>
              <a:rPr lang="cs-CZ" dirty="0"/>
              <a:t> </a:t>
            </a:r>
          </a:p>
          <a:p>
            <a:pPr algn="ctr"/>
            <a:r>
              <a:rPr lang="cs-CZ" b="1" dirty="0"/>
              <a:t>OAV= ∑ </a:t>
            </a:r>
            <a:r>
              <a:rPr lang="cs-CZ" b="1" dirty="0" err="1"/>
              <a:t>c</a:t>
            </a:r>
            <a:r>
              <a:rPr lang="cs-CZ" b="1" baseline="-25000" dirty="0" err="1"/>
              <a:t>i</a:t>
            </a:r>
            <a:r>
              <a:rPr lang="cs-CZ" b="1" dirty="0"/>
              <a:t> / </a:t>
            </a:r>
            <a:r>
              <a:rPr lang="cs-CZ" b="1" dirty="0" err="1"/>
              <a:t>c</a:t>
            </a:r>
            <a:r>
              <a:rPr lang="cs-CZ" b="1" baseline="-25000" dirty="0" err="1"/>
              <a:t>OTi</a:t>
            </a:r>
            <a:r>
              <a:rPr lang="cs-CZ" b="1" baseline="-25000" dirty="0"/>
              <a:t> </a:t>
            </a:r>
            <a:r>
              <a:rPr lang="cs-CZ" b="1" dirty="0"/>
              <a:t>   (ou/m</a:t>
            </a:r>
            <a:r>
              <a:rPr lang="cs-CZ" b="1" baseline="30000" dirty="0"/>
              <a:t>3</a:t>
            </a:r>
            <a:r>
              <a:rPr lang="cs-CZ" b="1" dirty="0"/>
              <a:t>)</a:t>
            </a:r>
            <a:endParaRPr lang="cs-CZ" dirty="0"/>
          </a:p>
          <a:p>
            <a:pPr algn="r"/>
            <a:r>
              <a:rPr lang="cs-CZ" sz="1300" dirty="0"/>
              <a:t>(</a:t>
            </a:r>
            <a:r>
              <a:rPr lang="cs-CZ" sz="1300" dirty="0" err="1"/>
              <a:t>Wu</a:t>
            </a:r>
            <a:r>
              <a:rPr lang="cs-CZ" sz="1300" dirty="0"/>
              <a:t> et al. 2015, 2016, 2017, </a:t>
            </a:r>
            <a:r>
              <a:rPr lang="cs-CZ" sz="1300" dirty="0" err="1"/>
              <a:t>Capelli</a:t>
            </a:r>
            <a:r>
              <a:rPr lang="cs-CZ" sz="1300" dirty="0"/>
              <a:t> et al 2012).</a:t>
            </a:r>
          </a:p>
          <a:p>
            <a:pPr algn="r"/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D7EA798-6559-48FB-8274-8C1194DAD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UL180412</a:t>
            </a:r>
          </a:p>
          <a:p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B29455D-13A2-4774-B08B-180D37C8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Chemická analýza a zápach</a:t>
            </a:r>
          </a:p>
        </p:txBody>
      </p:sp>
    </p:spTree>
    <p:extLst>
      <p:ext uri="{BB962C8B-B14F-4D97-AF65-F5344CB8AC3E}">
        <p14:creationId xmlns:p14="http://schemas.microsoft.com/office/powerpoint/2010/main" val="123272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Zápach prokázaný chemickou analýzou</a:t>
            </a:r>
            <a:br>
              <a:rPr lang="cs-CZ" sz="2800" dirty="0"/>
            </a:br>
            <a:r>
              <a:rPr lang="cs-CZ" sz="2800" dirty="0"/>
              <a:t>Vzorků odebraných </a:t>
            </a:r>
            <a:r>
              <a:rPr lang="cs-CZ" sz="2800"/>
              <a:t>do kanystrů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Naměřené hodnoty zápachu byly v rozmezí </a:t>
            </a:r>
            <a:r>
              <a:rPr lang="cs-CZ">
                <a:solidFill>
                  <a:schemeClr val="tx1"/>
                </a:solidFill>
              </a:rPr>
              <a:t>	0,1- 60,38 </a:t>
            </a:r>
            <a:r>
              <a:rPr lang="cs-CZ" dirty="0">
                <a:solidFill>
                  <a:schemeClr val="tx1"/>
                </a:solidFill>
              </a:rPr>
              <a:t>(</a:t>
            </a:r>
            <a:r>
              <a:rPr lang="cs-CZ" dirty="0" err="1">
                <a:solidFill>
                  <a:schemeClr val="tx1"/>
                </a:solidFill>
              </a:rPr>
              <a:t>ou</a:t>
            </a:r>
            <a:r>
              <a:rPr lang="cs-CZ" dirty="0">
                <a:solidFill>
                  <a:schemeClr val="tx1"/>
                </a:solidFill>
              </a:rPr>
              <a:t>/m</a:t>
            </a:r>
            <a:r>
              <a:rPr lang="cs-CZ" baseline="30000" dirty="0">
                <a:solidFill>
                  <a:schemeClr val="tx1"/>
                </a:solidFill>
              </a:rPr>
              <a:t>3 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r>
              <a:rPr lang="cs-CZ" dirty="0">
                <a:solidFill>
                  <a:schemeClr val="tx1"/>
                </a:solidFill>
              </a:rPr>
              <a:t>Průměrná hodnota								 9,00 (</a:t>
            </a:r>
            <a:r>
              <a:rPr lang="cs-CZ" dirty="0" err="1">
                <a:solidFill>
                  <a:schemeClr val="tx1"/>
                </a:solidFill>
              </a:rPr>
              <a:t>ou</a:t>
            </a:r>
            <a:r>
              <a:rPr lang="cs-CZ" dirty="0">
                <a:solidFill>
                  <a:schemeClr val="tx1"/>
                </a:solidFill>
              </a:rPr>
              <a:t>/m</a:t>
            </a:r>
            <a:r>
              <a:rPr lang="cs-CZ" baseline="30000" dirty="0">
                <a:solidFill>
                  <a:schemeClr val="tx1"/>
                </a:solidFill>
              </a:rPr>
              <a:t>3 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r>
              <a:rPr lang="cs-CZ" dirty="0" err="1">
                <a:solidFill>
                  <a:schemeClr val="tx1"/>
                </a:solidFill>
              </a:rPr>
              <a:t>Median</a:t>
            </a:r>
            <a:r>
              <a:rPr lang="cs-CZ" dirty="0">
                <a:solidFill>
                  <a:schemeClr val="tx1"/>
                </a:solidFill>
              </a:rPr>
              <a:t>											2,50 (</a:t>
            </a:r>
            <a:r>
              <a:rPr lang="cs-CZ" dirty="0" err="1">
                <a:solidFill>
                  <a:schemeClr val="tx1"/>
                </a:solidFill>
              </a:rPr>
              <a:t>ou</a:t>
            </a:r>
            <a:r>
              <a:rPr lang="cs-CZ" dirty="0">
                <a:solidFill>
                  <a:schemeClr val="tx1"/>
                </a:solidFill>
              </a:rPr>
              <a:t>/m</a:t>
            </a:r>
            <a:r>
              <a:rPr lang="cs-CZ" baseline="30000" dirty="0">
                <a:solidFill>
                  <a:schemeClr val="tx1"/>
                </a:solidFill>
              </a:rPr>
              <a:t>3 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282236-5A6C-44DC-88B8-8FAD85913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>
                <a:solidFill>
                  <a:schemeClr val="tx1"/>
                </a:solidFill>
              </a:rPr>
              <a:t>UL 20180412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217</TotalTime>
  <Words>126</Words>
  <Application>Microsoft Office PowerPoint</Application>
  <PresentationFormat>Širokoúhlá obrazovka</PresentationFormat>
  <Paragraphs>66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Wingdings 3</vt:lpstr>
      <vt:lpstr>Řez</vt:lpstr>
      <vt:lpstr>Odběry do kanystrů</vt:lpstr>
      <vt:lpstr>Silco- Can a TO-Can</vt:lpstr>
      <vt:lpstr>Počty probandů zajišťujících odběry do kanystrů</vt:lpstr>
      <vt:lpstr>Vzorky odebrané do kanystrů</vt:lpstr>
      <vt:lpstr>Analyty prokázané v koncentracích větších než čichový práh </vt:lpstr>
      <vt:lpstr>Chemická analýza a zápach</vt:lpstr>
      <vt:lpstr>Zápach prokázaný chemickou analýzou Vzorků odebraných do kanystrů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Leníček Jan</dc:creator>
  <cp:lastModifiedBy>Leníček Jan</cp:lastModifiedBy>
  <cp:revision>26</cp:revision>
  <dcterms:created xsi:type="dcterms:W3CDTF">2018-03-22T09:55:36Z</dcterms:created>
  <dcterms:modified xsi:type="dcterms:W3CDTF">2018-04-11T07:27:45Z</dcterms:modified>
</cp:coreProperties>
</file>