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1"/>
  </p:notesMasterIdLst>
  <p:handoutMasterIdLst>
    <p:handoutMasterId r:id="rId62"/>
  </p:handoutMasterIdLst>
  <p:sldIdLst>
    <p:sldId id="256" r:id="rId2"/>
    <p:sldId id="289" r:id="rId3"/>
    <p:sldId id="345" r:id="rId4"/>
    <p:sldId id="305" r:id="rId5"/>
    <p:sldId id="290" r:id="rId6"/>
    <p:sldId id="291" r:id="rId7"/>
    <p:sldId id="294" r:id="rId8"/>
    <p:sldId id="295" r:id="rId9"/>
    <p:sldId id="298" r:id="rId10"/>
    <p:sldId id="299" r:id="rId11"/>
    <p:sldId id="306" r:id="rId12"/>
    <p:sldId id="262" r:id="rId13"/>
    <p:sldId id="257" r:id="rId14"/>
    <p:sldId id="261" r:id="rId15"/>
    <p:sldId id="263" r:id="rId16"/>
    <p:sldId id="264" r:id="rId17"/>
    <p:sldId id="337" r:id="rId18"/>
    <p:sldId id="339" r:id="rId19"/>
    <p:sldId id="340" r:id="rId20"/>
    <p:sldId id="265" r:id="rId21"/>
    <p:sldId id="266" r:id="rId22"/>
    <p:sldId id="268" r:id="rId23"/>
    <p:sldId id="269" r:id="rId24"/>
    <p:sldId id="270" r:id="rId25"/>
    <p:sldId id="368" r:id="rId26"/>
    <p:sldId id="272" r:id="rId27"/>
    <p:sldId id="273" r:id="rId28"/>
    <p:sldId id="307" r:id="rId29"/>
    <p:sldId id="375" r:id="rId30"/>
    <p:sldId id="376" r:id="rId31"/>
    <p:sldId id="314" r:id="rId32"/>
    <p:sldId id="316" r:id="rId33"/>
    <p:sldId id="354" r:id="rId34"/>
    <p:sldId id="355" r:id="rId35"/>
    <p:sldId id="369" r:id="rId36"/>
    <p:sldId id="370" r:id="rId37"/>
    <p:sldId id="275" r:id="rId38"/>
    <p:sldId id="276" r:id="rId39"/>
    <p:sldId id="277" r:id="rId40"/>
    <p:sldId id="278" r:id="rId41"/>
    <p:sldId id="371" r:id="rId42"/>
    <p:sldId id="281" r:id="rId43"/>
    <p:sldId id="280" r:id="rId44"/>
    <p:sldId id="282" r:id="rId45"/>
    <p:sldId id="284" r:id="rId46"/>
    <p:sldId id="304" r:id="rId47"/>
    <p:sldId id="328" r:id="rId48"/>
    <p:sldId id="329" r:id="rId49"/>
    <p:sldId id="378" r:id="rId50"/>
    <p:sldId id="332" r:id="rId51"/>
    <p:sldId id="377" r:id="rId52"/>
    <p:sldId id="347" r:id="rId53"/>
    <p:sldId id="346" r:id="rId54"/>
    <p:sldId id="366" r:id="rId55"/>
    <p:sldId id="367" r:id="rId56"/>
    <p:sldId id="374" r:id="rId57"/>
    <p:sldId id="334" r:id="rId58"/>
    <p:sldId id="335" r:id="rId59"/>
    <p:sldId id="336" r:id="rId6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7378" autoAdjust="0"/>
  </p:normalViewPr>
  <p:slideViewPr>
    <p:cSldViewPr>
      <p:cViewPr varScale="1">
        <p:scale>
          <a:sx n="69" d="100"/>
          <a:sy n="69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A05F0-8F2E-42BE-86DC-D386E5552A1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1630B-2C27-4A6C-B390-0B80A8F206C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53680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B3135-5CCE-4684-9CFC-7021AF52FC2B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5712"/>
            <a:ext cx="5438775" cy="44665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8A32C-1AD6-4BAB-96A1-7C33C117964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8062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FDEBA11-31BA-4759-8A56-6F54C1B31A29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ECDF685-5BAF-4EFD-AD06-F817367FB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obcanskyzakonik.justice.cz/infocentrum/caste-dotazy/polozit-dotaz/" TargetMode="External"/><Relationship Id="rId2" Type="http://schemas.openxmlformats.org/officeDocument/2006/relationships/hyperlink" Target="http://obcanskyzakonik.justice.cz/vykladova-stanovisk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bcanskyzakonik.justice.cz/fileadmin/Duvodova-zprava-NOZ-konsolidovana-verze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1828800"/>
          </a:xfrm>
        </p:spPr>
        <p:txBody>
          <a:bodyPr>
            <a:noAutofit/>
          </a:bodyPr>
          <a:lstStyle/>
          <a:p>
            <a:pPr algn="ctr"/>
            <a:r>
              <a:rPr lang="cs-CZ" sz="4500" dirty="0" smtClean="0"/>
              <a:t>            Nový občanský zákoník </a:t>
            </a:r>
            <a:br>
              <a:rPr lang="cs-CZ" sz="4500" dirty="0" smtClean="0"/>
            </a:br>
            <a:endParaRPr lang="cs-CZ" sz="45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076056" y="4221088"/>
            <a:ext cx="35283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200" dirty="0" smtClean="0"/>
              <a:t>Mgr. Naděžda Studenovská</a:t>
            </a:r>
            <a:endParaRPr lang="cs-CZ" sz="2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840252" y="6198408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     Únor 2014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Spolkový rejstřík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5069160"/>
          </a:xfrm>
        </p:spPr>
        <p:txBody>
          <a:bodyPr>
            <a:normAutofit/>
          </a:bodyPr>
          <a:lstStyle/>
          <a:p>
            <a:pPr marL="176213" indent="-176213" algn="just">
              <a:buNone/>
            </a:pPr>
            <a:r>
              <a:rPr lang="cs-CZ" sz="2500" dirty="0" smtClean="0"/>
              <a:t>- veřejně přístupný (dálkovým přístupem) </a:t>
            </a:r>
          </a:p>
          <a:p>
            <a:pPr marL="176213" indent="-176213" algn="just">
              <a:buNone/>
            </a:pPr>
            <a:r>
              <a:rPr lang="cs-CZ" sz="2500" dirty="0" smtClean="0"/>
              <a:t>- bude obsahovat údaje o statutárním orgánu</a:t>
            </a:r>
          </a:p>
          <a:p>
            <a:pPr marL="176213" indent="-176213" algn="just">
              <a:buNone/>
            </a:pPr>
            <a:r>
              <a:rPr lang="cs-CZ" sz="2500" dirty="0" smtClean="0"/>
              <a:t>- ve sbírce listin budou uloženy stanovy i jednotlivá rozhodnutí              o vzniku a zániku funkce statutárního orgánu</a:t>
            </a:r>
          </a:p>
          <a:p>
            <a:pPr marL="176213" indent="-176213" algn="just">
              <a:buNone/>
            </a:pPr>
            <a:endParaRPr lang="cs-CZ" sz="2500" dirty="0" smtClean="0"/>
          </a:p>
          <a:p>
            <a:pPr marL="176213" indent="-176213" algn="just">
              <a:buNone/>
            </a:pPr>
            <a:endParaRPr lang="cs-CZ" sz="2500" dirty="0" smtClean="0"/>
          </a:p>
          <a:p>
            <a:pPr marL="176213" indent="-176213" algn="just">
              <a:buNone/>
            </a:pPr>
            <a:r>
              <a:rPr lang="cs-CZ" sz="2500" dirty="0" smtClean="0"/>
              <a:t>- do dvou let mají být do spolkového rejstříku zapsána všechna dosavadní občanská sdružení a do sbírky listin uloženy všechny listiny </a:t>
            </a:r>
            <a:r>
              <a:rPr lang="cs-CZ" sz="2000" dirty="0" smtClean="0"/>
              <a:t>(v elektronické podobě)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932040" y="1844824"/>
            <a:ext cx="4032448" cy="1828800"/>
          </a:xfrm>
        </p:spPr>
        <p:txBody>
          <a:bodyPr>
            <a:noAutofit/>
          </a:bodyPr>
          <a:lstStyle/>
          <a:p>
            <a:pPr algn="ctr"/>
            <a:r>
              <a:rPr lang="cs-CZ" sz="5000" dirty="0" smtClean="0"/>
              <a:t>	Věci</a:t>
            </a:r>
            <a:endParaRPr lang="cs-CZ" sz="5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Věc v právním slova smyslu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997152"/>
          </a:xfrm>
        </p:spPr>
        <p:txBody>
          <a:bodyPr>
            <a:normAutofit/>
          </a:bodyPr>
          <a:lstStyle/>
          <a:p>
            <a:pPr marL="1798638" indent="-1798638">
              <a:buNone/>
            </a:pPr>
            <a:endParaRPr lang="cs-CZ" sz="2500" dirty="0" smtClean="0"/>
          </a:p>
          <a:p>
            <a:pPr marL="1798638" indent="-1798638" algn="just">
              <a:buNone/>
            </a:pPr>
            <a:r>
              <a:rPr lang="cs-CZ" sz="2500" b="1" dirty="0" smtClean="0"/>
              <a:t>§ 489 OZ </a:t>
            </a:r>
            <a:r>
              <a:rPr lang="cs-CZ" sz="2500" dirty="0" smtClean="0"/>
              <a:t>– věc je vše, co je rozdílné od osoby a slouží potřebě lidí</a:t>
            </a:r>
          </a:p>
          <a:p>
            <a:pPr marL="1798638" indent="-1798638" algn="just">
              <a:buNone/>
            </a:pPr>
            <a:endParaRPr lang="cs-CZ" sz="1200" dirty="0" smtClean="0"/>
          </a:p>
          <a:p>
            <a:pPr marL="1798638" indent="-1798638" algn="just">
              <a:buNone/>
            </a:pPr>
            <a:r>
              <a:rPr lang="cs-CZ" sz="2500" dirty="0" smtClean="0"/>
              <a:t>→ věci hmotné x nehmotné (§ 496 OZ)</a:t>
            </a:r>
          </a:p>
          <a:p>
            <a:pPr marL="1798638" indent="-1798638" algn="just">
              <a:buNone/>
            </a:pPr>
            <a:endParaRPr lang="cs-CZ" sz="1200" dirty="0" smtClean="0"/>
          </a:p>
          <a:p>
            <a:pPr marL="1798638" indent="-1798638" algn="just">
              <a:buNone/>
            </a:pPr>
            <a:r>
              <a:rPr lang="cs-CZ" sz="2500" dirty="0" smtClean="0"/>
              <a:t>→ věci movité x nemovité (§ 498 OZ)</a:t>
            </a:r>
          </a:p>
          <a:p>
            <a:pPr marL="530225" indent="-530225" algn="just">
              <a:buNone/>
            </a:pPr>
            <a:r>
              <a:rPr lang="cs-CZ" sz="2500" dirty="0" smtClean="0"/>
              <a:t>	- movité věci jsou ty, které nejsou nemovité</a:t>
            </a:r>
          </a:p>
          <a:p>
            <a:pPr marL="530225" indent="-354013" algn="just" defTabSz="722313">
              <a:buNone/>
            </a:pPr>
            <a:r>
              <a:rPr lang="cs-CZ" sz="2500" dirty="0" smtClean="0"/>
              <a:t>    - dosud byly za nemovitosti označeny pozemky a stavby spojené se zemí pevným základem </a:t>
            </a:r>
            <a:r>
              <a:rPr lang="cs-CZ" sz="1900" dirty="0" smtClean="0"/>
              <a:t>(§ 119 odst. 2 zák. č . 40/1964 Sb.)</a:t>
            </a:r>
          </a:p>
          <a:p>
            <a:pPr marL="530225" indent="-354013" algn="just" defTabSz="722313">
              <a:buNone/>
            </a:pPr>
            <a:r>
              <a:rPr lang="cs-CZ" sz="2500" dirty="0" smtClean="0"/>
              <a:t>   - dnes je třeba vycházet nejen z ust. § 498 OZ, ale rovněž       z dalších ustanovení OZ i jiných právních předpisů, na které je zde odkazováno</a:t>
            </a:r>
          </a:p>
          <a:p>
            <a:pPr marL="1798638" indent="-1798638">
              <a:buNone/>
            </a:pPr>
            <a:endParaRPr lang="cs-CZ" sz="2500" dirty="0" smtClean="0"/>
          </a:p>
          <a:p>
            <a:pPr marL="1798638" indent="-1798638">
              <a:buNone/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Věci nemovité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/>
          </a:bodyPr>
          <a:lstStyle/>
          <a:p>
            <a:pPr marL="265113" indent="-265113">
              <a:buNone/>
            </a:pPr>
            <a:r>
              <a:rPr lang="cs-CZ" sz="2500" b="1" dirty="0" smtClean="0"/>
              <a:t>§ 498 OZ</a:t>
            </a:r>
            <a:r>
              <a:rPr lang="cs-CZ" sz="2500" dirty="0" smtClean="0"/>
              <a:t> – nemovité věci jsou:  	</a:t>
            </a:r>
          </a:p>
          <a:p>
            <a:pPr marL="265113" indent="-265113" algn="just">
              <a:buNone/>
            </a:pPr>
            <a:r>
              <a:rPr lang="cs-CZ" sz="2500" dirty="0" smtClean="0"/>
              <a:t>∙ pozemky</a:t>
            </a:r>
          </a:p>
          <a:p>
            <a:pPr marL="265113" indent="-265113" algn="just">
              <a:buNone/>
            </a:pPr>
            <a:r>
              <a:rPr lang="cs-CZ" sz="2500" dirty="0" smtClean="0"/>
              <a:t>∙ věcná práva k pozemkům</a:t>
            </a:r>
          </a:p>
          <a:p>
            <a:pPr marL="176213" indent="-176213" algn="just">
              <a:buNone/>
            </a:pPr>
            <a:r>
              <a:rPr lang="cs-CZ" sz="2500" dirty="0" smtClean="0"/>
              <a:t>∙ podzemní stavby se samostatným účelovým určením </a:t>
            </a:r>
            <a:r>
              <a:rPr lang="cs-CZ" sz="2000" dirty="0" smtClean="0"/>
              <a:t>(např. vinný sklep, podzemní garáž, metro, tunel)</a:t>
            </a:r>
          </a:p>
          <a:p>
            <a:pPr marL="176213" indent="-176213" algn="just">
              <a:buNone/>
            </a:pPr>
            <a:r>
              <a:rPr lang="cs-CZ" sz="2500" dirty="0" smtClean="0"/>
              <a:t>∙ věcná práva k podzemním stavbám se samostatným účelovým určením</a:t>
            </a:r>
          </a:p>
          <a:p>
            <a:pPr marL="176213" indent="-176213" algn="just">
              <a:buNone/>
            </a:pPr>
            <a:r>
              <a:rPr lang="cs-CZ" sz="2500" dirty="0" smtClean="0"/>
              <a:t>∙ práva, která za nemovité věci prohlásí zákon </a:t>
            </a:r>
            <a:r>
              <a:rPr lang="cs-CZ" sz="2000" dirty="0" smtClean="0"/>
              <a:t>(např. právo stavby)</a:t>
            </a:r>
          </a:p>
          <a:p>
            <a:pPr marL="176213" indent="-176213" algn="just">
              <a:buNone/>
            </a:pPr>
            <a:r>
              <a:rPr lang="cs-CZ" sz="2500" dirty="0" smtClean="0"/>
              <a:t>∙ věci, o kterých zvláštní právní předpis stanoví, že nejsou součástí pozemku a které současně nelze přenést z místa na místo bez porušení jejich podstaty </a:t>
            </a:r>
            <a:r>
              <a:rPr lang="cs-CZ" sz="2000" dirty="0" smtClean="0"/>
              <a:t>(např. pozemní komunikace)</a:t>
            </a:r>
          </a:p>
          <a:p>
            <a:pPr marL="265113" indent="-265113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Věci nemovité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49971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500" b="1" dirty="0" smtClean="0"/>
              <a:t>§ 3055 OZ </a:t>
            </a:r>
            <a:r>
              <a:rPr lang="cs-CZ" sz="2500" dirty="0" smtClean="0"/>
              <a:t>-</a:t>
            </a:r>
            <a:r>
              <a:rPr lang="cs-CZ" sz="2500" b="1" dirty="0" smtClean="0"/>
              <a:t> </a:t>
            </a:r>
            <a:r>
              <a:rPr lang="cs-CZ" sz="2500" dirty="0" smtClean="0"/>
              <a:t>stavba spojená se zemí pevným základem, která podle dosavadních předpisů není součástí pozemku a ke dni nabytí účinnosti nového občanského zákoníku je ve vlastnictví osoby odlišné od vlastníka pozemku, je věcí nemovitou</a:t>
            </a:r>
          </a:p>
          <a:p>
            <a:pPr marL="88900" indent="-88900" algn="just">
              <a:buNone/>
            </a:pPr>
            <a:endParaRPr lang="cs-CZ" sz="2500" dirty="0" smtClean="0"/>
          </a:p>
          <a:p>
            <a:pPr marL="88900" indent="-88900" algn="just">
              <a:buNone/>
            </a:pPr>
            <a:r>
              <a:rPr lang="cs-CZ" sz="2500" b="1" dirty="0" smtClean="0"/>
              <a:t>§ 1159 OZ </a:t>
            </a:r>
            <a:r>
              <a:rPr lang="cs-CZ" sz="2500" dirty="0" smtClean="0"/>
              <a:t>- jednotka je věc nemovitá</a:t>
            </a:r>
          </a:p>
          <a:p>
            <a:pPr marL="88900" indent="-88900" algn="just"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</a:t>
            </a:r>
            <a:endParaRPr lang="cs-CZ" sz="2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Součást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640960" cy="5069160"/>
          </a:xfrm>
        </p:spPr>
        <p:txBody>
          <a:bodyPr/>
          <a:lstStyle/>
          <a:p>
            <a:pPr algn="just">
              <a:buNone/>
            </a:pPr>
            <a:r>
              <a:rPr lang="cs-CZ" b="1" dirty="0" smtClean="0"/>
              <a:t>§ 505 </a:t>
            </a:r>
            <a:r>
              <a:rPr lang="cs-CZ" sz="2500" dirty="0" smtClean="0"/>
              <a:t>– součást věci je vše, co k ní podle její povahy náleží a co nemůže být od věci odděleno, aniž se tím věc znehodnotí</a:t>
            </a:r>
          </a:p>
          <a:p>
            <a:pPr algn="just">
              <a:buNone/>
            </a:pPr>
            <a:endParaRPr lang="cs-CZ" sz="2500" dirty="0" smtClean="0"/>
          </a:p>
          <a:p>
            <a:pPr algn="just">
              <a:buNone/>
            </a:pPr>
            <a:r>
              <a:rPr lang="cs-CZ" sz="2500" dirty="0" smtClean="0"/>
              <a:t>→ věc a její součást tvoří jedinou věc v právním smyslu</a:t>
            </a:r>
          </a:p>
          <a:p>
            <a:pPr algn="just">
              <a:buNone/>
            </a:pPr>
            <a:r>
              <a:rPr lang="cs-CZ" sz="2500" dirty="0" smtClean="0"/>
              <a:t>→ součást věci sama není věcí v právním slova smyslu</a:t>
            </a:r>
          </a:p>
          <a:p>
            <a:pPr algn="just">
              <a:buNone/>
            </a:pPr>
            <a:r>
              <a:rPr lang="cs-CZ" sz="2500" dirty="0" smtClean="0"/>
              <a:t>→ co se týká věci, to se také nutně týká její součásti </a:t>
            </a:r>
          </a:p>
          <a:p>
            <a:pPr algn="just">
              <a:buNone/>
            </a:pPr>
            <a:r>
              <a:rPr lang="cs-CZ" sz="2000" dirty="0" smtClean="0"/>
              <a:t>    (např. prodej auta se nutně týká i jeho motoru; vyjmu-li ovšem motor a znehodnotím tak auto, stane se motor samostatnou věcí v právním slova smyslu)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Součásti pozemku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257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cs-CZ" sz="2500" b="1" dirty="0" smtClean="0"/>
              <a:t>§ 506 </a:t>
            </a:r>
            <a:r>
              <a:rPr lang="cs-CZ" sz="2500" dirty="0" smtClean="0"/>
              <a:t>- součástí pozemku </a:t>
            </a:r>
            <a:r>
              <a:rPr lang="cs-CZ" sz="2500" u="sng" dirty="0" smtClean="0"/>
              <a:t>je</a:t>
            </a:r>
            <a:r>
              <a:rPr lang="cs-CZ" sz="2500" dirty="0" smtClean="0"/>
              <a:t> prostor nad povrchem i pod povrchem, stavby zřízené na pozemku a jiná zařízení („stavba“) s výjimkou staveb dočasných, včetně toho, co je zapuštěno v pozemku nebo upevněno ve zdech</a:t>
            </a:r>
          </a:p>
          <a:p>
            <a:pPr algn="just">
              <a:buNone/>
            </a:pPr>
            <a:r>
              <a:rPr lang="cs-CZ" sz="2500" dirty="0" smtClean="0"/>
              <a:t>		 - součástí pozemku </a:t>
            </a:r>
            <a:r>
              <a:rPr lang="cs-CZ" sz="2500" u="sng" dirty="0" smtClean="0"/>
              <a:t>jsou</a:t>
            </a:r>
            <a:r>
              <a:rPr lang="cs-CZ" sz="2500" dirty="0" smtClean="0"/>
              <a:t> i podzemní stavby, které nemají samostatné účelové určení (byť třeba i zasahují pod jiný pozemek)</a:t>
            </a:r>
          </a:p>
          <a:p>
            <a:pPr algn="just">
              <a:buNone/>
            </a:pPr>
            <a:endParaRPr lang="cs-CZ" sz="1100" dirty="0" smtClean="0"/>
          </a:p>
          <a:p>
            <a:pPr algn="just">
              <a:buNone/>
            </a:pPr>
            <a:r>
              <a:rPr lang="cs-CZ" sz="2500" b="1" dirty="0" smtClean="0"/>
              <a:t>§ 507 </a:t>
            </a:r>
            <a:r>
              <a:rPr lang="cs-CZ" sz="2500" dirty="0" smtClean="0"/>
              <a:t>-</a:t>
            </a:r>
            <a:r>
              <a:rPr lang="cs-CZ" sz="2500" b="1" dirty="0" smtClean="0"/>
              <a:t> </a:t>
            </a:r>
            <a:r>
              <a:rPr lang="cs-CZ" sz="2500" dirty="0" smtClean="0"/>
              <a:t>součástí pozemku </a:t>
            </a:r>
            <a:r>
              <a:rPr lang="cs-CZ" sz="2500" u="sng" dirty="0" smtClean="0"/>
              <a:t>je</a:t>
            </a:r>
            <a:r>
              <a:rPr lang="cs-CZ" sz="2500" dirty="0" smtClean="0"/>
              <a:t> rostlinstvo na něm vzešlé</a:t>
            </a:r>
          </a:p>
          <a:p>
            <a:pPr algn="just">
              <a:buNone/>
            </a:pPr>
            <a:endParaRPr lang="cs-CZ" sz="1000" dirty="0" smtClean="0"/>
          </a:p>
          <a:p>
            <a:pPr algn="just">
              <a:buNone/>
            </a:pPr>
            <a:r>
              <a:rPr lang="cs-CZ" sz="2500" b="1" dirty="0" smtClean="0"/>
              <a:t>§ 509 </a:t>
            </a:r>
            <a:r>
              <a:rPr lang="cs-CZ" sz="2500" dirty="0" smtClean="0"/>
              <a:t>-</a:t>
            </a:r>
            <a:r>
              <a:rPr lang="cs-CZ" sz="2500" b="1" dirty="0" smtClean="0"/>
              <a:t> </a:t>
            </a:r>
            <a:r>
              <a:rPr lang="cs-CZ" sz="2500" dirty="0" smtClean="0"/>
              <a:t>součástí pozemku </a:t>
            </a:r>
            <a:r>
              <a:rPr lang="cs-CZ" sz="2500" u="sng" dirty="0" smtClean="0"/>
              <a:t>nejsou</a:t>
            </a:r>
            <a:r>
              <a:rPr lang="cs-CZ" sz="2500" dirty="0" smtClean="0"/>
              <a:t> inženýrské sítě (zejm. vodovody, kanalizace nebo energetické či jiné vedení), jakož ani stavby a technická zařízení, která s nimi provozně souvisí </a:t>
            </a:r>
            <a:r>
              <a:rPr lang="cs-CZ" sz="2000" dirty="0" smtClean="0"/>
              <a:t>(vyvratitelná domněnka)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990600"/>
          </a:xfrm>
        </p:spPr>
        <p:txBody>
          <a:bodyPr>
            <a:noAutofit/>
          </a:bodyPr>
          <a:lstStyle/>
          <a:p>
            <a:r>
              <a:rPr lang="cs-CZ" sz="3500" b="1" dirty="0" smtClean="0"/>
              <a:t>„Stavba“ v soukromém právu </a:t>
            </a:r>
            <a:br>
              <a:rPr lang="cs-CZ" sz="3500" b="1" dirty="0" smtClean="0"/>
            </a:br>
            <a:r>
              <a:rPr lang="cs-CZ" sz="3500" b="1" dirty="0" smtClean="0"/>
              <a:t>x ve veřejném právu</a:t>
            </a:r>
            <a:endParaRPr lang="cs-CZ" sz="35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856984" cy="5069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500" b="1" u="sng" dirty="0" smtClean="0"/>
              <a:t>Obsah pojmu není totožný !</a:t>
            </a:r>
          </a:p>
          <a:p>
            <a:pPr marL="0" indent="0">
              <a:buNone/>
            </a:pPr>
            <a:endParaRPr lang="cs-CZ" sz="1000" b="1" dirty="0"/>
          </a:p>
          <a:p>
            <a:pPr marL="0" indent="0" algn="just">
              <a:buNone/>
            </a:pPr>
            <a:r>
              <a:rPr lang="cs-CZ" sz="2500" dirty="0" smtClean="0"/>
              <a:t>→ stavební předpisy chápou pojem „stavba“ buď dynamicky (jako soubor činností směřujících k uskutečnění díla) nebo staticky (jako dílo samotné - § 2 odst. 3 SZ)</a:t>
            </a:r>
          </a:p>
          <a:p>
            <a:pPr marL="0" indent="0" algn="just">
              <a:buNone/>
            </a:pPr>
            <a:r>
              <a:rPr lang="cs-CZ" sz="2500" dirty="0" smtClean="0"/>
              <a:t>→ občanské právo chápe pojem „stavba“ pouze staticky (jako výsledek určité stavební činnosti) </a:t>
            </a:r>
          </a:p>
          <a:p>
            <a:pPr marL="0" indent="0" algn="just">
              <a:buNone/>
            </a:pPr>
            <a:endParaRPr lang="cs-CZ" sz="1100" b="1" dirty="0"/>
          </a:p>
          <a:p>
            <a:pPr marL="0" indent="0" algn="just">
              <a:buNone/>
            </a:pPr>
            <a:r>
              <a:rPr lang="cs-CZ" sz="2500" dirty="0" smtClean="0"/>
              <a:t>→ dle stavebních předpisů stavba „existuje“ již od zahájení stavebních prací</a:t>
            </a:r>
          </a:p>
          <a:p>
            <a:pPr marL="0" indent="0" algn="just">
              <a:buNone/>
            </a:pPr>
            <a:r>
              <a:rPr lang="cs-CZ" sz="2500" dirty="0" smtClean="0"/>
              <a:t>→ dle občanského práva vzniká stavba jako samostatná věc až tehdy, kdy je již jednoznačně a nezaměnitelně patrno alespoň dispoziční řešení 1. nadzemního podlaží </a:t>
            </a:r>
            <a:r>
              <a:rPr lang="cs-CZ" sz="2000" dirty="0" smtClean="0"/>
              <a:t>(NS 22 </a:t>
            </a:r>
            <a:r>
              <a:rPr lang="cs-CZ" sz="2000" dirty="0" err="1" smtClean="0"/>
              <a:t>Cdo</a:t>
            </a:r>
            <a:r>
              <a:rPr lang="cs-CZ" sz="2000" dirty="0" smtClean="0"/>
              <a:t> 931/99,                        NS 22 </a:t>
            </a:r>
            <a:r>
              <a:rPr lang="cs-CZ" sz="2000" dirty="0" err="1" smtClean="0"/>
              <a:t>Cdo</a:t>
            </a:r>
            <a:r>
              <a:rPr lang="cs-CZ" sz="2000" dirty="0" smtClean="0"/>
              <a:t> 2534/2000)</a:t>
            </a:r>
            <a:endParaRPr lang="cs-CZ" sz="2000" b="1" dirty="0" smtClean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56316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990600"/>
          </a:xfrm>
        </p:spPr>
        <p:txBody>
          <a:bodyPr>
            <a:noAutofit/>
          </a:bodyPr>
          <a:lstStyle/>
          <a:p>
            <a:r>
              <a:rPr lang="cs-CZ" sz="3500" b="1" dirty="0"/>
              <a:t>„Stavba“ v soukromém právu </a:t>
            </a:r>
            <a:br>
              <a:rPr lang="cs-CZ" sz="3500" b="1" dirty="0"/>
            </a:br>
            <a:r>
              <a:rPr lang="cs-CZ" sz="3500" b="1" dirty="0" smtClean="0"/>
              <a:t>x </a:t>
            </a:r>
            <a:r>
              <a:rPr lang="cs-CZ" sz="3500" b="1" dirty="0"/>
              <a:t>ve veřejném právu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/>
              <a:t>Příklady toho, co nebylo civilními soudy považováno za samostatnou věc (stavbu), nýbrž za součást pozemku:</a:t>
            </a:r>
          </a:p>
          <a:p>
            <a:pPr marL="0" indent="0">
              <a:buNone/>
            </a:pPr>
            <a:endParaRPr lang="cs-CZ" sz="1000" b="1" dirty="0" smtClean="0"/>
          </a:p>
          <a:p>
            <a:pPr marL="0" indent="0" algn="just">
              <a:buNone/>
            </a:pPr>
            <a:r>
              <a:rPr lang="cs-CZ" sz="2300" dirty="0" smtClean="0"/>
              <a:t>∙ účelová komunikace (NS 22 </a:t>
            </a:r>
            <a:r>
              <a:rPr lang="cs-CZ" sz="2300" dirty="0" err="1" smtClean="0"/>
              <a:t>Cdo</a:t>
            </a:r>
            <a:r>
              <a:rPr lang="cs-CZ" sz="2300" dirty="0" smtClean="0"/>
              <a:t> 766/2011)</a:t>
            </a:r>
            <a:endParaRPr lang="cs-CZ" sz="2300" dirty="0"/>
          </a:p>
          <a:p>
            <a:pPr marL="0" indent="0" algn="just">
              <a:buNone/>
            </a:pPr>
            <a:r>
              <a:rPr lang="cs-CZ" sz="2300" dirty="0" smtClean="0"/>
              <a:t>∙ rybník (II. ÚS 95/05)</a:t>
            </a:r>
          </a:p>
          <a:p>
            <a:pPr marL="0" indent="0" algn="just">
              <a:buNone/>
            </a:pPr>
            <a:r>
              <a:rPr lang="cs-CZ" sz="2300" dirty="0" smtClean="0"/>
              <a:t>∙ hráz (NS 22 </a:t>
            </a:r>
            <a:r>
              <a:rPr lang="cs-CZ" sz="2300" dirty="0" err="1" smtClean="0"/>
              <a:t>Cdo</a:t>
            </a:r>
            <a:r>
              <a:rPr lang="cs-CZ" sz="2300" dirty="0" smtClean="0"/>
              <a:t> 1221/2002)</a:t>
            </a:r>
          </a:p>
          <a:p>
            <a:pPr marL="0" indent="0" algn="just">
              <a:buNone/>
            </a:pPr>
            <a:r>
              <a:rPr lang="cs-CZ" sz="2300" dirty="0" smtClean="0"/>
              <a:t>∙ meliorační zařízení </a:t>
            </a:r>
          </a:p>
          <a:p>
            <a:pPr marL="0" indent="0" algn="just">
              <a:buNone/>
            </a:pPr>
            <a:r>
              <a:rPr lang="cs-CZ" sz="2300" dirty="0" smtClean="0"/>
              <a:t>∙ studna bez konstrukce (NS 22 </a:t>
            </a:r>
            <a:r>
              <a:rPr lang="cs-CZ" sz="2300" dirty="0" err="1" smtClean="0"/>
              <a:t>Cdo</a:t>
            </a:r>
            <a:r>
              <a:rPr lang="cs-CZ" sz="2300" dirty="0" smtClean="0"/>
              <a:t> 2597/2010)</a:t>
            </a:r>
          </a:p>
          <a:p>
            <a:pPr marL="0" indent="0" algn="just">
              <a:buNone/>
            </a:pPr>
            <a:r>
              <a:rPr lang="cs-CZ" sz="2300" b="1" dirty="0" smtClean="0"/>
              <a:t>∙ </a:t>
            </a:r>
            <a:r>
              <a:rPr lang="cs-CZ" sz="2300" dirty="0" smtClean="0"/>
              <a:t>přistávací dráha (NS 22 </a:t>
            </a:r>
            <a:r>
              <a:rPr lang="cs-CZ" sz="2300" dirty="0" err="1" smtClean="0"/>
              <a:t>Cdo</a:t>
            </a:r>
            <a:r>
              <a:rPr lang="cs-CZ" sz="2300" dirty="0" smtClean="0"/>
              <a:t> 2417/2011)</a:t>
            </a:r>
          </a:p>
          <a:p>
            <a:pPr marL="0" indent="0" algn="just">
              <a:buNone/>
            </a:pPr>
            <a:r>
              <a:rPr lang="cs-CZ" sz="2300" dirty="0" smtClean="0"/>
              <a:t>∙ terasa vytvořená venkovní úpravou a zpevněním povrchu (NS 22 </a:t>
            </a:r>
            <a:r>
              <a:rPr lang="cs-CZ" sz="2300" dirty="0" err="1" smtClean="0"/>
              <a:t>Cdo</a:t>
            </a:r>
            <a:r>
              <a:rPr lang="cs-CZ" sz="2300" dirty="0" smtClean="0"/>
              <a:t> 2918/2000); </a:t>
            </a:r>
            <a:r>
              <a:rPr lang="cs-CZ" sz="2300" dirty="0"/>
              <a:t>dlažby a obruby</a:t>
            </a:r>
          </a:p>
          <a:p>
            <a:pPr marL="0" indent="0" algn="just">
              <a:buNone/>
            </a:pPr>
            <a:r>
              <a:rPr lang="cs-CZ" sz="2300" dirty="0" smtClean="0"/>
              <a:t>∙ opěrné zdi; ploty nižší než 100 cm        </a:t>
            </a:r>
            <a:r>
              <a:rPr lang="cs-CZ" sz="2300" b="1" dirty="0" smtClean="0"/>
              <a:t>(x nelze vykládat mechanicky)</a:t>
            </a:r>
          </a:p>
          <a:p>
            <a:pPr marL="0" indent="0" algn="just">
              <a:buNone/>
            </a:pPr>
            <a:endParaRPr lang="cs-CZ" sz="2300" dirty="0" smtClean="0"/>
          </a:p>
          <a:p>
            <a:pPr marL="0" indent="0" algn="just">
              <a:buNone/>
            </a:pPr>
            <a:endParaRPr lang="cs-CZ" sz="2300" dirty="0" smtClean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174837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928992" cy="990600"/>
          </a:xfrm>
        </p:spPr>
        <p:txBody>
          <a:bodyPr>
            <a:noAutofit/>
          </a:bodyPr>
          <a:lstStyle/>
          <a:p>
            <a:r>
              <a:rPr lang="cs-CZ" sz="3500" b="1" dirty="0"/>
              <a:t>„Stavba“ v soukromém právu </a:t>
            </a:r>
            <a:r>
              <a:rPr lang="cs-CZ" sz="3500" b="1" dirty="0" smtClean="0"/>
              <a:t/>
            </a:r>
            <a:br>
              <a:rPr lang="cs-CZ" sz="3500" b="1" dirty="0" smtClean="0"/>
            </a:br>
            <a:r>
              <a:rPr lang="cs-CZ" sz="3500" b="1" dirty="0" smtClean="0"/>
              <a:t>x </a:t>
            </a:r>
            <a:r>
              <a:rPr lang="cs-CZ" sz="3500" b="1" dirty="0"/>
              <a:t>ve veřejném právu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856984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/>
              <a:t>Obecné kritérium pro určení toho, co je samostatnou věcí (stavbou) v civilním právu?</a:t>
            </a:r>
          </a:p>
          <a:p>
            <a:pPr marL="0" indent="0">
              <a:buNone/>
            </a:pPr>
            <a:endParaRPr lang="cs-CZ" sz="1000" b="1" dirty="0"/>
          </a:p>
          <a:p>
            <a:pPr marL="0" indent="0" algn="just">
              <a:buNone/>
            </a:pPr>
            <a:r>
              <a:rPr lang="cs-CZ" sz="2500" dirty="0" smtClean="0"/>
              <a:t>- významným hlediskem je, zda lze vymezit, kde končí pozemek a kde začíná stavba → pokud takové vymezení není možné, půjde zpravidla o součást pozemku</a:t>
            </a:r>
          </a:p>
          <a:p>
            <a:pPr marL="0" indent="0" algn="just">
              <a:buNone/>
            </a:pPr>
            <a:endParaRPr lang="cs-CZ" sz="2500" dirty="0" smtClean="0"/>
          </a:p>
          <a:p>
            <a:pPr marL="0" indent="0" algn="just">
              <a:buNone/>
            </a:pPr>
            <a:endParaRPr lang="cs-CZ" sz="2500" dirty="0" smtClean="0"/>
          </a:p>
          <a:p>
            <a:pPr marL="0" indent="0" algn="just">
              <a:buNone/>
            </a:pPr>
            <a:r>
              <a:rPr lang="cs-CZ" sz="2500" b="1" dirty="0" smtClean="0"/>
              <a:t>→ stavby, které do 31.12.2013  byly součástí pozemku, jsou jeho součástí i po 1.1.2014</a:t>
            </a:r>
            <a:endParaRPr lang="cs-CZ" sz="2500" b="1" dirty="0"/>
          </a:p>
        </p:txBody>
      </p:sp>
    </p:spTree>
    <p:extLst>
      <p:ext uri="{BB962C8B-B14F-4D97-AF65-F5344CB8AC3E}">
        <p14:creationId xmlns:p14="http://schemas.microsoft.com/office/powerpoint/2010/main" xmlns="" val="222817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>
            <a:noAutofit/>
          </a:bodyPr>
          <a:lstStyle/>
          <a:p>
            <a:r>
              <a:rPr lang="cs-CZ" sz="3100" b="1" dirty="0" smtClean="0"/>
              <a:t>Nezávislé uplatňování práva soukromého na právu veřejném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/>
          <a:lstStyle/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§ 1 odst. 1 OZ - Uplatňování soukromého práva je </a:t>
            </a:r>
          </a:p>
          <a:p>
            <a:pPr marL="2506663" indent="-2506663">
              <a:buNone/>
            </a:pPr>
            <a:r>
              <a:rPr lang="cs-CZ" b="1" dirty="0" smtClean="0"/>
              <a:t>                         nezávislé na uplatňování práva veřejného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>
            <a:normAutofit/>
          </a:bodyPr>
          <a:lstStyle/>
          <a:p>
            <a:r>
              <a:rPr lang="cs-CZ" sz="3500" b="1" dirty="0" smtClean="0"/>
              <a:t>Zásada „stavba je součástí pozemku“</a:t>
            </a:r>
            <a:endParaRPr lang="cs-CZ" sz="35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500" dirty="0" smtClean="0"/>
              <a:t>- tzv. zásada „</a:t>
            </a:r>
            <a:r>
              <a:rPr lang="cs-CZ" sz="2500" dirty="0" err="1" smtClean="0"/>
              <a:t>superficies</a:t>
            </a:r>
            <a:r>
              <a:rPr lang="cs-CZ" sz="2500" dirty="0" smtClean="0"/>
              <a:t> </a:t>
            </a:r>
            <a:r>
              <a:rPr lang="cs-CZ" sz="2500" dirty="0" err="1" smtClean="0"/>
              <a:t>solo</a:t>
            </a:r>
            <a:r>
              <a:rPr lang="cs-CZ" sz="2500" dirty="0" smtClean="0"/>
              <a:t> cedit“ („povrch ustupuje půdě“)</a:t>
            </a:r>
          </a:p>
          <a:p>
            <a:pPr algn="just">
              <a:buNone/>
            </a:pPr>
            <a:r>
              <a:rPr lang="cs-CZ" sz="2500" dirty="0" smtClean="0"/>
              <a:t>- konečným cílem je sjednotit vlastnictví pozemku a stavby</a:t>
            </a:r>
          </a:p>
          <a:p>
            <a:pPr algn="just">
              <a:buNone/>
            </a:pPr>
            <a:endParaRPr lang="cs-CZ" sz="2500" dirty="0" smtClean="0"/>
          </a:p>
          <a:p>
            <a:pPr marL="0" indent="0" algn="just">
              <a:buNone/>
            </a:pPr>
            <a:r>
              <a:rPr lang="cs-CZ" sz="2500" dirty="0" smtClean="0"/>
              <a:t>- stavbou ve smyslu </a:t>
            </a:r>
            <a:r>
              <a:rPr lang="cs-CZ" sz="2500" dirty="0" err="1" smtClean="0"/>
              <a:t>ust</a:t>
            </a:r>
            <a:r>
              <a:rPr lang="cs-CZ" sz="2500" dirty="0" smtClean="0"/>
              <a:t>. § 506 OZ se rozumí vše</a:t>
            </a:r>
            <a:r>
              <a:rPr lang="cs-CZ" sz="2500" dirty="0"/>
              <a:t>, co vzniklo </a:t>
            </a:r>
            <a:r>
              <a:rPr lang="cs-CZ" sz="2500" dirty="0" smtClean="0"/>
              <a:t>                 na </a:t>
            </a:r>
            <a:r>
              <a:rPr lang="cs-CZ" sz="2500" dirty="0"/>
              <a:t>pozemku stavební </a:t>
            </a:r>
            <a:r>
              <a:rPr lang="cs-CZ" sz="2500" dirty="0" smtClean="0"/>
              <a:t>činností, co </a:t>
            </a:r>
            <a:r>
              <a:rPr lang="cs-CZ" sz="2500" dirty="0"/>
              <a:t>s pozemkem </a:t>
            </a:r>
            <a:r>
              <a:rPr lang="cs-CZ" sz="2500" dirty="0" smtClean="0"/>
              <a:t>pevně                    </a:t>
            </a:r>
            <a:r>
              <a:rPr lang="cs-CZ" sz="2500" dirty="0"/>
              <a:t>(tj. v základech) </a:t>
            </a:r>
            <a:r>
              <a:rPr lang="cs-CZ" sz="2500" dirty="0" smtClean="0"/>
              <a:t>souvisí a co zároveň má trvalý charakter </a:t>
            </a:r>
          </a:p>
          <a:p>
            <a:pPr marL="176213" indent="-176213" algn="just">
              <a:buNone/>
            </a:pPr>
            <a:r>
              <a:rPr lang="cs-CZ" sz="2500" dirty="0" smtClean="0"/>
              <a:t>		x stavby s pozemkem pevně nespojené (např. srub na dřevěných pilotech zaražených do země) či stavby jen „dočasné“ se součástí pozemku nestávají 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66048" cy="990600"/>
          </a:xfrm>
        </p:spPr>
        <p:txBody>
          <a:bodyPr>
            <a:normAutofit/>
          </a:bodyPr>
          <a:lstStyle/>
          <a:p>
            <a:r>
              <a:rPr lang="cs-CZ" sz="3500" b="1" dirty="0" smtClean="0"/>
              <a:t>Zásada „stavba je součástí pozemku“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257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500" u="sng" dirty="0" smtClean="0"/>
              <a:t>∙„dočasné stavby“ ve smyslu ust. § 506 OZ ?</a:t>
            </a:r>
          </a:p>
          <a:p>
            <a:pPr algn="just">
              <a:buNone/>
            </a:pPr>
            <a:r>
              <a:rPr lang="cs-CZ" sz="2500" dirty="0" smtClean="0"/>
              <a:t>- OZ pojem neupřesňuje</a:t>
            </a:r>
          </a:p>
          <a:p>
            <a:pPr algn="just">
              <a:buNone/>
            </a:pPr>
            <a:r>
              <a:rPr lang="cs-CZ" sz="2500" dirty="0" smtClean="0"/>
              <a:t>- vzhledem k zásadě nezávislého uplatňování veřejného a soukromého práva (§ 1 odst. 1 OZ) není pro posouzení rozhodující obsah stavebního povolení či kolaudačního souhlasu</a:t>
            </a:r>
          </a:p>
          <a:p>
            <a:pPr algn="just">
              <a:buNone/>
            </a:pPr>
            <a:r>
              <a:rPr lang="cs-CZ" sz="2000" dirty="0" smtClean="0"/>
              <a:t>    (může jít o určité vodítko, ale nelze jednoznačně konstatovat, že stavba, která není stavebním úřadem zkolaudována jako stavba dočasná, není stavbou dočasnou          ve smyslu ust. § 506 OZ)</a:t>
            </a:r>
          </a:p>
          <a:p>
            <a:pPr algn="just">
              <a:buNone/>
            </a:pPr>
            <a:r>
              <a:rPr lang="cs-CZ" sz="2500" dirty="0" smtClean="0"/>
              <a:t>- je-li vlastník pozemku totožný s vlastníkem stavby, musí být dočasnost objektivně seznatelná pro veřejnost </a:t>
            </a:r>
            <a:r>
              <a:rPr lang="cs-CZ" sz="2000" dirty="0" smtClean="0"/>
              <a:t>(nelze tudíž vycházet z nějakého skrytého úmyslu vlastníka pozemku v budoucnu stavbu odstranit)</a:t>
            </a:r>
          </a:p>
          <a:p>
            <a:pPr algn="just">
              <a:buNone/>
            </a:pPr>
            <a:r>
              <a:rPr lang="cs-CZ" sz="2500" dirty="0" smtClean="0"/>
              <a:t>- je-li vlastník pozemku odlišný od vlastníka stavby bude dočasnost stavby vyplývat z užívacího titulu </a:t>
            </a:r>
            <a:r>
              <a:rPr lang="cs-CZ" sz="2000" dirty="0" smtClean="0"/>
              <a:t>(např. z nájemní smlouvy)</a:t>
            </a:r>
          </a:p>
          <a:p>
            <a:pPr algn="just">
              <a:buNone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3500" b="1" dirty="0" smtClean="0"/>
              <a:t>Zásada „stavba je součástí pozemku“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257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cs-CZ" sz="2500" u="sng" dirty="0" smtClean="0"/>
              <a:t>∙ přechodná ustanovení (§ 3054 – 3061 OZ)</a:t>
            </a:r>
          </a:p>
          <a:p>
            <a:pPr algn="just">
              <a:buNone/>
            </a:pPr>
            <a:endParaRPr lang="cs-CZ" sz="1300" u="sng" dirty="0" smtClean="0"/>
          </a:p>
          <a:p>
            <a:pPr algn="just">
              <a:buNone/>
            </a:pPr>
            <a:r>
              <a:rPr lang="cs-CZ" sz="2500" dirty="0" smtClean="0"/>
              <a:t>A) k 1.1.2014 je vlastník stavby a vlastník pozemku totožný</a:t>
            </a:r>
          </a:p>
          <a:p>
            <a:pPr algn="just">
              <a:buNone/>
            </a:pPr>
            <a:r>
              <a:rPr lang="cs-CZ" sz="2500" dirty="0" smtClean="0"/>
              <a:t>		→ stavba se stane součástí pozemku (</a:t>
            </a:r>
            <a:r>
              <a:rPr lang="cs-CZ" sz="2000" dirty="0" smtClean="0"/>
              <a:t>samozřejmě za předpokladu naplnění ust. § 498 a §  506 OZ)</a:t>
            </a:r>
            <a:endParaRPr lang="cs-CZ" sz="2500" dirty="0" smtClean="0"/>
          </a:p>
          <a:p>
            <a:pPr algn="just">
              <a:buNone/>
            </a:pPr>
            <a:endParaRPr lang="cs-CZ" sz="1300" dirty="0" smtClean="0"/>
          </a:p>
          <a:p>
            <a:pPr algn="just">
              <a:buNone/>
            </a:pPr>
            <a:r>
              <a:rPr lang="cs-CZ" sz="2500" dirty="0" smtClean="0"/>
              <a:t>B) k 1.1.2014 je vlastník stavby odlišný od vlastníka pozemku</a:t>
            </a:r>
          </a:p>
          <a:p>
            <a:pPr algn="just">
              <a:buNone/>
            </a:pPr>
            <a:r>
              <a:rPr lang="cs-CZ" sz="2500" dirty="0" smtClean="0"/>
              <a:t>		 → stavba se součástí pozemku nestává </a:t>
            </a:r>
            <a:r>
              <a:rPr lang="cs-CZ" sz="2000" dirty="0" smtClean="0"/>
              <a:t>(zůstává samostatnou nemovitou věcí)</a:t>
            </a:r>
          </a:p>
          <a:p>
            <a:pPr algn="just">
              <a:buNone/>
            </a:pPr>
            <a:r>
              <a:rPr lang="cs-CZ" sz="2000" dirty="0" smtClean="0"/>
              <a:t>		</a:t>
            </a:r>
            <a:r>
              <a:rPr lang="cs-CZ" sz="2500" dirty="0" smtClean="0"/>
              <a:t> → vlastník pozemku má předkupní právo ke stavbě a vlastník stavby má předkupní právo k pozemku</a:t>
            </a:r>
          </a:p>
          <a:p>
            <a:pPr algn="just">
              <a:buNone/>
            </a:pPr>
            <a:r>
              <a:rPr lang="cs-CZ" sz="2500" dirty="0" smtClean="0"/>
              <a:t>		 → stane-li se v budoucnu pozemek i stavba vlastnictvím téhož vlastníka, stane se stavba součástí pozemku </a:t>
            </a:r>
            <a:r>
              <a:rPr lang="cs-CZ" sz="2000" dirty="0" smtClean="0"/>
              <a:t>(přestane být samostatnou věcí)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3500" b="1" dirty="0" smtClean="0"/>
              <a:t>Zásada „stavba je součástí pozemku“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500" u="sng" dirty="0" smtClean="0"/>
              <a:t>∙ přechodná ustanovení (§ 3054 – 3061 OZ)</a:t>
            </a:r>
          </a:p>
          <a:p>
            <a:pPr algn="just">
              <a:buNone/>
            </a:pPr>
            <a:endParaRPr lang="cs-CZ" sz="1200" u="sng" dirty="0" smtClean="0"/>
          </a:p>
          <a:p>
            <a:pPr algn="just">
              <a:buNone/>
            </a:pPr>
            <a:r>
              <a:rPr lang="cs-CZ" sz="2500" dirty="0" smtClean="0"/>
              <a:t>→ další případy, kdy se stavba nestane součástí pozemku:</a:t>
            </a:r>
          </a:p>
          <a:p>
            <a:pPr algn="just">
              <a:buNone/>
            </a:pPr>
            <a:endParaRPr lang="cs-CZ" sz="500" dirty="0" smtClean="0"/>
          </a:p>
          <a:p>
            <a:pPr marL="176213" indent="-176213" algn="just">
              <a:buNone/>
            </a:pPr>
            <a:r>
              <a:rPr lang="cs-CZ" sz="2500" dirty="0" smtClean="0"/>
              <a:t>- všichni spoluvlastníci stavby nejsou zároveň vlastníky pozemku,              na   kterém je stavba zřízena</a:t>
            </a:r>
          </a:p>
          <a:p>
            <a:pPr marL="176213" indent="-176213" algn="just">
              <a:buFontTx/>
              <a:buChar char="-"/>
            </a:pPr>
            <a:endParaRPr lang="cs-CZ" sz="100" dirty="0" smtClean="0"/>
          </a:p>
          <a:p>
            <a:pPr marL="265113" indent="-265113" algn="just">
              <a:buNone/>
            </a:pPr>
            <a:r>
              <a:rPr lang="cs-CZ" sz="2500" dirty="0" smtClean="0"/>
              <a:t>- stavba nebo pozemek jsou zatíženy takovým věcným právem, jehož povaha vylučuje splynutí vlastnictví</a:t>
            </a:r>
          </a:p>
          <a:p>
            <a:pPr marL="265113" indent="-265113" algn="just">
              <a:buFontTx/>
              <a:buChar char="-"/>
            </a:pPr>
            <a:endParaRPr lang="cs-CZ" sz="100" dirty="0" smtClean="0"/>
          </a:p>
          <a:p>
            <a:pPr marL="265113" indent="-265113" algn="just">
              <a:buNone/>
            </a:pPr>
            <a:r>
              <a:rPr lang="cs-CZ" sz="2500" dirty="0" smtClean="0"/>
              <a:t>- stavba sice ještě nebyla ke dni nabytí účinnosti OZ realizována, ale stavebník již měl před tímto datem uzavřenou smlouvu           s vlastníkem pozemku, nebo bylo za tímto účelem již zřízeno věcné právo</a:t>
            </a:r>
          </a:p>
          <a:p>
            <a:pPr>
              <a:buNone/>
            </a:pPr>
            <a:endParaRPr lang="cs-CZ" sz="2500" u="sng" dirty="0" smtClean="0"/>
          </a:p>
          <a:p>
            <a:pPr>
              <a:buNone/>
            </a:pPr>
            <a:endParaRPr lang="cs-CZ" sz="2500" u="sng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3500" b="1" dirty="0" smtClean="0"/>
              <a:t>Zásada „stavba je součástí pozemku“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499715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cs-CZ" sz="2500" dirty="0" smtClean="0"/>
              <a:t>∙ </a:t>
            </a:r>
            <a:r>
              <a:rPr lang="cs-CZ" sz="2500" u="sng" dirty="0" smtClean="0"/>
              <a:t>Neoprávněné stavby zřízené před 1.1.2014</a:t>
            </a:r>
          </a:p>
          <a:p>
            <a:pPr algn="just">
              <a:buNone/>
            </a:pPr>
            <a:r>
              <a:rPr lang="cs-CZ" sz="2500" dirty="0" smtClean="0"/>
              <a:t>		- OZ výslovně neřeší</a:t>
            </a:r>
          </a:p>
          <a:p>
            <a:pPr marL="900113" indent="-900113" algn="just">
              <a:buNone/>
            </a:pPr>
            <a:r>
              <a:rPr lang="cs-CZ" sz="2500" dirty="0" smtClean="0"/>
              <a:t>	- řešení zachovávající oddělené vlastnictví již zřízené stavby a pozemku je s ohledem na ust. § 3054 jediné možné</a:t>
            </a:r>
          </a:p>
          <a:p>
            <a:pPr algn="just">
              <a:buFontTx/>
              <a:buChar char="-"/>
            </a:pPr>
            <a:endParaRPr lang="cs-CZ" sz="500" dirty="0" smtClean="0"/>
          </a:p>
          <a:p>
            <a:pPr algn="just">
              <a:buNone/>
            </a:pPr>
            <a:r>
              <a:rPr lang="cs-CZ" sz="2500" dirty="0" smtClean="0"/>
              <a:t>∙ </a:t>
            </a:r>
            <a:r>
              <a:rPr lang="cs-CZ" sz="2500" u="sng" dirty="0" smtClean="0"/>
              <a:t>Neoprávněné stavby zřízené po 1.1.2014</a:t>
            </a:r>
          </a:p>
          <a:p>
            <a:pPr lvl="2" algn="just">
              <a:buNone/>
            </a:pPr>
            <a:r>
              <a:rPr lang="cs-CZ" sz="2500" dirty="0" smtClean="0"/>
              <a:t>-  stavba se stane (za předpokladu naplnění ust. § 506 OZ)  součástí pozemku </a:t>
            </a:r>
            <a:r>
              <a:rPr lang="cs-CZ" sz="2000" dirty="0" smtClean="0"/>
              <a:t>(jako jeho umělý přírůstek - § 1084 OZ)</a:t>
            </a:r>
          </a:p>
          <a:p>
            <a:pPr lvl="2" algn="just">
              <a:buNone/>
            </a:pPr>
            <a:r>
              <a:rPr lang="cs-CZ" sz="2500" dirty="0" smtClean="0"/>
              <a:t>x výjimkou je </a:t>
            </a:r>
            <a:r>
              <a:rPr lang="cs-CZ" sz="2500" b="1" dirty="0" smtClean="0"/>
              <a:t>„přestavek“</a:t>
            </a:r>
            <a:r>
              <a:rPr lang="cs-CZ" sz="2500" dirty="0" smtClean="0"/>
              <a:t> (§ 1087 OZ) – trvalá stavba zřízená na vlastním pozemku zasahuje jen „malou částí“               na „malou část“ cizího pozemku </a:t>
            </a:r>
            <a:r>
              <a:rPr lang="cs-CZ" sz="2000" dirty="0" smtClean="0"/>
              <a:t>(a to v dobré víře stavebníka, která se dle §  7 OZ předpokládá) </a:t>
            </a:r>
            <a:r>
              <a:rPr lang="cs-CZ" sz="2500" dirty="0" smtClean="0">
                <a:latin typeface="Calibri"/>
              </a:rPr>
              <a:t>→ část cizího pozemku se stane vlastnictvím zřizovatele stavby  </a:t>
            </a:r>
            <a:r>
              <a:rPr lang="cs-CZ" sz="2000" dirty="0" smtClean="0">
                <a:latin typeface="Calibri"/>
              </a:rPr>
              <a:t>(samozřejmě za náhradu)</a:t>
            </a:r>
            <a:endParaRPr lang="cs-CZ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 </a:t>
            </a:r>
            <a:endParaRPr lang="cs-CZ" sz="4000" b="1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257" y="332656"/>
            <a:ext cx="9162328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Příslušenství věci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492514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cs-CZ" sz="2700" b="1" dirty="0" smtClean="0"/>
              <a:t>§ 510 OZ </a:t>
            </a:r>
            <a:r>
              <a:rPr lang="cs-CZ" sz="2700" dirty="0" smtClean="0"/>
              <a:t>- příslušenství věci je vedlejší věc vlastníka u věci hlavní, je-li účelem vedlejší věci, aby se jí trvale užívalo společně        s hlavní věcí v rámci jejich hospodářského určení</a:t>
            </a:r>
          </a:p>
          <a:p>
            <a:pPr marL="354013" indent="987425" algn="just">
              <a:buNone/>
            </a:pPr>
            <a:r>
              <a:rPr lang="cs-CZ" sz="2700" dirty="0" smtClean="0"/>
              <a:t>- má se za to, že se právní jednání a práva i povinnosti týkající se hlavní věci týkají i jejího příslušenství</a:t>
            </a:r>
          </a:p>
          <a:p>
            <a:pPr marL="354013" indent="-354013" algn="just">
              <a:buNone/>
            </a:pPr>
            <a:endParaRPr lang="cs-CZ" sz="2800" dirty="0" smtClean="0"/>
          </a:p>
          <a:p>
            <a:pPr marL="354013" indent="-354013" algn="just">
              <a:buNone/>
            </a:pPr>
            <a:r>
              <a:rPr lang="cs-CZ" sz="2500" dirty="0" smtClean="0"/>
              <a:t>→ jde o samostatnou věc v právním slova smyslu (věc hlavní a věc, která je příslušenstvím, musí mít stejného vlastníka)</a:t>
            </a:r>
          </a:p>
          <a:p>
            <a:pPr marL="354013" indent="-354013" algn="just">
              <a:buNone/>
            </a:pPr>
            <a:r>
              <a:rPr lang="cs-CZ" sz="2500" dirty="0" smtClean="0"/>
              <a:t>→ je zde vyvratitelná domněnka, že příslušenství následuje osud věci hlavní</a:t>
            </a:r>
          </a:p>
          <a:p>
            <a:pPr marL="354013" indent="-354013" algn="just">
              <a:buNone/>
            </a:pPr>
            <a:r>
              <a:rPr lang="cs-CZ" sz="2500" dirty="0" smtClean="0"/>
              <a:t>→ oproti dosavadní úpravě již o povaze věci (jako příslušenství) nerozhoduje mínění vlastníka, ale podstatné je objektivní zjištění</a:t>
            </a:r>
          </a:p>
          <a:p>
            <a:pPr marL="354013" indent="-354013" algn="just">
              <a:buNone/>
            </a:pPr>
            <a:endParaRPr lang="cs-CZ" sz="2500" dirty="0" smtClean="0"/>
          </a:p>
          <a:p>
            <a:pPr marL="354013" indent="987425" algn="just">
              <a:buNone/>
            </a:pPr>
            <a:endParaRPr lang="cs-CZ" sz="2500" dirty="0" smtClean="0"/>
          </a:p>
          <a:p>
            <a:pPr algn="just">
              <a:buNone/>
            </a:pP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Příslušenství pozemku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/>
          <a:lstStyle/>
          <a:p>
            <a:pPr algn="just">
              <a:buNone/>
            </a:pPr>
            <a:r>
              <a:rPr lang="cs-CZ" b="1" dirty="0" smtClean="0"/>
              <a:t>§ 512 </a:t>
            </a:r>
            <a:r>
              <a:rPr lang="cs-CZ" dirty="0" smtClean="0"/>
              <a:t>– je-li stavba součástí pozemku, jsou vedlejší věci vlastníka u stavby příslušenstvím pozemku, je-li jejich účelem, aby se jich se stavbou nebo pozemkem v rámci jejich hospodářského účelu trvale užívalo</a:t>
            </a:r>
          </a:p>
          <a:p>
            <a:pPr algn="just">
              <a:buNone/>
            </a:pPr>
            <a:r>
              <a:rPr lang="cs-CZ" sz="2000" dirty="0" smtClean="0"/>
              <a:t>     (např. kůlny, oplocení, studna, drobné stavby ve smyslu katastrálního zákona)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771800" y="1844824"/>
            <a:ext cx="6192688" cy="1828800"/>
          </a:xfrm>
        </p:spPr>
        <p:txBody>
          <a:bodyPr>
            <a:noAutofit/>
          </a:bodyPr>
          <a:lstStyle/>
          <a:p>
            <a:pPr algn="ctr"/>
            <a:r>
              <a:rPr lang="cs-CZ" sz="5000" dirty="0" smtClean="0"/>
              <a:t>	      Absolutní </a:t>
            </a:r>
            <a:br>
              <a:rPr lang="cs-CZ" sz="5000" dirty="0" smtClean="0"/>
            </a:br>
            <a:r>
              <a:rPr lang="cs-CZ" sz="5000" dirty="0" smtClean="0"/>
              <a:t>majetková práva</a:t>
            </a:r>
            <a:endParaRPr lang="cs-CZ" sz="5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658544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Absolutní majetková práva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/>
              <a:t>§ 976 OZ </a:t>
            </a:r>
            <a:r>
              <a:rPr lang="cs-CZ" sz="2500" dirty="0" smtClean="0"/>
              <a:t>– působí vůči každému (x relativní majetková práva)</a:t>
            </a:r>
          </a:p>
          <a:p>
            <a:pPr marL="0" indent="0">
              <a:buNone/>
            </a:pPr>
            <a:endParaRPr lang="cs-CZ" sz="1000" dirty="0"/>
          </a:p>
          <a:p>
            <a:pPr marL="0" indent="0">
              <a:buNone/>
            </a:pPr>
            <a:r>
              <a:rPr lang="cs-CZ" sz="2500" b="1" dirty="0" smtClean="0"/>
              <a:t>§ 977 OZ </a:t>
            </a:r>
            <a:r>
              <a:rPr lang="cs-CZ" sz="2500" dirty="0" smtClean="0"/>
              <a:t>– jen zákon stanoví, která to jsou (uzavřený výčet)</a:t>
            </a:r>
          </a:p>
          <a:p>
            <a:pPr marL="0" indent="0">
              <a:buNone/>
            </a:pPr>
            <a:endParaRPr lang="cs-CZ" sz="1000" dirty="0"/>
          </a:p>
          <a:p>
            <a:pPr marL="0" indent="0" algn="just">
              <a:buNone/>
            </a:pPr>
            <a:r>
              <a:rPr lang="cs-CZ" sz="2500" b="1" dirty="0" smtClean="0"/>
              <a:t>§ 978 OZ </a:t>
            </a:r>
            <a:r>
              <a:rPr lang="cs-CZ" sz="2500" dirty="0" smtClean="0"/>
              <a:t>– kogentní povaha úpravy (odchýlit se s účinky vůči třetím osobám je možné jen tehdy, kdy to zákon výslovně připouští)</a:t>
            </a:r>
          </a:p>
          <a:p>
            <a:pPr marL="0" indent="0" algn="just">
              <a:buNone/>
            </a:pPr>
            <a:endParaRPr lang="cs-CZ" sz="2500" dirty="0"/>
          </a:p>
          <a:p>
            <a:pPr marL="0" indent="0" algn="just">
              <a:buNone/>
            </a:pPr>
            <a:r>
              <a:rPr lang="cs-CZ" sz="2500" dirty="0" smtClean="0"/>
              <a:t>→ věcná práva: a) věcná práva „k věci vlastní“ </a:t>
            </a:r>
          </a:p>
          <a:p>
            <a:pPr marL="0" indent="0" algn="just">
              <a:buNone/>
            </a:pPr>
            <a:r>
              <a:rPr lang="cs-CZ" sz="2500" dirty="0"/>
              <a:t>	</a:t>
            </a:r>
            <a:r>
              <a:rPr lang="cs-CZ" sz="2500" dirty="0" smtClean="0"/>
              <a:t>	    b) věcná práva „k věci cizí“</a:t>
            </a:r>
          </a:p>
          <a:p>
            <a:pPr marL="0" indent="0" algn="just">
              <a:buNone/>
            </a:pPr>
            <a:r>
              <a:rPr lang="cs-CZ" sz="2500" dirty="0"/>
              <a:t>	</a:t>
            </a:r>
            <a:r>
              <a:rPr lang="cs-CZ" sz="2500" dirty="0" smtClean="0"/>
              <a:t>	    </a:t>
            </a:r>
          </a:p>
          <a:p>
            <a:pPr marL="0" indent="0" algn="just">
              <a:buNone/>
            </a:pPr>
            <a:r>
              <a:rPr lang="cs-CZ" sz="2500" dirty="0" smtClean="0"/>
              <a:t>→ dědické právo</a:t>
            </a:r>
          </a:p>
          <a:p>
            <a:pPr marL="0" indent="0" algn="just">
              <a:buNone/>
            </a:pPr>
            <a:endParaRPr lang="cs-CZ" sz="2500" dirty="0"/>
          </a:p>
          <a:p>
            <a:pPr marL="0" indent="0" algn="just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214967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Přechodná ustanovení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856984" cy="5069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500" b="1" dirty="0" smtClean="0"/>
              <a:t>§ 3028 OZ – základní zásady</a:t>
            </a:r>
          </a:p>
          <a:p>
            <a:pPr marL="0" indent="0" algn="just">
              <a:buNone/>
            </a:pPr>
            <a:endParaRPr lang="cs-CZ" sz="2500" b="1" dirty="0"/>
          </a:p>
          <a:p>
            <a:pPr marL="0" indent="0" algn="just">
              <a:buNone/>
            </a:pPr>
            <a:r>
              <a:rPr lang="cs-CZ" sz="2500" dirty="0" smtClean="0"/>
              <a:t>- právní poměry týkající se práv osobních, rodinných a věcných se řídí novým občanským zákoníkem (x jejich vznik i práva a povinnosti z nich vzniklé do 31.12.2013 se posuzují podle dosavadních předpisů)</a:t>
            </a:r>
          </a:p>
          <a:p>
            <a:pPr marL="0" indent="0" algn="just">
              <a:buNone/>
            </a:pPr>
            <a:endParaRPr lang="cs-CZ" sz="2500" dirty="0" smtClean="0"/>
          </a:p>
          <a:p>
            <a:pPr marL="0" indent="0" algn="just">
              <a:buNone/>
            </a:pPr>
            <a:r>
              <a:rPr lang="cs-CZ" sz="2500" dirty="0" smtClean="0"/>
              <a:t>- jiné právní poměry vzniklé do 31.12.2013 se řídí dosavadními právními předpisy</a:t>
            </a:r>
          </a:p>
          <a:p>
            <a:pPr marL="0" indent="0" algn="just">
              <a:buNone/>
            </a:pPr>
            <a:endParaRPr lang="cs-CZ" sz="2500" dirty="0" smtClean="0"/>
          </a:p>
          <a:p>
            <a:pPr marL="0" indent="0" algn="just">
              <a:buNone/>
            </a:pPr>
            <a:r>
              <a:rPr lang="cs-CZ" sz="2500" dirty="0" smtClean="0"/>
              <a:t>(§ 3030 OZ – základní zásady nového zákoníku se použijí vždy)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170440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Věcná práva („k věci vlastní“)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/>
          <a:lstStyle/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1</a:t>
            </a:r>
            <a:r>
              <a:rPr lang="cs-CZ" sz="2500" dirty="0"/>
              <a:t>) </a:t>
            </a:r>
            <a:r>
              <a:rPr lang="cs-CZ" sz="2500" dirty="0" smtClean="0"/>
              <a:t>Držba </a:t>
            </a:r>
            <a:r>
              <a:rPr lang="cs-CZ" sz="2500" dirty="0"/>
              <a:t>(§ </a:t>
            </a:r>
            <a:r>
              <a:rPr lang="cs-CZ" sz="2500" dirty="0" smtClean="0"/>
              <a:t>987 </a:t>
            </a:r>
            <a:r>
              <a:rPr lang="cs-CZ" sz="2500" dirty="0" err="1"/>
              <a:t>an</a:t>
            </a:r>
            <a:r>
              <a:rPr lang="cs-CZ" sz="2500" dirty="0"/>
              <a:t>. OZ)</a:t>
            </a:r>
          </a:p>
          <a:p>
            <a:pPr>
              <a:buNone/>
            </a:pPr>
            <a:endParaRPr lang="cs-CZ" sz="2500" dirty="0"/>
          </a:p>
          <a:p>
            <a:pPr>
              <a:buNone/>
            </a:pPr>
            <a:r>
              <a:rPr lang="cs-CZ" sz="2500" dirty="0"/>
              <a:t>2) </a:t>
            </a:r>
            <a:r>
              <a:rPr lang="cs-CZ" sz="2500" dirty="0" smtClean="0"/>
              <a:t>Vlastnictví </a:t>
            </a:r>
            <a:r>
              <a:rPr lang="cs-CZ" sz="2500" dirty="0"/>
              <a:t>(§ </a:t>
            </a:r>
            <a:r>
              <a:rPr lang="cs-CZ" sz="2500" dirty="0" smtClean="0"/>
              <a:t>1011 </a:t>
            </a:r>
            <a:r>
              <a:rPr lang="cs-CZ" sz="2500" dirty="0" err="1"/>
              <a:t>an</a:t>
            </a:r>
            <a:r>
              <a:rPr lang="cs-CZ" sz="2500" dirty="0"/>
              <a:t>. OZ)</a:t>
            </a:r>
          </a:p>
          <a:p>
            <a:pPr>
              <a:buNone/>
            </a:pPr>
            <a:endParaRPr lang="cs-CZ" sz="2500" dirty="0"/>
          </a:p>
          <a:p>
            <a:pPr>
              <a:buNone/>
            </a:pPr>
            <a:r>
              <a:rPr lang="cs-CZ" sz="2500" dirty="0"/>
              <a:t>3) </a:t>
            </a:r>
            <a:r>
              <a:rPr lang="cs-CZ" sz="2500" dirty="0" smtClean="0"/>
              <a:t>Spoluvlastnictví </a:t>
            </a:r>
            <a:r>
              <a:rPr lang="cs-CZ" sz="2500" dirty="0"/>
              <a:t>(§ </a:t>
            </a:r>
            <a:r>
              <a:rPr lang="cs-CZ" sz="2500" dirty="0" smtClean="0"/>
              <a:t>1115 </a:t>
            </a:r>
            <a:r>
              <a:rPr lang="cs-CZ" sz="2500" dirty="0" err="1"/>
              <a:t>an</a:t>
            </a:r>
            <a:r>
              <a:rPr lang="cs-CZ" sz="2500" dirty="0"/>
              <a:t>. OZ</a:t>
            </a:r>
            <a:r>
              <a:rPr lang="cs-CZ" sz="2500" dirty="0" smtClean="0"/>
              <a:t>)</a:t>
            </a:r>
          </a:p>
          <a:p>
            <a:pPr>
              <a:buNone/>
            </a:pPr>
            <a:r>
              <a:rPr lang="cs-CZ" sz="2500" dirty="0"/>
              <a:t>	</a:t>
            </a:r>
            <a:r>
              <a:rPr lang="cs-CZ" sz="2500" dirty="0" smtClean="0"/>
              <a:t>	- včetně bytového spoluvlastnictví (§ 1158 </a:t>
            </a:r>
            <a:r>
              <a:rPr lang="cs-CZ" sz="2500" dirty="0" err="1" smtClean="0"/>
              <a:t>an</a:t>
            </a:r>
            <a:r>
              <a:rPr lang="cs-CZ" sz="2500" dirty="0" smtClean="0"/>
              <a:t>. OZ)</a:t>
            </a:r>
            <a:endParaRPr lang="cs-CZ" sz="2500" dirty="0"/>
          </a:p>
          <a:p>
            <a:pPr>
              <a:buNone/>
            </a:pP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4017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Opuštění nemovitosti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500" b="1" dirty="0" smtClean="0"/>
              <a:t>§ 1045 odst. 2 OZ </a:t>
            </a:r>
            <a:r>
              <a:rPr lang="cs-CZ" sz="2500" dirty="0" smtClean="0"/>
              <a:t>– opuštěná nemovitá věc připadá do vlastnictví státu</a:t>
            </a:r>
          </a:p>
          <a:p>
            <a:pPr marL="0" indent="0">
              <a:buNone/>
            </a:pPr>
            <a:endParaRPr lang="cs-CZ" sz="2500" dirty="0"/>
          </a:p>
          <a:p>
            <a:pPr marL="0" indent="0" algn="just">
              <a:buNone/>
            </a:pPr>
            <a:r>
              <a:rPr lang="cs-CZ" sz="2500" dirty="0" smtClean="0"/>
              <a:t>- opuštěná věc je taková, kterou její vlastník opustil s úmyslem již nebýt jejím vlastníkem </a:t>
            </a:r>
            <a:r>
              <a:rPr lang="cs-CZ" sz="2000" dirty="0" smtClean="0"/>
              <a:t>(předpokládá se jednostranné neadresované právní jednání vlastníka)</a:t>
            </a:r>
          </a:p>
          <a:p>
            <a:pPr marL="0" indent="0" algn="just">
              <a:buNone/>
            </a:pPr>
            <a:endParaRPr lang="cs-CZ" sz="2000" dirty="0" smtClean="0"/>
          </a:p>
          <a:p>
            <a:pPr marL="0" indent="0" algn="just">
              <a:buNone/>
            </a:pPr>
            <a:r>
              <a:rPr lang="cs-CZ" sz="2500" dirty="0"/>
              <a:t>→</a:t>
            </a:r>
            <a:r>
              <a:rPr lang="cs-CZ" sz="2500" dirty="0" smtClean="0"/>
              <a:t> stát se může domáhat, aby byl stav zápisu v katastru nemovitostí uveden do souladu se skutečným právním stavem (§ 985 OZ)</a:t>
            </a:r>
          </a:p>
          <a:p>
            <a:pPr marL="0" indent="0" algn="just">
              <a:buNone/>
            </a:pPr>
            <a:endParaRPr lang="cs-CZ" sz="2500" dirty="0"/>
          </a:p>
          <a:p>
            <a:pPr marL="0" indent="0" algn="just">
              <a:buNone/>
            </a:pPr>
            <a:r>
              <a:rPr lang="cs-CZ" sz="2500" dirty="0" smtClean="0"/>
              <a:t>x opuštění zchátralé budovy či např. ekologicky znečištěného pozemku by bylo neplatné pro obcházení zákona a rozpor                  s dobrými mravy</a:t>
            </a: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658544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Domněnka opuštění nemovitosti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9971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500" b="1" dirty="0" smtClean="0"/>
              <a:t>§ 1050 odst. 2 OZ </a:t>
            </a:r>
            <a:r>
              <a:rPr lang="cs-CZ" sz="2500" dirty="0" smtClean="0"/>
              <a:t>– nevykonává-li vlastník vlastnické právo               k nemovité věci po dobu 10 let, má se za to, že ji opustil</a:t>
            </a:r>
          </a:p>
          <a:p>
            <a:pPr marL="0" indent="0" algn="just">
              <a:buNone/>
            </a:pPr>
            <a:endParaRPr lang="cs-CZ" sz="2500" dirty="0"/>
          </a:p>
          <a:p>
            <a:pPr marL="0" indent="0" algn="just">
              <a:buNone/>
            </a:pPr>
            <a:r>
              <a:rPr lang="cs-CZ" sz="2500" dirty="0" smtClean="0"/>
              <a:t>- důsledek nekonání vlastníka </a:t>
            </a:r>
            <a:r>
              <a:rPr lang="cs-CZ" sz="2000" dirty="0" smtClean="0"/>
              <a:t>(faktického i právního) </a:t>
            </a:r>
            <a:r>
              <a:rPr lang="cs-CZ" sz="2500" dirty="0" smtClean="0"/>
              <a:t>a běhu času</a:t>
            </a:r>
          </a:p>
          <a:p>
            <a:pPr marL="0" indent="0" algn="just">
              <a:buNone/>
            </a:pPr>
            <a:r>
              <a:rPr lang="cs-CZ" sz="2500" dirty="0" smtClean="0"/>
              <a:t>- i po uplynutí 10 let se připouští důkaz opaku</a:t>
            </a:r>
          </a:p>
          <a:p>
            <a:pPr marL="0" indent="0" algn="just">
              <a:buNone/>
            </a:pPr>
            <a:r>
              <a:rPr lang="cs-CZ" sz="2000" dirty="0" smtClean="0"/>
              <a:t>  (+ 10 let vydržecí lhůty - § 1091 odst. 2 OZ)</a:t>
            </a:r>
            <a:endParaRPr lang="cs-CZ" sz="2000" dirty="0"/>
          </a:p>
          <a:p>
            <a:pPr marL="0" indent="0" algn="just">
              <a:buNone/>
            </a:pPr>
            <a:endParaRPr lang="cs-CZ" sz="2000" dirty="0" smtClean="0"/>
          </a:p>
          <a:p>
            <a:pPr marL="0" indent="0" algn="just">
              <a:buNone/>
            </a:pPr>
            <a:r>
              <a:rPr lang="cs-CZ" sz="2500" b="1" dirty="0" smtClean="0"/>
              <a:t>§ 3067 OZ </a:t>
            </a:r>
            <a:r>
              <a:rPr lang="cs-CZ" sz="2500" dirty="0" smtClean="0"/>
              <a:t>– je-li opuštěna nemovitá věc, počne běžet doba uvedená v § 1050 odst. 2 ode dne nabytí účinnosti nového občanského zákoníku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362994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Přídatné spoluvlastnictví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5069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500" b="1" dirty="0" smtClean="0"/>
              <a:t>§ 1223 OZ </a:t>
            </a:r>
            <a:r>
              <a:rPr lang="cs-CZ" sz="2500" dirty="0" smtClean="0"/>
              <a:t>– věc náležející společně několika vlastníkům samostatných věcí určených k takovému užívání, že tyto </a:t>
            </a:r>
            <a:r>
              <a:rPr lang="cs-CZ" sz="2500" smtClean="0"/>
              <a:t>věci vytvářejí </a:t>
            </a:r>
            <a:r>
              <a:rPr lang="cs-CZ" sz="2500" dirty="0" smtClean="0"/>
              <a:t>místně i účelem vymezený celek, a která slouží společnému účelu tak, že bez ní není užívání samostatných věcí dobře možné, je v přídatném spoluvlastnictví těchto vlastníků</a:t>
            </a:r>
          </a:p>
          <a:p>
            <a:pPr marL="0" indent="0" algn="just">
              <a:buNone/>
            </a:pPr>
            <a:endParaRPr lang="cs-CZ" sz="2500" dirty="0" smtClean="0"/>
          </a:p>
          <a:p>
            <a:pPr marL="0" indent="0" algn="just">
              <a:buNone/>
            </a:pPr>
            <a:r>
              <a:rPr lang="cs-CZ" sz="2500" dirty="0" smtClean="0"/>
              <a:t>→</a:t>
            </a:r>
            <a:r>
              <a:rPr lang="cs-CZ" sz="2500" b="1" dirty="0" smtClean="0"/>
              <a:t> </a:t>
            </a:r>
            <a:r>
              <a:rPr lang="cs-CZ" sz="2500" dirty="0" smtClean="0"/>
              <a:t>týká-li se nemovité věci zapsané do katastru nemovitostí, zapíše se tam i přídatné spoluvlastnictví</a:t>
            </a:r>
          </a:p>
          <a:p>
            <a:pPr marL="0" indent="0" algn="just">
              <a:buNone/>
            </a:pPr>
            <a:r>
              <a:rPr lang="cs-CZ" sz="2500" dirty="0" smtClean="0"/>
              <a:t>→ přiměřeně se úprava použije i na zařízení pořízené vlastníky společným nákladem tak, aby sloužilo všem </a:t>
            </a:r>
            <a:r>
              <a:rPr lang="cs-CZ" sz="2000" dirty="0" smtClean="0"/>
              <a:t>(např. zavlažovací zařízení   v zahrádkářské kolonii)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Přídatné spoluvlastnictví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525780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cs-CZ" sz="10000" dirty="0" smtClean="0"/>
              <a:t>- režim může být smluvně založen buď již při nabývání vlastnického práva k věci, nebo i později</a:t>
            </a:r>
          </a:p>
          <a:p>
            <a:pPr marL="0" indent="0" algn="just">
              <a:buNone/>
            </a:pPr>
            <a:endParaRPr lang="cs-CZ" sz="4000" dirty="0" smtClean="0"/>
          </a:p>
          <a:p>
            <a:pPr marL="0" indent="0" algn="just">
              <a:buNone/>
            </a:pPr>
            <a:r>
              <a:rPr lang="cs-CZ" sz="10000" dirty="0" smtClean="0"/>
              <a:t>- podíly se buď ujednají, nebo jsou dány poměrem výměry pozemků, kterým věc v přídatném spoluvlastnictví slouží</a:t>
            </a:r>
          </a:p>
          <a:p>
            <a:pPr marL="0" indent="0" algn="just">
              <a:buNone/>
            </a:pPr>
            <a:endParaRPr lang="cs-CZ" sz="4000" dirty="0" smtClean="0"/>
          </a:p>
          <a:p>
            <a:pPr marL="0" indent="0" algn="just">
              <a:buNone/>
            </a:pPr>
            <a:r>
              <a:rPr lang="cs-CZ" sz="10000" dirty="0" smtClean="0"/>
              <a:t>- podíl na věci lze převést jen spolu s převodem vlastnického práva k věci, jejímuž využití věc v přídatném spoluvlastnictví slouží            </a:t>
            </a:r>
            <a:r>
              <a:rPr lang="cs-CZ" sz="8000" dirty="0" smtClean="0"/>
              <a:t>(§ 1227 odst. 1 OZ – nevyvratitelná domněnka) </a:t>
            </a:r>
          </a:p>
          <a:p>
            <a:pPr marL="0" indent="0" algn="just">
              <a:buNone/>
            </a:pPr>
            <a:endParaRPr lang="cs-CZ" sz="8000" dirty="0" smtClean="0"/>
          </a:p>
          <a:p>
            <a:pPr marL="0" indent="0" algn="just">
              <a:buNone/>
            </a:pPr>
            <a:r>
              <a:rPr lang="cs-CZ" sz="10000" dirty="0" smtClean="0"/>
              <a:t>→ spoluvlastníkem věci v přídatném spoluvlastnictví nemůže být jiná osoba než vlastník věci, k jejímuž užívání věc v přídatném spoluvlastnictví slouží</a:t>
            </a:r>
          </a:p>
          <a:p>
            <a:pPr marL="0" indent="0" algn="just">
              <a:buNone/>
            </a:pPr>
            <a:endParaRPr lang="cs-CZ" sz="4000" dirty="0" smtClean="0"/>
          </a:p>
          <a:p>
            <a:pPr marL="0" indent="0" algn="just">
              <a:buNone/>
            </a:pPr>
            <a:r>
              <a:rPr lang="cs-CZ" sz="10000" dirty="0" smtClean="0"/>
              <a:t>- běžnou správu věci zajišťuje jeden zvolený spoluvlastník jako správce (nedohodnou-li se jinak)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Přídatné spoluvlastnictví v KN</a:t>
            </a:r>
            <a:endParaRPr lang="cs-CZ" sz="4000" b="1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/>
          <a:lstStyle/>
          <a:p>
            <a:r>
              <a:rPr lang="cs-CZ" b="1" dirty="0" smtClean="0"/>
              <a:t>Věcná práva k cizím věcem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4997152"/>
          </a:xfrm>
        </p:spPr>
        <p:txBody>
          <a:bodyPr>
            <a:normAutofit/>
          </a:bodyPr>
          <a:lstStyle/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1) Právo stavby (§ 1240 </a:t>
            </a:r>
            <a:r>
              <a:rPr lang="cs-CZ" sz="2500" dirty="0" err="1" smtClean="0"/>
              <a:t>an</a:t>
            </a:r>
            <a:r>
              <a:rPr lang="cs-CZ" sz="2500" dirty="0" smtClean="0"/>
              <a:t>. OZ)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2) Věcná břemena (§ 1257 </a:t>
            </a:r>
            <a:r>
              <a:rPr lang="cs-CZ" sz="2500" dirty="0" err="1" smtClean="0"/>
              <a:t>an</a:t>
            </a:r>
            <a:r>
              <a:rPr lang="cs-CZ" sz="2500" dirty="0" smtClean="0"/>
              <a:t>. OZ)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3) Zástavní právo (§ 1309 </a:t>
            </a:r>
            <a:r>
              <a:rPr lang="cs-CZ" sz="2500" dirty="0" err="1" smtClean="0"/>
              <a:t>an</a:t>
            </a:r>
            <a:r>
              <a:rPr lang="cs-CZ" sz="2500" dirty="0" smtClean="0"/>
              <a:t>. OZ)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4) Zadržovací právo (§ 1395 </a:t>
            </a:r>
            <a:r>
              <a:rPr lang="cs-CZ" sz="2500" dirty="0" err="1" smtClean="0"/>
              <a:t>an</a:t>
            </a:r>
            <a:r>
              <a:rPr lang="cs-CZ" sz="2500" dirty="0" smtClean="0"/>
              <a:t>. OZ)</a:t>
            </a: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/>
          <a:lstStyle/>
          <a:p>
            <a:r>
              <a:rPr lang="cs-CZ" b="1" dirty="0" smtClean="0"/>
              <a:t>Právo stavby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cs-CZ" sz="2500" b="1" dirty="0" smtClean="0"/>
              <a:t>§ 1240 OZ </a:t>
            </a:r>
            <a:r>
              <a:rPr lang="cs-CZ" sz="2500" dirty="0" smtClean="0"/>
              <a:t>- pozemek může být zatížen věcným právem jiné osoby („stavebníka“) mít na povrchu nebo pod povrchem pozemku stavbu</a:t>
            </a:r>
          </a:p>
          <a:p>
            <a:pPr algn="just">
              <a:buNone/>
            </a:pPr>
            <a:r>
              <a:rPr lang="cs-CZ" sz="2500" dirty="0" smtClean="0"/>
              <a:t>		       - nezáleží na tom, zda se jedná o stavbu již zřízenou či dosud nezřízenou </a:t>
            </a:r>
            <a:r>
              <a:rPr lang="cs-CZ" sz="2000" dirty="0" smtClean="0"/>
              <a:t>(zejm. za účelem rekonstrukce a dalšího využití)</a:t>
            </a:r>
            <a:endParaRPr lang="cs-CZ" sz="2500" dirty="0" smtClean="0"/>
          </a:p>
          <a:p>
            <a:pPr algn="just">
              <a:buNone/>
            </a:pPr>
            <a:r>
              <a:rPr lang="cs-CZ" sz="2500" dirty="0" smtClean="0"/>
              <a:t>		       - právo stavby může být zřízeno tak, že se vztahuje i na pozemek, kterého sice není pro stavbu zapotřebí, ale slouží              k jejímu lepšímu užívání</a:t>
            </a:r>
          </a:p>
          <a:p>
            <a:pPr algn="just">
              <a:buNone/>
            </a:pPr>
            <a:endParaRPr lang="cs-CZ" sz="2500" dirty="0" smtClean="0"/>
          </a:p>
          <a:p>
            <a:pPr algn="just">
              <a:buNone/>
            </a:pPr>
            <a:r>
              <a:rPr lang="cs-CZ" sz="2500" b="1" dirty="0" smtClean="0"/>
              <a:t>§ 1242 OZ </a:t>
            </a:r>
            <a:r>
              <a:rPr lang="cs-CZ" sz="2500" dirty="0" smtClean="0"/>
              <a:t>– právo stavby je věc nemovitá</a:t>
            </a:r>
          </a:p>
          <a:p>
            <a:pPr algn="just">
              <a:buNone/>
            </a:pPr>
            <a:r>
              <a:rPr lang="cs-CZ" sz="2500" dirty="0" smtClean="0"/>
              <a:t>		       - stavba vyhovující právu stavby je jeho součástí, ale také podléhá ustanovením o nemovitých věcech</a:t>
            </a: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Právo stavby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964488" cy="5069160"/>
          </a:xfrm>
        </p:spPr>
        <p:txBody>
          <a:bodyPr>
            <a:normAutofit fontScale="92500" lnSpcReduction="10000"/>
          </a:bodyPr>
          <a:lstStyle/>
          <a:p>
            <a:pPr marL="2925763" lvl="8" indent="3711575"/>
            <a:endParaRPr lang="cs-CZ" dirty="0" smtClean="0"/>
          </a:p>
          <a:p>
            <a:pPr marL="2925763" lvl="8" indent="3268663">
              <a:buNone/>
            </a:pPr>
            <a:r>
              <a:rPr lang="cs-CZ" sz="2400" b="1" dirty="0" smtClean="0"/>
              <a:t>∙  </a:t>
            </a:r>
            <a:r>
              <a:rPr lang="cs-CZ" sz="2400" b="1" u="sng" dirty="0" smtClean="0"/>
              <a:t>právo stavby je </a:t>
            </a:r>
          </a:p>
          <a:p>
            <a:pPr marL="2925763" lvl="8" indent="3268663">
              <a:buNone/>
            </a:pPr>
            <a:r>
              <a:rPr lang="cs-CZ" sz="2400" b="1" dirty="0" smtClean="0"/>
              <a:t>   </a:t>
            </a:r>
            <a:r>
              <a:rPr lang="cs-CZ" sz="2400" b="1" u="sng" dirty="0" smtClean="0"/>
              <a:t>věcí nemovitou</a:t>
            </a:r>
          </a:p>
          <a:p>
            <a:pPr marL="2925763" lvl="8" indent="3268663"/>
            <a:r>
              <a:rPr lang="cs-CZ" sz="2400" dirty="0" smtClean="0"/>
              <a:t>→ zapisuje se do </a:t>
            </a:r>
          </a:p>
          <a:p>
            <a:pPr marL="2925763" lvl="8" indent="3622675">
              <a:buNone/>
            </a:pPr>
            <a:r>
              <a:rPr lang="cs-CZ" sz="2400" dirty="0" smtClean="0"/>
              <a:t>katastru </a:t>
            </a:r>
          </a:p>
          <a:p>
            <a:pPr marL="2925763" lvl="8" indent="3268663">
              <a:buNone/>
            </a:pPr>
            <a:r>
              <a:rPr lang="cs-CZ" sz="2400" dirty="0" smtClean="0"/>
              <a:t>→ lze ho převést i </a:t>
            </a:r>
          </a:p>
          <a:p>
            <a:pPr marL="2925763" lvl="8" indent="3268663">
              <a:buNone/>
            </a:pPr>
            <a:r>
              <a:rPr lang="cs-CZ" sz="2400" dirty="0" smtClean="0"/>
              <a:t>     zatížit</a:t>
            </a:r>
          </a:p>
          <a:p>
            <a:pPr marL="2925763" lvl="8" indent="3268663">
              <a:buNone/>
            </a:pPr>
            <a:r>
              <a:rPr lang="cs-CZ" sz="2400" dirty="0" smtClean="0"/>
              <a:t>→ přechází na dědice</a:t>
            </a:r>
          </a:p>
          <a:p>
            <a:pPr marL="2925763" lvl="8" indent="3268663"/>
            <a:endParaRPr lang="cs-CZ" sz="2400" b="1" dirty="0" smtClean="0"/>
          </a:p>
          <a:p>
            <a:pPr marL="2925763" lvl="8" indent="3268663"/>
            <a:r>
              <a:rPr lang="cs-CZ" sz="2400" b="1" dirty="0" smtClean="0"/>
              <a:t>∙ </a:t>
            </a:r>
            <a:r>
              <a:rPr lang="cs-CZ" sz="2400" b="1" u="sng" dirty="0" smtClean="0"/>
              <a:t>stavba je „součástí“ </a:t>
            </a:r>
          </a:p>
          <a:p>
            <a:pPr marL="2925763" lvl="8" indent="3268663"/>
            <a:r>
              <a:rPr lang="cs-CZ" sz="2400" b="1" dirty="0" smtClean="0"/>
              <a:t>  </a:t>
            </a:r>
            <a:r>
              <a:rPr lang="cs-CZ" sz="2400" b="1" u="sng" dirty="0" smtClean="0"/>
              <a:t>práva stavby</a:t>
            </a:r>
          </a:p>
          <a:p>
            <a:pPr marL="2925763" lvl="8" indent="3268663"/>
            <a:r>
              <a:rPr lang="cs-CZ" sz="2400" dirty="0" smtClean="0"/>
              <a:t>→ není samostatnou</a:t>
            </a:r>
          </a:p>
          <a:p>
            <a:pPr marL="2925763" lvl="8" indent="3268663"/>
            <a:r>
              <a:rPr lang="cs-CZ" sz="2400" dirty="0" smtClean="0"/>
              <a:t>     věcí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6120680" cy="48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932040" y="1844824"/>
            <a:ext cx="4032448" cy="1828800"/>
          </a:xfrm>
        </p:spPr>
        <p:txBody>
          <a:bodyPr>
            <a:noAutofit/>
          </a:bodyPr>
          <a:lstStyle/>
          <a:p>
            <a:pPr algn="ctr"/>
            <a:r>
              <a:rPr lang="cs-CZ" sz="4500" dirty="0" smtClean="0"/>
              <a:t>	</a:t>
            </a:r>
            <a:r>
              <a:rPr lang="cs-CZ" sz="5000" dirty="0" smtClean="0"/>
              <a:t>osoby</a:t>
            </a:r>
            <a:endParaRPr lang="cs-CZ" sz="5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/>
          <a:lstStyle/>
          <a:p>
            <a:r>
              <a:rPr lang="cs-CZ" b="1" dirty="0" smtClean="0"/>
              <a:t>Právo 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257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500" dirty="0" smtClean="0"/>
              <a:t>- lze nabýt: 	a) smlouvou </a:t>
            </a:r>
            <a:r>
              <a:rPr lang="cs-CZ" sz="2000" dirty="0" smtClean="0"/>
              <a:t>(→ právo vzniká až zápisem do KN)</a:t>
            </a:r>
          </a:p>
          <a:p>
            <a:pPr algn="just">
              <a:buNone/>
            </a:pPr>
            <a:r>
              <a:rPr lang="cs-CZ" sz="2000" dirty="0" smtClean="0"/>
              <a:t>			</a:t>
            </a:r>
            <a:r>
              <a:rPr lang="cs-CZ" sz="2500" dirty="0" smtClean="0"/>
              <a:t>b) vydržením </a:t>
            </a:r>
            <a:r>
              <a:rPr lang="cs-CZ" sz="2000" dirty="0" smtClean="0"/>
              <a:t>(po 10 letech - § 1091 odst. 2 OZ)</a:t>
            </a:r>
          </a:p>
          <a:p>
            <a:pPr marL="1887538" indent="-1887538" algn="just">
              <a:buNone/>
            </a:pPr>
            <a:r>
              <a:rPr lang="cs-CZ" sz="2500" dirty="0" smtClean="0"/>
              <a:t>	c) rozhodnutím orgánu veřejné moci </a:t>
            </a:r>
            <a:r>
              <a:rPr lang="cs-CZ" sz="2000" dirty="0" smtClean="0"/>
              <a:t>(soud při vypořádání spoluvlastnictví rozdělením společné věci - § 1145 OZ)</a:t>
            </a:r>
          </a:p>
          <a:p>
            <a:pPr marL="1887538" indent="-1887538" algn="just">
              <a:buNone/>
            </a:pPr>
            <a:endParaRPr lang="cs-CZ" sz="500" dirty="0" smtClean="0"/>
          </a:p>
          <a:p>
            <a:pPr marL="354013" indent="-354013" algn="just">
              <a:buFontTx/>
              <a:buChar char="-"/>
            </a:pPr>
            <a:endParaRPr lang="cs-CZ" sz="500" dirty="0" smtClean="0"/>
          </a:p>
          <a:p>
            <a:pPr marL="1887538" indent="-1887538" algn="just">
              <a:buNone/>
            </a:pPr>
            <a:r>
              <a:rPr lang="cs-CZ" sz="2500" dirty="0" smtClean="0"/>
              <a:t>-</a:t>
            </a:r>
            <a:r>
              <a:rPr lang="cs-CZ" sz="2000" dirty="0" smtClean="0"/>
              <a:t> l</a:t>
            </a:r>
            <a:r>
              <a:rPr lang="cs-CZ" sz="2500" dirty="0" smtClean="0"/>
              <a:t>ze zřídit jen jako dočasné - max. na 99 let </a:t>
            </a:r>
          </a:p>
          <a:p>
            <a:pPr marL="1887538" indent="-1887538" algn="just">
              <a:buNone/>
            </a:pPr>
            <a:r>
              <a:rPr lang="cs-CZ" sz="2500" dirty="0" smtClean="0"/>
              <a:t>		          - u vydrženého práva na dobu 40 let</a:t>
            </a:r>
          </a:p>
          <a:p>
            <a:pPr marL="1887538" indent="-1887538" algn="just">
              <a:buNone/>
            </a:pPr>
            <a:r>
              <a:rPr lang="cs-CZ" sz="2500" dirty="0" smtClean="0"/>
              <a:t>		          - lze prodloužit </a:t>
            </a:r>
            <a:r>
              <a:rPr lang="cs-CZ" sz="2000" dirty="0" smtClean="0"/>
              <a:t>(případně ujednat novou 			  smlouvu se stejným vlastníkem)</a:t>
            </a:r>
          </a:p>
          <a:p>
            <a:pPr marL="1887538" indent="-1887538" algn="just">
              <a:buNone/>
            </a:pPr>
            <a:r>
              <a:rPr lang="cs-CZ" sz="2000" dirty="0" smtClean="0"/>
              <a:t>		 	</a:t>
            </a:r>
            <a:r>
              <a:rPr lang="cs-CZ" sz="2500" dirty="0" smtClean="0"/>
              <a:t>- poslední den trvání bude uveden </a:t>
            </a:r>
          </a:p>
          <a:p>
            <a:pPr marL="1887538" indent="-1887538" algn="just">
              <a:buNone/>
            </a:pPr>
            <a:r>
              <a:rPr lang="cs-CZ" sz="2500" dirty="0" smtClean="0"/>
              <a:t>		             v katastru nemovitostí</a:t>
            </a:r>
          </a:p>
          <a:p>
            <a:pPr marL="1887538" indent="-1887538" algn="just">
              <a:buNone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 </a:t>
            </a:r>
            <a:endParaRPr lang="cs-CZ" sz="4000" b="1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3" y="764704"/>
            <a:ext cx="9144633" cy="5661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Právo 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500" dirty="0" smtClean="0"/>
              <a:t>- lze zřídit bezúplatně i za úplatu </a:t>
            </a:r>
          </a:p>
          <a:p>
            <a:pPr>
              <a:buNone/>
            </a:pPr>
            <a:r>
              <a:rPr lang="cs-CZ" sz="2000" dirty="0" smtClean="0"/>
              <a:t>   (je-li úplata sjednána ve splátkách, mluvíme o „stavebním platu“ - § 1247 OZ)</a:t>
            </a:r>
          </a:p>
          <a:p>
            <a:pPr>
              <a:buNone/>
            </a:pPr>
            <a:endParaRPr lang="cs-CZ" sz="2000" dirty="0" smtClean="0"/>
          </a:p>
          <a:p>
            <a:pPr marL="176213" indent="-176213">
              <a:buNone/>
            </a:pPr>
            <a:r>
              <a:rPr lang="cs-CZ" sz="2500" dirty="0" smtClean="0"/>
              <a:t>- při zániku práva stavby uplynutím doby zaplatí vlastník pozemku stavebníkovi za stavbu náhradu </a:t>
            </a:r>
            <a:r>
              <a:rPr lang="cs-CZ" sz="2000" dirty="0" smtClean="0"/>
              <a:t>(1/2 hodnoty stavby)</a:t>
            </a:r>
            <a:endParaRPr lang="cs-CZ" sz="25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- </a:t>
            </a:r>
            <a:r>
              <a:rPr lang="cs-CZ" sz="2500" dirty="0" smtClean="0"/>
              <a:t>„stavebník“ má ke stavbě stejná práva, jakoby byl vlastník +          k zatíženému pozemku má stejná práva jako poživatel </a:t>
            </a:r>
          </a:p>
          <a:p>
            <a:pPr>
              <a:buNone/>
            </a:pPr>
            <a:r>
              <a:rPr lang="cs-CZ" sz="2000" dirty="0" smtClean="0"/>
              <a:t>    (§ 1285 OZ – právo užívat věc a brát z ní plody a užitky)</a:t>
            </a:r>
          </a:p>
          <a:p>
            <a:pPr>
              <a:buNone/>
            </a:pPr>
            <a:endParaRPr lang="cs-CZ" sz="2000" dirty="0" smtClean="0"/>
          </a:p>
          <a:p>
            <a:pPr marL="176213" indent="-176213">
              <a:buNone/>
            </a:pPr>
            <a:r>
              <a:rPr lang="cs-CZ" sz="2500" dirty="0" smtClean="0"/>
              <a:t>- stavebník má předkupní právo k pozemku a vlastník pozemku má předkupní právo k právu stavby</a:t>
            </a:r>
          </a:p>
          <a:p>
            <a:pPr marL="176213" indent="-176213">
              <a:buNone/>
            </a:pPr>
            <a:r>
              <a:rPr lang="cs-CZ" sz="2500" dirty="0" smtClean="0"/>
              <a:t>  </a:t>
            </a:r>
            <a:r>
              <a:rPr lang="cs-CZ" sz="2000" dirty="0" smtClean="0"/>
              <a:t>(jiné ujednání musí být zapsáno do katastru nemovitostí)</a:t>
            </a: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/>
          <a:lstStyle/>
          <a:p>
            <a:r>
              <a:rPr lang="cs-CZ" b="1" dirty="0" smtClean="0"/>
              <a:t>Právo 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 smtClean="0"/>
              <a:t>					     </a:t>
            </a:r>
            <a:r>
              <a:rPr lang="cs-CZ" sz="2300" dirty="0" smtClean="0"/>
              <a:t>→ po skončení práva stavby</a:t>
            </a:r>
          </a:p>
          <a:p>
            <a:pPr marL="2925763" lvl="8" indent="1470025" algn="just"/>
            <a:r>
              <a:rPr lang="cs-CZ" sz="2300" dirty="0" smtClean="0"/>
              <a:t>  se stavba stane součástí </a:t>
            </a:r>
          </a:p>
          <a:p>
            <a:pPr marL="2925763" lvl="8" indent="1470025" algn="just"/>
            <a:r>
              <a:rPr lang="cs-CZ" sz="2300" dirty="0" smtClean="0"/>
              <a:t>  pozemku a připadne tak</a:t>
            </a:r>
          </a:p>
          <a:p>
            <a:pPr marL="2925763" lvl="8" indent="1470025" algn="just"/>
            <a:r>
              <a:rPr lang="cs-CZ" sz="2300" dirty="0" smtClean="0"/>
              <a:t>  do vlastnictví majitele </a:t>
            </a:r>
          </a:p>
          <a:p>
            <a:pPr marL="2925763" lvl="8" indent="1470025" algn="just"/>
            <a:r>
              <a:rPr lang="cs-CZ" sz="2300" dirty="0" smtClean="0"/>
              <a:t>  pozemku</a:t>
            </a:r>
          </a:p>
          <a:p>
            <a:pPr marL="2925763" lvl="8" indent="1470025" algn="just"/>
            <a:endParaRPr lang="cs-CZ" sz="2300" dirty="0" smtClean="0"/>
          </a:p>
          <a:p>
            <a:pPr marL="2925763" lvl="8" indent="1470025" algn="just"/>
            <a:r>
              <a:rPr lang="cs-CZ" sz="2300" dirty="0" smtClean="0"/>
              <a:t>X zánik stavby nemá vliv na</a:t>
            </a:r>
          </a:p>
          <a:p>
            <a:pPr marL="2925763" lvl="8" indent="1470025" algn="just"/>
            <a:r>
              <a:rPr lang="cs-CZ" sz="2300" dirty="0" smtClean="0"/>
              <a:t>   zánik práva stavby</a:t>
            </a:r>
          </a:p>
          <a:p>
            <a:pPr marL="2925763" lvl="8" indent="1470025" algn="just"/>
            <a:r>
              <a:rPr lang="cs-CZ" sz="2300" dirty="0" smtClean="0"/>
              <a:t>   </a:t>
            </a:r>
            <a:endParaRPr lang="cs-CZ" sz="23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060848"/>
            <a:ext cx="393382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cs-CZ" b="1" dirty="0" smtClean="0"/>
              <a:t>Právo 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4495800"/>
          </a:xfrm>
        </p:spPr>
        <p:txBody>
          <a:bodyPr>
            <a:normAutofit lnSpcReduction="10000"/>
          </a:bodyPr>
          <a:lstStyle/>
          <a:p>
            <a:pPr marL="176213" indent="-176213" algn="just">
              <a:buNone/>
            </a:pPr>
            <a:r>
              <a:rPr lang="cs-CZ" sz="2500" dirty="0" smtClean="0"/>
              <a:t>∙ </a:t>
            </a:r>
            <a:r>
              <a:rPr lang="cs-CZ" sz="2500" u="sng" dirty="0" smtClean="0"/>
              <a:t>základní obsah smlouvy o zřízení práva stavby</a:t>
            </a:r>
            <a:r>
              <a:rPr lang="cs-CZ" sz="2500" dirty="0" smtClean="0"/>
              <a:t>:</a:t>
            </a:r>
          </a:p>
          <a:p>
            <a:pPr marL="176213" indent="-176213" algn="just">
              <a:buNone/>
            </a:pPr>
            <a:r>
              <a:rPr lang="cs-CZ" sz="2000" dirty="0" smtClean="0"/>
              <a:t> (vyžaduje se písemná forma - § 560 OZ)</a:t>
            </a:r>
          </a:p>
          <a:p>
            <a:pPr marL="496253" lvl="1" indent="-176213" algn="just">
              <a:buNone/>
            </a:pPr>
            <a:r>
              <a:rPr lang="cs-CZ" sz="2200" dirty="0" smtClean="0"/>
              <a:t>	- vymezení smluvních stran</a:t>
            </a:r>
          </a:p>
          <a:p>
            <a:pPr marL="496253" lvl="1" indent="-176213" algn="just">
              <a:buNone/>
            </a:pPr>
            <a:r>
              <a:rPr lang="cs-CZ" sz="2200" dirty="0" smtClean="0"/>
              <a:t>  - vymezení zatěžovaného pozemku</a:t>
            </a:r>
          </a:p>
          <a:p>
            <a:pPr marL="722313" lvl="1" indent="-403225" algn="just">
              <a:buNone/>
            </a:pPr>
            <a:r>
              <a:rPr lang="cs-CZ" sz="2200" dirty="0" smtClean="0"/>
              <a:t>  - charakteristika stavby (alespoň obecným způsobem - účel, velikost,   stavebně technické provedení apod.)</a:t>
            </a:r>
          </a:p>
          <a:p>
            <a:pPr marL="496253" lvl="1" indent="-176213" algn="just">
              <a:buNone/>
            </a:pPr>
            <a:r>
              <a:rPr lang="cs-CZ" sz="2200" dirty="0" smtClean="0"/>
              <a:t>	- ujednání doby, na kterou se právo zřizuje</a:t>
            </a:r>
          </a:p>
          <a:p>
            <a:pPr marL="496253" lvl="1" indent="-176213" algn="just">
              <a:buNone/>
            </a:pPr>
            <a:r>
              <a:rPr lang="cs-CZ" sz="2200" dirty="0" smtClean="0"/>
              <a:t>	- úplata (případně </a:t>
            </a:r>
            <a:r>
              <a:rPr lang="cs-CZ" sz="2200" dirty="0" err="1" smtClean="0"/>
              <a:t>bezúplatnost</a:t>
            </a:r>
            <a:r>
              <a:rPr lang="cs-CZ" sz="2200" dirty="0" smtClean="0"/>
              <a:t>)</a:t>
            </a:r>
          </a:p>
          <a:p>
            <a:pPr marL="176213" indent="-176213" algn="just">
              <a:buNone/>
            </a:pPr>
            <a:r>
              <a:rPr lang="cs-CZ" sz="2000" dirty="0" smtClean="0"/>
              <a:t>	</a:t>
            </a:r>
            <a:endParaRPr lang="cs-CZ" sz="2500" dirty="0" smtClean="0"/>
          </a:p>
          <a:p>
            <a:pPr marL="176213" indent="-176213" algn="just">
              <a:buNone/>
            </a:pPr>
            <a:r>
              <a:rPr lang="cs-CZ" sz="2500" dirty="0" smtClean="0"/>
              <a:t>∙ </a:t>
            </a:r>
            <a:r>
              <a:rPr lang="cs-CZ" sz="2500" u="sng" dirty="0" smtClean="0"/>
              <a:t>právem stavby lze zatížit vždy jen pozemek</a:t>
            </a:r>
            <a:r>
              <a:rPr lang="cs-CZ" sz="2500" dirty="0" smtClean="0"/>
              <a:t>, nikoli např. jinou stavbu → nelze zřídit právo stavby spočívající v právu přistavět další patro k již existující budově</a:t>
            </a:r>
          </a:p>
          <a:p>
            <a:pPr marL="176213" indent="-176213" algn="just">
              <a:buFontTx/>
              <a:buChar char="-"/>
            </a:pPr>
            <a:endParaRPr lang="cs-CZ" sz="2500" dirty="0" smtClean="0"/>
          </a:p>
          <a:p>
            <a:pPr marL="176213" indent="-176213" algn="just">
              <a:buNone/>
            </a:pPr>
            <a:endParaRPr lang="cs-CZ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/>
          <a:lstStyle/>
          <a:p>
            <a:r>
              <a:rPr lang="cs-CZ" b="1" dirty="0" smtClean="0"/>
              <a:t>Právo 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/>
          </a:bodyPr>
          <a:lstStyle/>
          <a:p>
            <a:pPr marL="176213" indent="-176213" algn="just">
              <a:buNone/>
            </a:pPr>
            <a:r>
              <a:rPr lang="cs-CZ" sz="2500" dirty="0" smtClean="0"/>
              <a:t>- stále platí, že kdo bude chtít stavět, může si pozemek koupit, pronajmout, zřídit k němu věcné břemeno, nebo si jinak zajistit titul, který ho ke stavbě oprávní → právo stavby je „jen“ další možností</a:t>
            </a:r>
          </a:p>
          <a:p>
            <a:pPr marL="176213" indent="-176213" algn="just">
              <a:buFontTx/>
              <a:buChar char="-"/>
            </a:pPr>
            <a:endParaRPr lang="cs-CZ" sz="2500" dirty="0" smtClean="0"/>
          </a:p>
          <a:p>
            <a:pPr>
              <a:buNone/>
            </a:pPr>
            <a:endParaRPr lang="cs-CZ" sz="2500" dirty="0" smtClean="0"/>
          </a:p>
          <a:p>
            <a:pPr marL="176213" indent="-176213" algn="just">
              <a:buNone/>
            </a:pPr>
            <a:r>
              <a:rPr lang="cs-CZ" sz="2500" dirty="0" smtClean="0"/>
              <a:t>- pokud veřejnoprávní předpis výslovně stanovuje, že určitý subjekt má k dotčenému pozemku zřídit věcné břemeno, není možné tuto povinnost plnit např. zřízením nájmu či právě zřízením práva stavby </a:t>
            </a:r>
            <a:r>
              <a:rPr lang="cs-CZ" sz="2000" dirty="0" smtClean="0"/>
              <a:t>(např. § 24 odst. 4 energetického zákona, nebo § 104 odst. 3 zákona           o elektronických komunikacích)</a:t>
            </a:r>
            <a:endParaRPr lang="cs-CZ" sz="25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1844824"/>
            <a:ext cx="5976664" cy="1828800"/>
          </a:xfrm>
        </p:spPr>
        <p:txBody>
          <a:bodyPr>
            <a:noAutofit/>
          </a:bodyPr>
          <a:lstStyle/>
          <a:p>
            <a:r>
              <a:rPr lang="cs-CZ" sz="4500" dirty="0" smtClean="0"/>
              <a:t>     							                Relativní  </a:t>
            </a:r>
            <a:br>
              <a:rPr lang="cs-CZ" sz="4500" dirty="0" smtClean="0"/>
            </a:br>
            <a:r>
              <a:rPr lang="cs-CZ" sz="4500" dirty="0"/>
              <a:t> </a:t>
            </a:r>
            <a:r>
              <a:rPr lang="cs-CZ" sz="4500" dirty="0" smtClean="0"/>
              <a:t>      majetková práva</a:t>
            </a:r>
            <a:endParaRPr lang="cs-CZ" sz="45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/>
              <a:t>Smlouvy obecně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856984" cy="5429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500" b="1" dirty="0" smtClean="0"/>
              <a:t>§ 1746 OZ </a:t>
            </a:r>
            <a:r>
              <a:rPr lang="cs-CZ" sz="2500" dirty="0" smtClean="0"/>
              <a:t>– zákonná ustanovení upravující jednotlivé typy smluv se použijí na smlouvy, jejichž obsah zahrnuje podstatné náležitosti smlouvy stanovené v základním ustanovení pro každou z těchto smluv</a:t>
            </a:r>
          </a:p>
          <a:p>
            <a:pPr marL="0" indent="0" algn="just">
              <a:buNone/>
            </a:pPr>
            <a:r>
              <a:rPr lang="cs-CZ" sz="2500" dirty="0"/>
              <a:t>	 </a:t>
            </a:r>
            <a:r>
              <a:rPr lang="cs-CZ" sz="2500" dirty="0" smtClean="0"/>
              <a:t>       - strany mohou uzavřít i takovou smlouvu, která není zvláště jako typ smlouvy upravena </a:t>
            </a:r>
            <a:r>
              <a:rPr lang="cs-CZ" sz="2000" dirty="0" smtClean="0"/>
              <a:t>(příp. mohou „smísit“ různé smluvní typy)</a:t>
            </a:r>
          </a:p>
          <a:p>
            <a:pPr marL="0" indent="0" algn="just">
              <a:buNone/>
            </a:pPr>
            <a:endParaRPr lang="cs-CZ" sz="1100" dirty="0" smtClean="0"/>
          </a:p>
          <a:p>
            <a:pPr marL="0" indent="0" algn="just">
              <a:buNone/>
            </a:pPr>
            <a:endParaRPr lang="cs-CZ" sz="1100" dirty="0"/>
          </a:p>
          <a:p>
            <a:pPr marL="0" indent="0" algn="just">
              <a:buNone/>
            </a:pPr>
            <a:endParaRPr lang="cs-CZ" sz="1100" dirty="0"/>
          </a:p>
          <a:p>
            <a:pPr marL="0" indent="0" algn="just">
              <a:buNone/>
            </a:pPr>
            <a:r>
              <a:rPr lang="cs-CZ" sz="2300" dirty="0" smtClean="0"/>
              <a:t>- smlouvu netvoří jen její obsah, ale i zákon, dobré mravy a zvyklosti</a:t>
            </a:r>
          </a:p>
          <a:p>
            <a:pPr marL="0" indent="0" algn="just">
              <a:buNone/>
            </a:pPr>
            <a:r>
              <a:rPr lang="cs-CZ" sz="2300" dirty="0" smtClean="0"/>
              <a:t>- zřízení či převod věcného práva k nemovité věci jen písemně (§ 560 OZ)</a:t>
            </a:r>
          </a:p>
          <a:p>
            <a:pPr marL="0" indent="0" algn="just">
              <a:buNone/>
            </a:pPr>
            <a:r>
              <a:rPr lang="cs-CZ" sz="2300" dirty="0" smtClean="0"/>
              <a:t>- smlouva může být uzavřená (§ 1745 OZ), leč neúčinná (§ 1748 OZ)</a:t>
            </a:r>
          </a:p>
          <a:p>
            <a:pPr marL="0" indent="0" algn="just">
              <a:buNone/>
            </a:pPr>
            <a:endParaRPr lang="cs-CZ" sz="11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38856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Smlouva o smlouvě budoucí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500" b="1" dirty="0" smtClean="0"/>
          </a:p>
          <a:p>
            <a:pPr marL="0" indent="0" algn="just">
              <a:buNone/>
            </a:pPr>
            <a:r>
              <a:rPr lang="cs-CZ" sz="2500" b="1" dirty="0" smtClean="0"/>
              <a:t>§ 1785 OZ </a:t>
            </a:r>
            <a:r>
              <a:rPr lang="cs-CZ" sz="2500" dirty="0" smtClean="0"/>
              <a:t>– smlouvou o smlouvě budoucí se nejméně jedna strana zavazuje uzavřít po vyzvání v ujednané lhůtě, jinak do jednoho roku, budoucí smlouvu, jejíž obsah je ujednán alespoň obecným způsobem</a:t>
            </a:r>
          </a:p>
          <a:p>
            <a:pPr marL="0" indent="0" algn="just">
              <a:buNone/>
            </a:pPr>
            <a:endParaRPr lang="cs-CZ" sz="2500" dirty="0"/>
          </a:p>
          <a:p>
            <a:pPr marL="0" indent="0" algn="just">
              <a:buNone/>
            </a:pPr>
            <a:r>
              <a:rPr lang="cs-CZ" sz="2500" b="1" dirty="0" smtClean="0"/>
              <a:t>§ 1787 OZ </a:t>
            </a:r>
            <a:r>
              <a:rPr lang="cs-CZ" sz="2500" dirty="0" smtClean="0"/>
              <a:t>– nesplní-li zavázaná strana povinnost uzavřít smlouvu, může oprávněná strana požadovat, aby obsah budoucí smlouvy určil soud nebo osoba určená ve smlouvě </a:t>
            </a:r>
            <a:r>
              <a:rPr lang="cs-CZ" sz="2000" dirty="0" smtClean="0"/>
              <a:t>(§ 634 OZ – právo se promlčí   za jeden rok)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58715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Předsmluvní odpovědnost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cs-CZ" sz="2500" b="1" dirty="0" smtClean="0"/>
          </a:p>
          <a:p>
            <a:pPr algn="just">
              <a:buNone/>
            </a:pPr>
            <a:r>
              <a:rPr lang="cs-CZ" sz="2500" b="1" dirty="0" smtClean="0"/>
              <a:t>§ 1729 OZ </a:t>
            </a:r>
            <a:r>
              <a:rPr lang="cs-CZ" sz="2500" dirty="0" smtClean="0"/>
              <a:t>– dospějí-li strany při jednání o smlouvě tak daleko, že se uzavření smlouvy jeví jako vysoce pravděpodobné, jedná nepoctivě ta strana, která přes důvodné očekávání druhé strany v uzavření smlouvy jednání o uzavření smlouvy ukončí, aniž pro to má spravedlivý důvod</a:t>
            </a:r>
          </a:p>
          <a:p>
            <a:pPr algn="just">
              <a:buNone/>
            </a:pPr>
            <a:endParaRPr lang="cs-CZ" sz="2500" dirty="0" smtClean="0"/>
          </a:p>
          <a:p>
            <a:pPr algn="just">
              <a:buNone/>
            </a:pPr>
            <a:r>
              <a:rPr lang="cs-CZ" sz="2500" dirty="0" smtClean="0"/>
              <a:t>		        → strana, která jedná nepoctivě, nahradí druhé straně škodu</a:t>
            </a:r>
          </a:p>
          <a:p>
            <a:pPr algn="just">
              <a:buNone/>
            </a:pPr>
            <a:r>
              <a:rPr lang="cs-CZ" sz="2500" dirty="0" smtClean="0"/>
              <a:t>		         </a:t>
            </a:r>
            <a:endParaRPr lang="cs-CZ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Osoby – nové pojmy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§ 15 odst. 1 OZ </a:t>
            </a:r>
            <a:r>
              <a:rPr lang="cs-CZ" dirty="0" smtClean="0"/>
              <a:t>– </a:t>
            </a:r>
            <a:r>
              <a:rPr lang="cs-CZ" u="sng" dirty="0" smtClean="0"/>
              <a:t>„právní osobnost“</a:t>
            </a:r>
          </a:p>
          <a:p>
            <a:pPr>
              <a:buNone/>
            </a:pPr>
            <a:endParaRPr lang="cs-CZ" u="sng" dirty="0" smtClean="0"/>
          </a:p>
          <a:p>
            <a:pPr algn="just">
              <a:buNone/>
            </a:pPr>
            <a:r>
              <a:rPr lang="cs-CZ" sz="2500" dirty="0" smtClean="0"/>
              <a:t>- dříve právní subjektivita</a:t>
            </a:r>
          </a:p>
          <a:p>
            <a:pPr algn="just">
              <a:buNone/>
            </a:pPr>
            <a:r>
              <a:rPr lang="cs-CZ" sz="2500" dirty="0" smtClean="0"/>
              <a:t>= způsobilost mít v mezích právního řádu práva a povinnosti</a:t>
            </a:r>
          </a:p>
          <a:p>
            <a:pPr algn="just">
              <a:buNone/>
            </a:pPr>
            <a:r>
              <a:rPr lang="cs-CZ" sz="2500" dirty="0" smtClean="0"/>
              <a:t>- člověk má právní osobnost od narození do smrti (§ 23 OZ)</a:t>
            </a:r>
          </a:p>
          <a:p>
            <a:pPr marL="176213" indent="-176213" algn="just">
              <a:buNone/>
            </a:pPr>
            <a:r>
              <a:rPr lang="cs-CZ" sz="2500" dirty="0" smtClean="0"/>
              <a:t>- právnická osoba má právní osobnost od svého vzniku do svého zániku (§ 118 OZ)</a:t>
            </a:r>
          </a:p>
          <a:p>
            <a:pPr marL="176213" indent="-176213" algn="just">
              <a:buNone/>
            </a:pPr>
            <a:r>
              <a:rPr lang="cs-CZ" sz="2500" dirty="0" smtClean="0"/>
              <a:t>- nemůže být omezena a nelze se jí vzdát</a:t>
            </a: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Výprosa, výpůjčka, nájem a pacht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5429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500" b="1" u="sng" dirty="0" smtClean="0"/>
              <a:t>∙ Výprosa</a:t>
            </a:r>
            <a:r>
              <a:rPr lang="cs-CZ" sz="2500" b="1" dirty="0" smtClean="0"/>
              <a:t> </a:t>
            </a:r>
            <a:r>
              <a:rPr lang="cs-CZ" sz="2000" dirty="0" smtClean="0"/>
              <a:t>(§ 2189 </a:t>
            </a:r>
            <a:r>
              <a:rPr lang="cs-CZ" sz="2000" dirty="0" err="1" smtClean="0"/>
              <a:t>an</a:t>
            </a:r>
            <a:r>
              <a:rPr lang="cs-CZ" sz="2000" dirty="0" smtClean="0"/>
              <a:t>. OZ) </a:t>
            </a:r>
            <a:r>
              <a:rPr lang="cs-CZ" sz="2500" dirty="0" smtClean="0"/>
              <a:t>-</a:t>
            </a:r>
            <a:r>
              <a:rPr lang="cs-CZ" sz="2300" dirty="0" smtClean="0"/>
              <a:t> půjčitel a výprosník</a:t>
            </a:r>
          </a:p>
          <a:p>
            <a:pPr marL="0" indent="0" algn="just">
              <a:buNone/>
            </a:pPr>
            <a:r>
              <a:rPr lang="cs-CZ" sz="2300" dirty="0" smtClean="0"/>
              <a:t>			    - užívání bezplatné, bez ujednání doby a účelu </a:t>
            </a:r>
            <a:endParaRPr lang="cs-CZ" sz="2300" dirty="0"/>
          </a:p>
          <a:p>
            <a:pPr marL="0" indent="0" algn="just">
              <a:buNone/>
            </a:pPr>
            <a:endParaRPr lang="cs-CZ" sz="500" dirty="0" smtClean="0"/>
          </a:p>
          <a:p>
            <a:pPr marL="0" indent="0" algn="just">
              <a:buNone/>
            </a:pPr>
            <a:r>
              <a:rPr lang="cs-CZ" sz="2500" b="1" u="sng" dirty="0" smtClean="0"/>
              <a:t>∙ Výpůjčka</a:t>
            </a:r>
            <a:r>
              <a:rPr lang="cs-CZ" sz="2500" b="1" dirty="0" smtClean="0"/>
              <a:t> </a:t>
            </a:r>
            <a:r>
              <a:rPr lang="cs-CZ" sz="2000" dirty="0" smtClean="0"/>
              <a:t>(§ 2193 </a:t>
            </a:r>
            <a:r>
              <a:rPr lang="cs-CZ" sz="2000" dirty="0" err="1" smtClean="0"/>
              <a:t>an</a:t>
            </a:r>
            <a:r>
              <a:rPr lang="cs-CZ" sz="2000" dirty="0" smtClean="0"/>
              <a:t>. OZ) </a:t>
            </a:r>
            <a:r>
              <a:rPr lang="cs-CZ" sz="2300" dirty="0" smtClean="0"/>
              <a:t>- půjčitel a vypůjčitel</a:t>
            </a:r>
          </a:p>
          <a:p>
            <a:pPr marL="0" indent="0" algn="just">
              <a:buNone/>
            </a:pPr>
            <a:r>
              <a:rPr lang="cs-CZ" sz="2300" dirty="0"/>
              <a:t>	</a:t>
            </a:r>
            <a:r>
              <a:rPr lang="cs-CZ" sz="2300" dirty="0" smtClean="0"/>
              <a:t>		      - užívání bezplatné, dočasné</a:t>
            </a:r>
          </a:p>
          <a:p>
            <a:pPr marL="0" indent="0" algn="just">
              <a:buNone/>
            </a:pPr>
            <a:endParaRPr lang="cs-CZ" sz="500" dirty="0"/>
          </a:p>
          <a:p>
            <a:pPr marL="0" indent="0" algn="just">
              <a:buNone/>
            </a:pPr>
            <a:r>
              <a:rPr lang="cs-CZ" sz="2500" b="1" u="sng" dirty="0" smtClean="0"/>
              <a:t>∙ Nájem</a:t>
            </a:r>
            <a:r>
              <a:rPr lang="cs-CZ" sz="2500" b="1" dirty="0" smtClean="0"/>
              <a:t> </a:t>
            </a:r>
            <a:r>
              <a:rPr lang="cs-CZ" sz="2000" dirty="0" smtClean="0"/>
              <a:t>(§ 2201 </a:t>
            </a:r>
            <a:r>
              <a:rPr lang="cs-CZ" sz="2000" dirty="0" err="1" smtClean="0"/>
              <a:t>an</a:t>
            </a:r>
            <a:r>
              <a:rPr lang="cs-CZ" sz="2000" dirty="0" smtClean="0"/>
              <a:t>. OZ) </a:t>
            </a:r>
            <a:r>
              <a:rPr lang="cs-CZ" sz="2300" dirty="0" smtClean="0"/>
              <a:t>- pronajímatel a nájemce</a:t>
            </a:r>
          </a:p>
          <a:p>
            <a:pPr marL="0" indent="0" algn="just">
              <a:buNone/>
            </a:pPr>
            <a:r>
              <a:rPr lang="cs-CZ" sz="2300" dirty="0"/>
              <a:t>	</a:t>
            </a:r>
            <a:r>
              <a:rPr lang="cs-CZ" sz="2300" dirty="0" smtClean="0"/>
              <a:t>		 - užívání za úplatu, dočasné</a:t>
            </a:r>
          </a:p>
          <a:p>
            <a:pPr marL="0" indent="0" algn="just">
              <a:buNone/>
            </a:pPr>
            <a:endParaRPr lang="cs-CZ" sz="500" dirty="0"/>
          </a:p>
          <a:p>
            <a:pPr marL="0" indent="0" algn="just">
              <a:buNone/>
            </a:pPr>
            <a:r>
              <a:rPr lang="cs-CZ" sz="2500" b="1" u="sng" dirty="0" smtClean="0"/>
              <a:t>∙ Pacht</a:t>
            </a:r>
            <a:r>
              <a:rPr lang="cs-CZ" sz="2500" b="1" dirty="0" smtClean="0"/>
              <a:t> </a:t>
            </a:r>
            <a:r>
              <a:rPr lang="cs-CZ" sz="2000" dirty="0" smtClean="0"/>
              <a:t>(§ 2332 </a:t>
            </a:r>
            <a:r>
              <a:rPr lang="cs-CZ" sz="2000" dirty="0" err="1" smtClean="0"/>
              <a:t>an</a:t>
            </a:r>
            <a:r>
              <a:rPr lang="cs-CZ" sz="2000" dirty="0" smtClean="0"/>
              <a:t>. OZ) </a:t>
            </a:r>
            <a:r>
              <a:rPr lang="cs-CZ" sz="2300" dirty="0" smtClean="0"/>
              <a:t>- propachtovatel a pachtýř</a:t>
            </a:r>
          </a:p>
          <a:p>
            <a:pPr marL="0" indent="0" algn="just">
              <a:buNone/>
            </a:pPr>
            <a:r>
              <a:rPr lang="cs-CZ" sz="2300" dirty="0"/>
              <a:t> </a:t>
            </a:r>
            <a:r>
              <a:rPr lang="cs-CZ" sz="2300" dirty="0" smtClean="0"/>
              <a:t>  		          - užívání a požívání za úplatu, dočasné</a:t>
            </a:r>
          </a:p>
          <a:p>
            <a:pPr marL="0" indent="0" algn="just">
              <a:buNone/>
            </a:pPr>
            <a:endParaRPr lang="cs-CZ" sz="2300" dirty="0" smtClean="0"/>
          </a:p>
          <a:p>
            <a:pPr marL="0" indent="0" algn="just">
              <a:buNone/>
            </a:pPr>
            <a:r>
              <a:rPr lang="cs-CZ" sz="2300" b="1" dirty="0" smtClean="0"/>
              <a:t>§ 2203 OZ a § 2333 OZ </a:t>
            </a:r>
            <a:r>
              <a:rPr lang="cs-CZ" sz="2300" dirty="0" smtClean="0"/>
              <a:t>– je-li pronajatá/propachtovaná věc zapsána do veřejného seznamu, zapíše se tam i nájemní/pachtovní právo, pokud to navrhne vlastník věci nebo s jeho souhlasem nájemce/pachtýř</a:t>
            </a:r>
            <a:r>
              <a:rPr lang="cs-CZ" sz="2400" dirty="0" smtClean="0"/>
              <a:t>	</a:t>
            </a:r>
            <a:endParaRPr lang="cs-CZ" sz="23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289828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Smlouva o dílo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500" b="1" dirty="0" smtClean="0"/>
              <a:t>∙ odstraněn dualismus právní úpravy </a:t>
            </a:r>
            <a:r>
              <a:rPr lang="cs-CZ" sz="2500" dirty="0" smtClean="0"/>
              <a:t>→</a:t>
            </a:r>
            <a:r>
              <a:rPr lang="cs-CZ" sz="2500" dirty="0" smtClean="0">
                <a:latin typeface="Calibri"/>
              </a:rPr>
              <a:t> § 2586 – 2635 OZ</a:t>
            </a:r>
            <a:endParaRPr lang="cs-CZ" sz="2500" dirty="0" smtClean="0"/>
          </a:p>
          <a:p>
            <a:pPr algn="just">
              <a:buNone/>
            </a:pPr>
            <a:endParaRPr lang="cs-CZ" sz="2500" b="1" dirty="0" smtClean="0"/>
          </a:p>
          <a:p>
            <a:pPr algn="just">
              <a:buNone/>
            </a:pPr>
            <a:endParaRPr lang="cs-CZ" sz="2500" b="1" dirty="0" smtClean="0"/>
          </a:p>
          <a:p>
            <a:pPr algn="just">
              <a:buNone/>
            </a:pPr>
            <a:r>
              <a:rPr lang="cs-CZ" sz="2500" b="1" dirty="0" smtClean="0"/>
              <a:t>§ 2605 OZ </a:t>
            </a:r>
            <a:r>
              <a:rPr lang="cs-CZ" sz="2500" dirty="0" smtClean="0"/>
              <a:t>- dílo je dokončeno, je-li předvedena jeho způsobilost sloužit svému účelu; objednatel převezme dokončené dílo                 s výhradami, nebo bez výhrad</a:t>
            </a:r>
          </a:p>
          <a:p>
            <a:pPr algn="just">
              <a:buNone/>
            </a:pPr>
            <a:r>
              <a:rPr lang="cs-CZ" sz="2500" dirty="0" smtClean="0"/>
              <a:t>		        - převezme-li objednatel dílo bez výhrad, nepřizná mu soud právo ze zjevné vady díla, namítne-li zhotovitel, že právo nebylo uplatněno včas</a:t>
            </a:r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1844824"/>
            <a:ext cx="5976664" cy="1828800"/>
          </a:xfrm>
        </p:spPr>
        <p:txBody>
          <a:bodyPr>
            <a:noAutofit/>
          </a:bodyPr>
          <a:lstStyle/>
          <a:p>
            <a:r>
              <a:rPr lang="cs-CZ" sz="4500" dirty="0" smtClean="0"/>
              <a:t>     							                 Nový katastrální zákon</a:t>
            </a:r>
            <a:endParaRPr lang="cs-CZ" sz="45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3074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Zápisy ve veřejném seznamu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856984" cy="52578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sz="2500" b="1" dirty="0" smtClean="0"/>
              <a:t>§ 980 OZ </a:t>
            </a:r>
            <a:r>
              <a:rPr lang="cs-CZ" sz="2500" dirty="0" smtClean="0"/>
              <a:t>- je-li do veřejného seznamu zapsáno právo k věci, neomlouvá nikoho neznalost zapsaného údaje </a:t>
            </a:r>
            <a:r>
              <a:rPr lang="cs-CZ" sz="2300" dirty="0" smtClean="0"/>
              <a:t>(netýká se pouze zápisu věcného práva, ale rovněž i poznámek, které činí zapsané údaje spornými či nejistými)</a:t>
            </a:r>
          </a:p>
          <a:p>
            <a:pPr marL="0" indent="0" algn="just">
              <a:buNone/>
            </a:pPr>
            <a:r>
              <a:rPr lang="cs-CZ" sz="2300" dirty="0" smtClean="0"/>
              <a:t>	     </a:t>
            </a:r>
            <a:r>
              <a:rPr lang="cs-CZ" sz="2500" dirty="0" smtClean="0"/>
              <a:t>- je-li právo k věci zapsáno do veřejného seznamu, má se           za to, že bylo zapsáno v souladu se skutečným právním stavem; bylo-li právo k věci z veřejného seznamu vymazáno, má se za to, že neexistuje</a:t>
            </a:r>
          </a:p>
          <a:p>
            <a:pPr marL="0" indent="0" algn="just">
              <a:buFontTx/>
              <a:buChar char="-"/>
            </a:pPr>
            <a:endParaRPr lang="cs-CZ" sz="1100" dirty="0"/>
          </a:p>
          <a:p>
            <a:pPr marL="0" indent="0" algn="just">
              <a:buNone/>
            </a:pPr>
            <a:r>
              <a:rPr lang="cs-CZ" sz="2500" b="1" dirty="0" smtClean="0"/>
              <a:t>§ 984 OZ </a:t>
            </a:r>
            <a:r>
              <a:rPr lang="cs-CZ" sz="2500" dirty="0" smtClean="0"/>
              <a:t>– není-li stav zapsaný ve veřejném seznamu v souladu se skutečným právním stavem, svědčí zapsaný stav ve prospěch osoby, která nabyla věcné právo za úplatu v dobré víře od osoby k tomu oprávněné podle zapsaného stavu</a:t>
            </a:r>
          </a:p>
          <a:p>
            <a:pPr marL="0" indent="0" algn="just">
              <a:buNone/>
            </a:pPr>
            <a:endParaRPr lang="cs-CZ" sz="1100" dirty="0" smtClean="0"/>
          </a:p>
          <a:p>
            <a:pPr marL="0" indent="0" algn="just">
              <a:buNone/>
            </a:pPr>
            <a:r>
              <a:rPr lang="cs-CZ" sz="2500" b="1" dirty="0" smtClean="0"/>
              <a:t>§ 3064 OZ </a:t>
            </a:r>
            <a:r>
              <a:rPr lang="cs-CZ" sz="2500" dirty="0" smtClean="0"/>
              <a:t>– u práv zapsaných do KN do 31.12.2014 nastanou účinky podle § 980 – 986 až 1.1.2015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378967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658544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Nové katastrální předpisy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9036496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∙ zákon č. 256/2013 Sb., o katastru nemovitostí </a:t>
            </a:r>
            <a:r>
              <a:rPr lang="cs-CZ" sz="2000" dirty="0" smtClean="0"/>
              <a:t>(„katastrální zákon“)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∙ vyhláška č. 357/2013 Sb., o katastru nemovitostí </a:t>
            </a:r>
            <a:r>
              <a:rPr lang="cs-CZ" sz="2000" dirty="0" smtClean="0"/>
              <a:t>(„katastrální vyhláška“)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∙ vyhláška č. 358/2013 Sb., o poskytování údajů z katastru nemovitostí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∙ vyhláška č. 359/2013 Sb., o stanovení vzoru formuláře pro podání návrhu na zahájení řízení o povolení vkladu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259084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Novinky v katastrálních předpisech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06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- rozšíření počtu práv, která budou zapisována</a:t>
            </a:r>
          </a:p>
          <a:p>
            <a:pPr>
              <a:buNone/>
            </a:pPr>
            <a:r>
              <a:rPr lang="cs-CZ" sz="2500" dirty="0" smtClean="0"/>
              <a:t>- všechna věcná práva se budou zapisovat pouze vkladem</a:t>
            </a:r>
          </a:p>
          <a:p>
            <a:pPr>
              <a:buNone/>
            </a:pPr>
            <a:r>
              <a:rPr lang="cs-CZ" sz="2500" dirty="0" smtClean="0"/>
              <a:t>- nebude se zapisovat rozestavěná stavba</a:t>
            </a:r>
          </a:p>
          <a:p>
            <a:pPr>
              <a:buNone/>
            </a:pPr>
            <a:r>
              <a:rPr lang="cs-CZ" sz="2500" dirty="0" smtClean="0"/>
              <a:t>- u evidovaných budov se bude zapisovat údaj o dočasnosti</a:t>
            </a:r>
          </a:p>
          <a:p>
            <a:pPr>
              <a:buNone/>
            </a:pPr>
            <a:r>
              <a:rPr lang="cs-CZ" sz="2500" dirty="0" smtClean="0"/>
              <a:t>- katastr bude obsahovat dohody spoluvlastníků o správě nemovitosti</a:t>
            </a:r>
          </a:p>
          <a:p>
            <a:pPr marL="179388" indent="-179388">
              <a:buNone/>
            </a:pPr>
            <a:r>
              <a:rPr lang="cs-CZ" sz="2500" dirty="0" smtClean="0"/>
              <a:t>- katastr bude obsahovat úplná znění prohlášení o rozdělení práva          k domu a pozemku na vlastnické právo k jednotkám</a:t>
            </a:r>
          </a:p>
          <a:p>
            <a:pPr>
              <a:buNone/>
            </a:pPr>
            <a:r>
              <a:rPr lang="cs-CZ" sz="2500" dirty="0" smtClean="0"/>
              <a:t>- větší rozsah přezkumu vkladových listin ze strany katastrálního úřadu</a:t>
            </a:r>
          </a:p>
          <a:p>
            <a:pPr>
              <a:buNone/>
            </a:pPr>
            <a:r>
              <a:rPr lang="cs-CZ" sz="2500" dirty="0" smtClean="0"/>
              <a:t>- větší informovanost účastníků (+ služba sledování změn)</a:t>
            </a:r>
          </a:p>
          <a:p>
            <a:pPr>
              <a:buNone/>
            </a:pPr>
            <a:r>
              <a:rPr lang="cs-CZ" sz="2500" dirty="0" smtClean="0"/>
              <a:t>- evidence cen nemovitostí (odděleně a pouze do budoucna)</a:t>
            </a:r>
          </a:p>
          <a:p>
            <a:pPr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224198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3300" b="1" dirty="0" smtClean="0"/>
              <a:t>Vybraná ustanovení katastrálního zákona</a:t>
            </a:r>
            <a:endParaRPr lang="cs-CZ" sz="33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500" b="1" dirty="0" smtClean="0"/>
              <a:t>§ 64 – 65 KZ </a:t>
            </a:r>
            <a:r>
              <a:rPr lang="cs-CZ" sz="2500" dirty="0" smtClean="0"/>
              <a:t>- řešení problematiky nedostatečné identifikace 			  některých vlastníků v katastru nemovitostí</a:t>
            </a:r>
          </a:p>
          <a:p>
            <a:pPr algn="just">
              <a:buNone/>
            </a:pPr>
            <a:endParaRPr lang="cs-CZ" sz="1000" dirty="0" smtClean="0"/>
          </a:p>
          <a:p>
            <a:pPr algn="just">
              <a:buNone/>
            </a:pPr>
            <a:r>
              <a:rPr lang="cs-CZ" sz="2500" dirty="0" smtClean="0"/>
              <a:t>→ ČÚZK předá údaje Úřadu pro zastupování státu ve věcech majetkových (ÚZSVM) a vyznačí o tom poznámku na listu vlastnictví</a:t>
            </a:r>
          </a:p>
          <a:p>
            <a:pPr algn="just">
              <a:buNone/>
            </a:pPr>
            <a:r>
              <a:rPr lang="cs-CZ" sz="2500" dirty="0" smtClean="0"/>
              <a:t>→ ÚZSVM zveřejní informace na internetu a současně je předá obecnímu úřadu obce, na jejímž území se nemovitost nachází </a:t>
            </a:r>
          </a:p>
          <a:p>
            <a:pPr algn="just">
              <a:buNone/>
            </a:pPr>
            <a:r>
              <a:rPr lang="cs-CZ" sz="2500" dirty="0" smtClean="0"/>
              <a:t>→ obecní úřad zveřejní informace na své úřední desce a spolu                 s ÚZSVM pátrá po identitě vlastníka v dostupných evidencích</a:t>
            </a:r>
          </a:p>
          <a:p>
            <a:pPr algn="just">
              <a:buNone/>
            </a:pPr>
            <a:endParaRPr lang="cs-CZ" sz="1000" dirty="0" smtClean="0"/>
          </a:p>
          <a:p>
            <a:pPr algn="just">
              <a:buNone/>
            </a:pPr>
            <a:r>
              <a:rPr lang="cs-CZ" sz="2500" dirty="0" smtClean="0"/>
              <a:t>→ nepodaří-li se vlastníka zjistit a uplyne-li marně lhůta dle                § 1050 OZ, pohlíží se na nemovitost jako na opuštěnou (→ připadá státu)</a:t>
            </a:r>
          </a:p>
          <a:p>
            <a:pPr algn="just">
              <a:buNone/>
            </a:pP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1844824"/>
            <a:ext cx="5976664" cy="1828800"/>
          </a:xfrm>
        </p:spPr>
        <p:txBody>
          <a:bodyPr>
            <a:noAutofit/>
          </a:bodyPr>
          <a:lstStyle/>
          <a:p>
            <a:r>
              <a:rPr lang="cs-CZ" sz="4500" dirty="0" smtClean="0"/>
              <a:t>     							                Ostatní</a:t>
            </a:r>
            <a:endParaRPr lang="cs-CZ" sz="45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2622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658544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Přiznání odbornosti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658544" cy="4495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500" b="1" dirty="0" smtClean="0"/>
              <a:t>§ 5 odst. 1 OZ </a:t>
            </a:r>
            <a:r>
              <a:rPr lang="cs-CZ" sz="2500" dirty="0" smtClean="0"/>
              <a:t>– kdo se veřejně nebo ve styku s jinou osobou přihlásí k odbornému výkonu jako příslušník určitého povolání nebo stavu, dává tím najevo, že je schopen jednat se znalostí                     a pečlivostí, která je s jeho povoláním nebo stavem spojena → jedná-li bez této odborné péče, jde to k jeho tíži</a:t>
            </a:r>
          </a:p>
          <a:p>
            <a:pPr marL="0" indent="0" algn="just">
              <a:buNone/>
            </a:pPr>
            <a:endParaRPr lang="cs-CZ" sz="2500" dirty="0"/>
          </a:p>
          <a:p>
            <a:pPr marL="0" indent="0" algn="just">
              <a:buNone/>
            </a:pPr>
            <a:r>
              <a:rPr lang="cs-CZ" sz="2500" dirty="0" smtClean="0"/>
              <a:t>→ platí jak pro úřední styk, tak i pro soukromou sféru úředníka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424319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658544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Výkladová stanoviska; literatura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/>
              <a:t>• Expertní skupina Komise pro aplikaci nové civilní legislativy</a:t>
            </a:r>
          </a:p>
          <a:p>
            <a:pPr marL="0" indent="0">
              <a:buNone/>
            </a:pPr>
            <a:endParaRPr lang="cs-CZ" sz="1000" dirty="0" smtClean="0"/>
          </a:p>
          <a:p>
            <a:pPr marL="0" indent="0" algn="just">
              <a:buNone/>
            </a:pPr>
            <a:r>
              <a:rPr lang="cs-CZ" sz="2500" dirty="0" smtClean="0"/>
              <a:t>- působí při Ministerstvu spravedlnosti od září 2012 jako stálý poradní orgán</a:t>
            </a:r>
          </a:p>
          <a:p>
            <a:pPr marL="0" indent="0">
              <a:buNone/>
            </a:pPr>
            <a:r>
              <a:rPr lang="cs-CZ" sz="2500" dirty="0" smtClean="0"/>
              <a:t>- odkazy:  </a:t>
            </a:r>
            <a:r>
              <a:rPr lang="cs-CZ" sz="2500" dirty="0" smtClean="0">
                <a:solidFill>
                  <a:srgbClr val="002060"/>
                </a:solidFill>
                <a:hlinkClick r:id="rId2"/>
              </a:rPr>
              <a:t>http</a:t>
            </a:r>
            <a:r>
              <a:rPr lang="cs-CZ" sz="2500" dirty="0">
                <a:solidFill>
                  <a:srgbClr val="002060"/>
                </a:solidFill>
                <a:hlinkClick r:id="rId2"/>
              </a:rPr>
              <a:t>://obcanskyzakonik.justice.cz/vykladova-stanoviska</a:t>
            </a:r>
            <a:r>
              <a:rPr lang="cs-CZ" sz="2500" dirty="0" smtClean="0">
                <a:solidFill>
                  <a:srgbClr val="002060"/>
                </a:solidFill>
                <a:hlinkClick r:id="rId2"/>
              </a:rPr>
              <a:t>/</a:t>
            </a:r>
            <a:endParaRPr lang="cs-CZ" sz="25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500" dirty="0">
                <a:solidFill>
                  <a:srgbClr val="002060"/>
                </a:solidFill>
              </a:rPr>
              <a:t>                </a:t>
            </a:r>
            <a:r>
              <a:rPr lang="cs-CZ" sz="2500" dirty="0">
                <a:solidFill>
                  <a:srgbClr val="002060"/>
                </a:solidFill>
                <a:hlinkClick r:id="rId3"/>
              </a:rPr>
              <a:t>http://obcanskyzakonik.justice.cz/infocentrum/caste-dotazy/polozit-dotaz</a:t>
            </a:r>
            <a:r>
              <a:rPr lang="cs-CZ" sz="2500" dirty="0" smtClean="0">
                <a:solidFill>
                  <a:srgbClr val="002060"/>
                </a:solidFill>
                <a:hlinkClick r:id="rId3"/>
              </a:rPr>
              <a:t>/</a:t>
            </a:r>
            <a:endParaRPr lang="cs-CZ" sz="2500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endParaRPr lang="cs-CZ" sz="2000" dirty="0" smtClean="0"/>
          </a:p>
          <a:p>
            <a:pPr marL="0" indent="0">
              <a:buNone/>
            </a:pPr>
            <a:r>
              <a:rPr lang="cs-CZ" sz="2500" b="1" dirty="0" smtClean="0"/>
              <a:t>• Konsolidovaná důvodová zpráva</a:t>
            </a:r>
          </a:p>
          <a:p>
            <a:pPr marL="0" indent="0">
              <a:buNone/>
            </a:pPr>
            <a:endParaRPr lang="cs-CZ" sz="1000" b="1" dirty="0"/>
          </a:p>
          <a:p>
            <a:pPr marL="0" indent="0">
              <a:buNone/>
            </a:pPr>
            <a:r>
              <a:rPr lang="cs-CZ" sz="2500" dirty="0" smtClean="0"/>
              <a:t>- odkaz</a:t>
            </a:r>
            <a:r>
              <a:rPr lang="cs-CZ" sz="2500" dirty="0"/>
              <a:t>: </a:t>
            </a:r>
            <a:r>
              <a:rPr lang="cs-CZ" sz="2500" dirty="0" smtClean="0">
                <a:hlinkClick r:id="rId4"/>
              </a:rPr>
              <a:t>http</a:t>
            </a:r>
            <a:r>
              <a:rPr lang="cs-CZ" sz="2500" dirty="0">
                <a:hlinkClick r:id="rId4"/>
              </a:rPr>
              <a:t>://</a:t>
            </a:r>
            <a:r>
              <a:rPr lang="cs-CZ" sz="2500" dirty="0" smtClean="0">
                <a:hlinkClick r:id="rId4"/>
              </a:rPr>
              <a:t>obcanskyzakonik.justice.cz/fileadmin/Duvodova-zprava-NOZ-konsolidovana-verze.pdf</a:t>
            </a:r>
            <a:endParaRPr lang="cs-CZ" sz="2500" dirty="0" smtClean="0"/>
          </a:p>
          <a:p>
            <a:pPr>
              <a:buFontTx/>
              <a:buChar char="-"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363412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Osoby – nové pojmy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b="1" dirty="0" smtClean="0"/>
              <a:t>§ 15 odst. 2 OZ – </a:t>
            </a:r>
            <a:r>
              <a:rPr lang="cs-CZ" u="sng" dirty="0" smtClean="0"/>
              <a:t>„svéprávnost“</a:t>
            </a:r>
          </a:p>
          <a:p>
            <a:pPr>
              <a:buNone/>
            </a:pPr>
            <a:endParaRPr lang="cs-CZ" sz="1000" dirty="0" smtClean="0"/>
          </a:p>
          <a:p>
            <a:pPr algn="just">
              <a:buNone/>
            </a:pPr>
            <a:r>
              <a:rPr lang="cs-CZ" sz="2300" dirty="0" smtClean="0"/>
              <a:t>- dříve „způsobilost k právním úkonům“ </a:t>
            </a:r>
            <a:endParaRPr lang="cs-CZ" sz="2000" dirty="0" smtClean="0"/>
          </a:p>
          <a:p>
            <a:pPr algn="just">
              <a:buNone/>
            </a:pPr>
            <a:r>
              <a:rPr lang="cs-CZ" sz="2300" dirty="0" smtClean="0"/>
              <a:t>= způsobilost nabývat pro sebe vlastním jednáním práva a zavazovat se k povinnostem (právně jednat)</a:t>
            </a:r>
          </a:p>
          <a:p>
            <a:pPr marL="176213" indent="-176213" algn="just">
              <a:buNone/>
            </a:pPr>
            <a:r>
              <a:rPr lang="cs-CZ" sz="2300" dirty="0" smtClean="0"/>
              <a:t>- plně svéprávným se člověk stává zletilostí (§ 30 odst. 1 OZ), uzavřením manželství (§ 30 odst. 2 OZ) či emancipací (§ 37 OZ)</a:t>
            </a:r>
          </a:p>
          <a:p>
            <a:pPr marL="176213" indent="-176213" algn="just">
              <a:buNone/>
            </a:pPr>
            <a:r>
              <a:rPr lang="cs-CZ" sz="2300" dirty="0" smtClean="0"/>
              <a:t>- u právnické osoby se vychází z teorie fikce → nejedná právnická osoba, ale za právnickou osobu jedná fyzická osoba</a:t>
            </a:r>
          </a:p>
          <a:p>
            <a:pPr algn="just">
              <a:buNone/>
            </a:pPr>
            <a:r>
              <a:rPr lang="cs-CZ" sz="2300" dirty="0" smtClean="0"/>
              <a:t>- nelze se jí vzdát, ale může být omezena</a:t>
            </a:r>
          </a:p>
          <a:p>
            <a:pPr algn="just">
              <a:buNone/>
            </a:pPr>
            <a:r>
              <a:rPr lang="cs-CZ" sz="2300" b="1" dirty="0" smtClean="0"/>
              <a:t>→ § 29 odst. 1 SŘ </a:t>
            </a:r>
            <a:r>
              <a:rPr lang="cs-CZ" sz="2300" dirty="0" smtClean="0"/>
              <a:t>– každý je způsobilý činit v řízení úkony samostatně („procesní způsobilost“) v tom rozsahu, v jakém mu zákon přiznává svéprávnost</a:t>
            </a:r>
            <a:endParaRPr lang="cs-CZ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Nápomoc při rozhodování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997152"/>
          </a:xfrm>
        </p:spPr>
        <p:txBody>
          <a:bodyPr>
            <a:normAutofit lnSpcReduction="10000"/>
          </a:bodyPr>
          <a:lstStyle/>
          <a:p>
            <a:pPr marL="265113" indent="-265113" algn="just">
              <a:buNone/>
            </a:pPr>
            <a:r>
              <a:rPr lang="cs-CZ" sz="2500" dirty="0" smtClean="0"/>
              <a:t>- potřebuje-li člověk nápomoc při rozhodování, protože mu v tom duševní porucha působí obtíže, třebaže nemusí být omezen            ve svéprávnosti, může si s podpůrcem ujednat poskytování podpory; podpůrců může být i více</a:t>
            </a:r>
          </a:p>
          <a:p>
            <a:pPr marL="265113" indent="-265113" algn="just">
              <a:buNone/>
            </a:pPr>
            <a:r>
              <a:rPr lang="cs-CZ" sz="2500" dirty="0" smtClean="0"/>
              <a:t>-„podporovaný“ uzavře s „podpůrcem“ „smlouvu o nápomoci“ → účinnosti nabývá až dnem, kdy ji schválí soud</a:t>
            </a:r>
          </a:p>
          <a:p>
            <a:pPr marL="265113" indent="-265113" algn="just">
              <a:buFontTx/>
              <a:buChar char="-"/>
            </a:pPr>
            <a:endParaRPr lang="cs-CZ" sz="2500" dirty="0" smtClean="0"/>
          </a:p>
          <a:p>
            <a:pPr marL="265113" indent="-265113" algn="just">
              <a:buNone/>
            </a:pPr>
            <a:r>
              <a:rPr lang="cs-CZ" sz="2500" dirty="0" smtClean="0"/>
              <a:t>- </a:t>
            </a:r>
            <a:r>
              <a:rPr lang="cs-CZ" sz="2500" u="sng" dirty="0" smtClean="0"/>
              <a:t>nejedná se o zastoupení</a:t>
            </a:r>
            <a:r>
              <a:rPr lang="cs-CZ" sz="2500" dirty="0" smtClean="0"/>
              <a:t> → podporovaný jedná sám za sebe, podpůrce je mu toliko nápomocen radami</a:t>
            </a:r>
          </a:p>
          <a:p>
            <a:pPr marL="265113" indent="-265113" algn="just">
              <a:buFontTx/>
              <a:buChar char="-"/>
            </a:pPr>
            <a:endParaRPr lang="cs-CZ" sz="2500" dirty="0" smtClean="0"/>
          </a:p>
          <a:p>
            <a:pPr marL="265113" indent="-265113" algn="just">
              <a:buNone/>
            </a:pPr>
            <a:r>
              <a:rPr lang="cs-CZ" sz="2500" dirty="0" smtClean="0"/>
              <a:t>- podpůrce má právo namítat neplatnost právního jednání podporovaného</a:t>
            </a:r>
          </a:p>
          <a:p>
            <a:pPr marL="265113" indent="-265113" algn="just">
              <a:buNone/>
            </a:pPr>
            <a:endParaRPr lang="cs-CZ" sz="23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Nápomoc při rozhodování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12968" cy="506916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cs-CZ" sz="2500" b="1" dirty="0" smtClean="0"/>
              <a:t>§ 36 odst. 4 SŘ </a:t>
            </a:r>
            <a:r>
              <a:rPr lang="cs-CZ" sz="2500" dirty="0" smtClean="0"/>
              <a:t>– Účastník má při jednání se správním orgánem právo na konzultace s osobou, která mu podle občanského zákoníku může jako podpůrce napomáhat při rozhodování; je-li takových osob více, zvolí si účastník jednu z nich. Namítne-li v průběhu  řízení podpůrce účastníka vlastním jménem neplatnost právního jednání učiněného podporovaným účastníkem, správní orgán k této námitce v řízení přihlédne.</a:t>
            </a:r>
          </a:p>
          <a:p>
            <a:pPr algn="just">
              <a:buNone/>
            </a:pPr>
            <a:r>
              <a:rPr lang="cs-CZ" sz="2500" b="1" dirty="0" smtClean="0"/>
              <a:t>§ 36 odst. 5 SŘ </a:t>
            </a:r>
            <a:r>
              <a:rPr lang="cs-CZ" sz="2500" dirty="0" smtClean="0"/>
              <a:t>– Účastník, jeho zástupce nebo podpůrce je povinen předložit na výzvu oprávněné úřední osoby průkaz totožnosti.</a:t>
            </a:r>
          </a:p>
          <a:p>
            <a:pPr algn="just">
              <a:buNone/>
            </a:pPr>
            <a:r>
              <a:rPr lang="cs-CZ" sz="2500" b="1" dirty="0" smtClean="0"/>
              <a:t>§ 38 odst. 4 SŘ </a:t>
            </a:r>
            <a:r>
              <a:rPr lang="cs-CZ" sz="2500" dirty="0" smtClean="0"/>
              <a:t>– Není-li účastník zastoupen, může spolu s účastníkem nahlížet do spisu i jeho podpůrce.</a:t>
            </a:r>
          </a:p>
          <a:p>
            <a:pPr algn="just">
              <a:buNone/>
            </a:pPr>
            <a:r>
              <a:rPr lang="cs-CZ" sz="2500" b="1" dirty="0" smtClean="0"/>
              <a:t>§ 49 odst. 5 SŘ </a:t>
            </a:r>
            <a:r>
              <a:rPr lang="cs-CZ" sz="2500" dirty="0" smtClean="0"/>
              <a:t>– I neveřejného jednání se může zúčastnit podpůrce účastníka.</a:t>
            </a: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6536" cy="990600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Spolky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964488" cy="5069160"/>
          </a:xfrm>
        </p:spPr>
        <p:txBody>
          <a:bodyPr>
            <a:normAutofit/>
          </a:bodyPr>
          <a:lstStyle/>
          <a:p>
            <a:pPr marL="176213" indent="-176213" algn="just">
              <a:buNone/>
            </a:pPr>
            <a:r>
              <a:rPr lang="cs-CZ" sz="2500" dirty="0" smtClean="0"/>
              <a:t>- OZ  obecně dělí právnické osoby na korporace (společenství osob), fundace (účelově vyčleněný majetek) a ústavy (kombinace věcného základu s osobním prvkem)</a:t>
            </a:r>
          </a:p>
          <a:p>
            <a:pPr marL="176213" indent="-176213" algn="just">
              <a:buNone/>
            </a:pPr>
            <a:endParaRPr lang="cs-CZ" sz="2500" dirty="0" smtClean="0"/>
          </a:p>
          <a:p>
            <a:pPr marL="176213" indent="-176213" algn="just">
              <a:buNone/>
            </a:pPr>
            <a:r>
              <a:rPr lang="cs-CZ" sz="2500" dirty="0" smtClean="0"/>
              <a:t>- spolek je typ korporace</a:t>
            </a:r>
          </a:p>
          <a:p>
            <a:pPr marL="176213" indent="-176213" algn="just">
              <a:buNone/>
            </a:pPr>
            <a:r>
              <a:rPr lang="cs-CZ" sz="2500" dirty="0" smtClean="0"/>
              <a:t>- dříve „občanská sdružení“ </a:t>
            </a:r>
            <a:r>
              <a:rPr lang="cs-CZ" sz="2000" dirty="0" smtClean="0"/>
              <a:t>(zrušen zákon č. 83/1990 Sb., o sdružování občanů)</a:t>
            </a:r>
          </a:p>
          <a:p>
            <a:pPr marL="176213" indent="-176213" algn="just">
              <a:buNone/>
            </a:pPr>
            <a:r>
              <a:rPr lang="cs-CZ" sz="2500" dirty="0" smtClean="0"/>
              <a:t>- název obsahuje „spolek“, „zapsaný spolek“ nebo „z.s.“ </a:t>
            </a:r>
          </a:p>
          <a:p>
            <a:pPr marL="176213" indent="-176213" algn="just">
              <a:buNone/>
            </a:pPr>
            <a:r>
              <a:rPr lang="cs-CZ" sz="2500" dirty="0" smtClean="0"/>
              <a:t>- vzniká zápisem do „spolkového rejstříku“ </a:t>
            </a:r>
            <a:r>
              <a:rPr lang="cs-CZ" sz="2000" dirty="0" smtClean="0"/>
              <a:t>(vedený krajskými soudy podle zákona č. 304/2013 Sb., o veřejných rejstřících)</a:t>
            </a:r>
          </a:p>
          <a:p>
            <a:pPr marL="176213" indent="-176213" algn="just">
              <a:buNone/>
            </a:pPr>
            <a:r>
              <a:rPr lang="cs-CZ" sz="2500" dirty="0" smtClean="0"/>
              <a:t>- jako organizační jednotky lze založit pobočné spolky, které se rovněž zapisují do „spolkového rejstříku“</a:t>
            </a:r>
          </a:p>
          <a:p>
            <a:pPr marL="176213" indent="-176213" algn="just">
              <a:buNone/>
            </a:pP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3178</TotalTime>
  <Words>3114</Words>
  <Application>Microsoft Office PowerPoint</Application>
  <PresentationFormat>Předvádění na obrazovce (4:3)</PresentationFormat>
  <Paragraphs>412</Paragraphs>
  <Slides>59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59</vt:i4>
      </vt:variant>
    </vt:vector>
  </HeadingPairs>
  <TitlesOfParts>
    <vt:vector size="60" baseType="lpstr">
      <vt:lpstr>Medián</vt:lpstr>
      <vt:lpstr>            Nový občanský zákoník  </vt:lpstr>
      <vt:lpstr>Nezávislé uplatňování práva soukromého na právu veřejném</vt:lpstr>
      <vt:lpstr>Přechodná ustanovení</vt:lpstr>
      <vt:lpstr> osoby</vt:lpstr>
      <vt:lpstr>Osoby – nové pojmy</vt:lpstr>
      <vt:lpstr>Osoby – nové pojmy</vt:lpstr>
      <vt:lpstr>Nápomoc při rozhodování</vt:lpstr>
      <vt:lpstr>Nápomoc při rozhodování</vt:lpstr>
      <vt:lpstr>Spolky</vt:lpstr>
      <vt:lpstr>Spolkový rejstřík</vt:lpstr>
      <vt:lpstr> Věci</vt:lpstr>
      <vt:lpstr>Věc v právním slova smyslu</vt:lpstr>
      <vt:lpstr>Věci nemovité</vt:lpstr>
      <vt:lpstr>Věci nemovité </vt:lpstr>
      <vt:lpstr>Součást věci</vt:lpstr>
      <vt:lpstr>Součásti pozemku</vt:lpstr>
      <vt:lpstr>„Stavba“ v soukromém právu  x ve veřejném právu</vt:lpstr>
      <vt:lpstr>„Stavba“ v soukromém právu  x ve veřejném právu</vt:lpstr>
      <vt:lpstr>„Stavba“ v soukromém právu  x ve veřejném právu</vt:lpstr>
      <vt:lpstr>Zásada „stavba je součástí pozemku“</vt:lpstr>
      <vt:lpstr>Zásada „stavba je součástí pozemku“</vt:lpstr>
      <vt:lpstr>Zásada „stavba je součástí pozemku“</vt:lpstr>
      <vt:lpstr>Zásada „stavba je součástí pozemku“</vt:lpstr>
      <vt:lpstr>Zásada „stavba je součástí pozemku“</vt:lpstr>
      <vt:lpstr> </vt:lpstr>
      <vt:lpstr>Příslušenství věci</vt:lpstr>
      <vt:lpstr>Příslušenství pozemku</vt:lpstr>
      <vt:lpstr>       Absolutní  majetková práva</vt:lpstr>
      <vt:lpstr>Absolutní majetková práva</vt:lpstr>
      <vt:lpstr>Věcná práva („k věci vlastní“)</vt:lpstr>
      <vt:lpstr>Opuštění nemovitosti</vt:lpstr>
      <vt:lpstr>Domněnka opuštění nemovitosti</vt:lpstr>
      <vt:lpstr>Přídatné spoluvlastnictví</vt:lpstr>
      <vt:lpstr>Přídatné spoluvlastnictví</vt:lpstr>
      <vt:lpstr>Přídatné spoluvlastnictví v KN</vt:lpstr>
      <vt:lpstr>Snímek 36</vt:lpstr>
      <vt:lpstr>Věcná práva k cizím věcem</vt:lpstr>
      <vt:lpstr>Právo stavby</vt:lpstr>
      <vt:lpstr>Právo stavby</vt:lpstr>
      <vt:lpstr>Právo stavby</vt:lpstr>
      <vt:lpstr> </vt:lpstr>
      <vt:lpstr>Právo stavby</vt:lpstr>
      <vt:lpstr>Právo stavby</vt:lpstr>
      <vt:lpstr>Právo stavby</vt:lpstr>
      <vt:lpstr>Právo stavby</vt:lpstr>
      <vt:lpstr>                            Relativní          majetková práva</vt:lpstr>
      <vt:lpstr>Smlouvy obecně</vt:lpstr>
      <vt:lpstr>Smlouva o smlouvě budoucí</vt:lpstr>
      <vt:lpstr>Předsmluvní odpovědnost</vt:lpstr>
      <vt:lpstr>Výprosa, výpůjčka, nájem a pacht</vt:lpstr>
      <vt:lpstr>Smlouva o dílo</vt:lpstr>
      <vt:lpstr>                             Nový katastrální zákon</vt:lpstr>
      <vt:lpstr>Zápisy ve veřejném seznamu</vt:lpstr>
      <vt:lpstr>Nové katastrální předpisy</vt:lpstr>
      <vt:lpstr>Novinky v katastrálních předpisech</vt:lpstr>
      <vt:lpstr>Vybraná ustanovení katastrálního zákona</vt:lpstr>
      <vt:lpstr>                            Ostatní</vt:lpstr>
      <vt:lpstr>Přiznání odbornosti</vt:lpstr>
      <vt:lpstr>Výkladová stanoviska; literatura</vt:lpstr>
    </vt:vector>
  </TitlesOfParts>
  <Company>KUUK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Nový občanský zákoník  v praxi stavebních úřadů</dc:title>
  <dc:creator>Studenovská Naděžda</dc:creator>
  <cp:lastModifiedBy>Studenovská Naděžda</cp:lastModifiedBy>
  <cp:revision>301</cp:revision>
  <dcterms:created xsi:type="dcterms:W3CDTF">2014-01-13T11:16:30Z</dcterms:created>
  <dcterms:modified xsi:type="dcterms:W3CDTF">2014-02-21T10:55:06Z</dcterms:modified>
</cp:coreProperties>
</file>