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665" r:id="rId2"/>
  </p:sldMasterIdLst>
  <p:notesMasterIdLst>
    <p:notesMasterId r:id="rId18"/>
  </p:notesMasterIdLst>
  <p:sldIdLst>
    <p:sldId id="259" r:id="rId3"/>
    <p:sldId id="264" r:id="rId4"/>
    <p:sldId id="283" r:id="rId5"/>
    <p:sldId id="284" r:id="rId6"/>
    <p:sldId id="285" r:id="rId7"/>
    <p:sldId id="286" r:id="rId8"/>
    <p:sldId id="287" r:id="rId9"/>
    <p:sldId id="288" r:id="rId10"/>
    <p:sldId id="289" r:id="rId11"/>
    <p:sldId id="290" r:id="rId12"/>
    <p:sldId id="291" r:id="rId13"/>
    <p:sldId id="292" r:id="rId14"/>
    <p:sldId id="293" r:id="rId15"/>
    <p:sldId id="294" r:id="rId16"/>
    <p:sldId id="282" r:id="rId17"/>
  </p:sldIdLst>
  <p:sldSz cx="9144000" cy="6858000" type="screen4x3"/>
  <p:notesSz cx="6858000" cy="9144000"/>
  <p:defaultTextStyle>
    <a:defPPr>
      <a:defRPr lang="it-IT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DDDDDD"/>
    <a:srgbClr val="75FFFF"/>
    <a:srgbClr val="EAEAE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34584" autoAdjust="0"/>
    <p:restoredTop sz="94601" autoAdjust="0"/>
  </p:normalViewPr>
  <p:slideViewPr>
    <p:cSldViewPr>
      <p:cViewPr>
        <p:scale>
          <a:sx n="75" d="100"/>
          <a:sy n="75" d="100"/>
        </p:scale>
        <p:origin x="-624" y="-7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it-IT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it-IT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it-IT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BB8BC1CE-ED7A-4811-8B98-5B3208A11156}" type="slidenum">
              <a:rPr lang="it-IT"/>
              <a:pPr/>
              <a:t>‹#›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1FBFD92-0105-436A-A367-62F19A5DB31C}" type="slidenum">
              <a:rPr lang="it-IT"/>
              <a:pPr/>
              <a:t>1</a:t>
            </a:fld>
            <a:endParaRPr lang="it-IT"/>
          </a:p>
        </p:txBody>
      </p:sp>
      <p:sp>
        <p:nvSpPr>
          <p:cNvPr id="118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7244" name="Picture 12" descr="logo ppt_pag3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5370" name="Picture 10" descr="logo ppt-02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84988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abproject.eu/" TargetMode="External"/><Relationship Id="rId2" Type="http://schemas.openxmlformats.org/officeDocument/2006/relationships/hyperlink" Target="mailto:lehka.a@kr-ustecky.cz" TargetMode="Externa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kr-ustecky.cz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7544" y="1196752"/>
            <a:ext cx="8229600" cy="468052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cs-CZ" b="1" dirty="0" smtClean="0"/>
              <a:t> „</a:t>
            </a:r>
            <a:r>
              <a:rPr lang="cs-CZ" b="1" dirty="0" err="1" smtClean="0"/>
              <a:t>Take</a:t>
            </a:r>
            <a:r>
              <a:rPr lang="cs-CZ" b="1" dirty="0" smtClean="0"/>
              <a:t> a </a:t>
            </a:r>
            <a:r>
              <a:rPr lang="cs-CZ" b="1" dirty="0" err="1" smtClean="0"/>
              <a:t>Breath</a:t>
            </a:r>
            <a:r>
              <a:rPr lang="cs-CZ" b="1" dirty="0" smtClean="0"/>
              <a:t>! – </a:t>
            </a:r>
            <a:r>
              <a:rPr lang="cs-CZ" b="1" dirty="0" err="1" smtClean="0"/>
              <a:t>Adaptation</a:t>
            </a:r>
            <a:r>
              <a:rPr lang="cs-CZ" b="1" dirty="0" smtClean="0"/>
              <a:t> </a:t>
            </a:r>
            <a:r>
              <a:rPr lang="cs-CZ" b="1" dirty="0" err="1" smtClean="0"/>
              <a:t>Actions</a:t>
            </a:r>
            <a:r>
              <a:rPr lang="cs-CZ" b="1" dirty="0" smtClean="0"/>
              <a:t> to </a:t>
            </a:r>
            <a:r>
              <a:rPr lang="cs-CZ" b="1" dirty="0" err="1" smtClean="0"/>
              <a:t>reduce</a:t>
            </a:r>
            <a:r>
              <a:rPr lang="cs-CZ" b="1" dirty="0" smtClean="0"/>
              <a:t> </a:t>
            </a:r>
            <a:r>
              <a:rPr lang="cs-CZ" b="1" dirty="0" err="1" smtClean="0"/>
              <a:t>adverse</a:t>
            </a:r>
            <a:r>
              <a:rPr lang="cs-CZ" b="1" dirty="0" smtClean="0"/>
              <a:t> </a:t>
            </a:r>
            <a:r>
              <a:rPr lang="cs-CZ" b="1" dirty="0" err="1" smtClean="0"/>
              <a:t>health</a:t>
            </a:r>
            <a:r>
              <a:rPr lang="cs-CZ" b="1" dirty="0" smtClean="0"/>
              <a:t> </a:t>
            </a:r>
            <a:r>
              <a:rPr lang="cs-CZ" b="1" dirty="0" err="1" smtClean="0"/>
              <a:t>impacts</a:t>
            </a:r>
            <a:r>
              <a:rPr lang="cs-CZ" b="1" dirty="0" smtClean="0"/>
              <a:t> </a:t>
            </a:r>
            <a:r>
              <a:rPr lang="cs-CZ" b="1" dirty="0" err="1" smtClean="0"/>
              <a:t>of</a:t>
            </a:r>
            <a:r>
              <a:rPr lang="cs-CZ" b="1" dirty="0" smtClean="0"/>
              <a:t> </a:t>
            </a:r>
            <a:r>
              <a:rPr lang="cs-CZ" b="1" dirty="0" err="1" smtClean="0"/>
              <a:t>air</a:t>
            </a:r>
            <a:r>
              <a:rPr lang="cs-CZ" b="1" dirty="0" smtClean="0"/>
              <a:t> </a:t>
            </a:r>
            <a:r>
              <a:rPr lang="cs-CZ" b="1" dirty="0" err="1" smtClean="0"/>
              <a:t>pollution</a:t>
            </a:r>
            <a:r>
              <a:rPr lang="cs-CZ" b="1" dirty="0" smtClean="0"/>
              <a:t>“</a:t>
            </a:r>
            <a:br>
              <a:rPr lang="cs-CZ" b="1" dirty="0" smtClean="0"/>
            </a:b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> „Nadechni se! – Aktivity směřující ke zmírnění zdravotních dopadů ze znečištěného ovzduší“</a:t>
            </a:r>
            <a:br>
              <a:rPr lang="cs-CZ" b="1" dirty="0" smtClean="0"/>
            </a:b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sz="2000" b="1" dirty="0" smtClean="0"/>
              <a:t>2. </a:t>
            </a:r>
            <a:r>
              <a:rPr lang="cs-CZ" sz="2000" b="1" dirty="0" smtClean="0"/>
              <a:t>setkání </a:t>
            </a:r>
            <a:r>
              <a:rPr lang="cs-CZ" sz="2000" b="1" dirty="0" err="1" smtClean="0"/>
              <a:t>stakeholderů</a:t>
            </a:r>
            <a:r>
              <a:rPr lang="cs-CZ" sz="2000" b="1" dirty="0" smtClean="0"/>
              <a:t>, </a:t>
            </a:r>
            <a:r>
              <a:rPr lang="cs-CZ" sz="2000" b="1" dirty="0" smtClean="0"/>
              <a:t>27.5. </a:t>
            </a:r>
            <a:r>
              <a:rPr lang="cs-CZ" sz="2000" b="1" dirty="0" smtClean="0"/>
              <a:t>2013 Ústí nad Labem</a:t>
            </a:r>
            <a:endParaRPr lang="cs-CZ" sz="20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28596" y="928678"/>
            <a:ext cx="8229600" cy="428620"/>
          </a:xfrm>
        </p:spPr>
        <p:txBody>
          <a:bodyPr/>
          <a:lstStyle/>
          <a:p>
            <a:pPr algn="r"/>
            <a:r>
              <a:rPr lang="cs-CZ" sz="1800" dirty="0" err="1" smtClean="0"/>
              <a:t>Kraków</a:t>
            </a:r>
            <a:r>
              <a:rPr lang="cs-CZ" sz="1800" dirty="0" smtClean="0"/>
              <a:t> – příklad dobré praxe</a:t>
            </a:r>
            <a:endParaRPr lang="cs-CZ" sz="1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158" y="1428736"/>
            <a:ext cx="8429684" cy="4071966"/>
          </a:xfrm>
        </p:spPr>
        <p:txBody>
          <a:bodyPr/>
          <a:lstStyle/>
          <a:p>
            <a:pPr lvl="1">
              <a:buNone/>
            </a:pPr>
            <a:endParaRPr lang="cs-CZ" sz="1600" dirty="0" smtClean="0"/>
          </a:p>
          <a:p>
            <a:pPr lvl="1" algn="just"/>
            <a:r>
              <a:rPr lang="cs-CZ" dirty="0" smtClean="0"/>
              <a:t>podporované projekty:</a:t>
            </a:r>
          </a:p>
          <a:p>
            <a:pPr lvl="2" algn="just"/>
            <a:r>
              <a:rPr lang="cs-CZ" dirty="0" smtClean="0"/>
              <a:t>plynové vytápění</a:t>
            </a:r>
          </a:p>
          <a:p>
            <a:pPr lvl="2" algn="just"/>
            <a:r>
              <a:rPr lang="cs-CZ" dirty="0" smtClean="0"/>
              <a:t>připojení k CZT - MPEC a.s. zdarma poskytne technickou dokumentaci, konektory, rozvodny, montáž a technické poradenství, výrobce tepla nabízí další podpory pro zákazníky v oblasti dodávek tepla</a:t>
            </a:r>
          </a:p>
          <a:p>
            <a:pPr lvl="2" algn="just"/>
            <a:r>
              <a:rPr lang="cs-CZ" dirty="0" smtClean="0"/>
              <a:t>TAURON a.s. - energetická společnost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28596" y="928678"/>
            <a:ext cx="8229600" cy="428620"/>
          </a:xfrm>
        </p:spPr>
        <p:txBody>
          <a:bodyPr/>
          <a:lstStyle/>
          <a:p>
            <a:pPr algn="r"/>
            <a:r>
              <a:rPr lang="cs-CZ" sz="1800" dirty="0" err="1" smtClean="0"/>
              <a:t>Kraków</a:t>
            </a:r>
            <a:r>
              <a:rPr lang="cs-CZ" sz="1800" dirty="0" smtClean="0"/>
              <a:t> – příklad dobré praxe</a:t>
            </a:r>
            <a:endParaRPr lang="cs-CZ" sz="1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2844" y="1428736"/>
            <a:ext cx="8858312" cy="4071966"/>
          </a:xfrm>
        </p:spPr>
        <p:txBody>
          <a:bodyPr/>
          <a:lstStyle/>
          <a:p>
            <a:pPr marL="514350" indent="-514350" algn="just">
              <a:buFont typeface="+mj-lt"/>
              <a:buAutoNum type="arabicPeriod" startAt="4"/>
            </a:pPr>
            <a:r>
              <a:rPr lang="cs-CZ" dirty="0" smtClean="0"/>
              <a:t>Kontroly domácností</a:t>
            </a:r>
            <a:endParaRPr lang="cs-CZ" dirty="0" smtClean="0"/>
          </a:p>
          <a:p>
            <a:pPr lvl="1">
              <a:buNone/>
            </a:pPr>
            <a:endParaRPr lang="cs-CZ" sz="1600" dirty="0" smtClean="0"/>
          </a:p>
          <a:p>
            <a:pPr lvl="1" algn="just"/>
            <a:r>
              <a:rPr lang="cs-CZ" dirty="0" smtClean="0"/>
              <a:t>od února 2009 odbor ŽP města </a:t>
            </a:r>
            <a:r>
              <a:rPr lang="cs-CZ" dirty="0" err="1" smtClean="0"/>
              <a:t>Kraków</a:t>
            </a:r>
            <a:r>
              <a:rPr lang="cs-CZ" dirty="0" smtClean="0"/>
              <a:t> společně s městskou policií</a:t>
            </a:r>
          </a:p>
          <a:p>
            <a:pPr lvl="1" algn="just"/>
            <a:r>
              <a:rPr lang="cs-CZ" dirty="0" smtClean="0"/>
              <a:t>odebrání vzorků popela, laboratorní analýza (z 236 vzorků u 26 potvrzeno spalování odpadů)</a:t>
            </a:r>
          </a:p>
          <a:p>
            <a:pPr lvl="1" algn="just"/>
            <a:r>
              <a:rPr lang="cs-CZ" dirty="0" smtClean="0"/>
              <a:t>následně vedeno správní řízení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28596" y="928678"/>
            <a:ext cx="8229600" cy="428620"/>
          </a:xfrm>
        </p:spPr>
        <p:txBody>
          <a:bodyPr/>
          <a:lstStyle/>
          <a:p>
            <a:pPr algn="r"/>
            <a:r>
              <a:rPr lang="cs-CZ" sz="1800" dirty="0" err="1" smtClean="0"/>
              <a:t>Kraków</a:t>
            </a:r>
            <a:r>
              <a:rPr lang="cs-CZ" sz="1800" dirty="0" smtClean="0"/>
              <a:t> – příklad dobré praxe</a:t>
            </a:r>
            <a:endParaRPr lang="cs-CZ" sz="1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2844" y="1285860"/>
            <a:ext cx="8858312" cy="4643470"/>
          </a:xfrm>
        </p:spPr>
        <p:txBody>
          <a:bodyPr/>
          <a:lstStyle/>
          <a:p>
            <a:pPr marL="514350" indent="-514350" algn="just">
              <a:buFont typeface="+mj-lt"/>
              <a:buAutoNum type="arabicPeriod" startAt="5"/>
            </a:pPr>
            <a:r>
              <a:rPr lang="cs-CZ" dirty="0" smtClean="0"/>
              <a:t>Doprava</a:t>
            </a:r>
            <a:endParaRPr lang="cs-CZ" dirty="0" smtClean="0"/>
          </a:p>
          <a:p>
            <a:pPr lvl="1">
              <a:buNone/>
            </a:pPr>
            <a:endParaRPr lang="cs-CZ" sz="1600" dirty="0" smtClean="0"/>
          </a:p>
          <a:p>
            <a:pPr lvl="1" algn="just"/>
            <a:r>
              <a:rPr lang="cs-CZ" dirty="0" smtClean="0"/>
              <a:t>rozvoj tramvajových linek</a:t>
            </a:r>
          </a:p>
          <a:p>
            <a:pPr lvl="1" algn="just"/>
            <a:r>
              <a:rPr lang="cs-CZ" dirty="0" smtClean="0"/>
              <a:t>řízení pohybu dopravy - zvláštní silniční pruh vyhrazen MHD, zabránit kumulaci emisí v jednom časovém okamžiku</a:t>
            </a:r>
          </a:p>
          <a:p>
            <a:pPr lvl="1" algn="just"/>
            <a:r>
              <a:rPr lang="cs-CZ" dirty="0" smtClean="0"/>
              <a:t>obnova vozového parku autobusů - dlouhodobá smlouva na nákup celkového počtu 100 autobusů, všechny EURO 5+, plánovaná koupě 10 </a:t>
            </a:r>
            <a:r>
              <a:rPr lang="cs-CZ" dirty="0" err="1" smtClean="0"/>
              <a:t>elektroautobusů</a:t>
            </a: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28596" y="928678"/>
            <a:ext cx="8229600" cy="428620"/>
          </a:xfrm>
        </p:spPr>
        <p:txBody>
          <a:bodyPr/>
          <a:lstStyle/>
          <a:p>
            <a:pPr algn="r"/>
            <a:r>
              <a:rPr lang="cs-CZ" sz="1800" dirty="0" err="1" smtClean="0"/>
              <a:t>Kraków</a:t>
            </a:r>
            <a:r>
              <a:rPr lang="cs-CZ" sz="1800" dirty="0" smtClean="0"/>
              <a:t> – příklad dobré praxe</a:t>
            </a:r>
            <a:endParaRPr lang="cs-CZ" sz="1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2844" y="1428736"/>
            <a:ext cx="8858312" cy="4071966"/>
          </a:xfrm>
        </p:spPr>
        <p:txBody>
          <a:bodyPr/>
          <a:lstStyle/>
          <a:p>
            <a:pPr lvl="1">
              <a:buNone/>
            </a:pPr>
            <a:endParaRPr lang="cs-CZ" sz="1600" dirty="0" smtClean="0"/>
          </a:p>
          <a:p>
            <a:pPr lvl="1" algn="just"/>
            <a:r>
              <a:rPr lang="cs-CZ" dirty="0" smtClean="0"/>
              <a:t>c</a:t>
            </a:r>
            <a:r>
              <a:rPr lang="cs-CZ" dirty="0" smtClean="0"/>
              <a:t>yklostezky - celkem 125 km, v roce 2013 další 3 km</a:t>
            </a:r>
          </a:p>
          <a:p>
            <a:pPr lvl="1" algn="just"/>
            <a:r>
              <a:rPr lang="cs-CZ" dirty="0" smtClean="0"/>
              <a:t>mokré čištění ulic - cca 740 km</a:t>
            </a:r>
          </a:p>
          <a:p>
            <a:pPr lvl="1" algn="just"/>
            <a:r>
              <a:rPr lang="cs-CZ" dirty="0" smtClean="0"/>
              <a:t>parkovací zóny - omezení vstupu do centra</a:t>
            </a:r>
          </a:p>
          <a:p>
            <a:pPr lvl="1" algn="just"/>
            <a:r>
              <a:rPr lang="cs-CZ" dirty="0" smtClean="0"/>
              <a:t>„</a:t>
            </a:r>
            <a:r>
              <a:rPr lang="cs-CZ" dirty="0" err="1" smtClean="0"/>
              <a:t>Telebus</a:t>
            </a:r>
            <a:r>
              <a:rPr lang="cs-CZ" dirty="0" smtClean="0"/>
              <a:t>“ - méně osídlené lokality, místo pravidelné linky odvoz dle potřeby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28596" y="928678"/>
            <a:ext cx="8229600" cy="428620"/>
          </a:xfrm>
        </p:spPr>
        <p:txBody>
          <a:bodyPr/>
          <a:lstStyle/>
          <a:p>
            <a:pPr algn="r"/>
            <a:r>
              <a:rPr lang="cs-CZ" sz="1800" dirty="0" err="1" smtClean="0"/>
              <a:t>Kraków</a:t>
            </a:r>
            <a:r>
              <a:rPr lang="cs-CZ" sz="1800" dirty="0" smtClean="0"/>
              <a:t> – příklad dobré praxe</a:t>
            </a:r>
            <a:endParaRPr lang="cs-CZ" sz="1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2844" y="1285860"/>
            <a:ext cx="8858312" cy="4429156"/>
          </a:xfrm>
        </p:spPr>
        <p:txBody>
          <a:bodyPr/>
          <a:lstStyle/>
          <a:p>
            <a:pPr marL="514350" indent="-514350" algn="just">
              <a:buFont typeface="+mj-lt"/>
              <a:buAutoNum type="arabicPeriod" startAt="6"/>
            </a:pPr>
            <a:r>
              <a:rPr lang="cs-CZ" dirty="0" smtClean="0"/>
              <a:t>Vzdělávací aktivity</a:t>
            </a:r>
            <a:endParaRPr lang="cs-CZ" sz="1600" dirty="0" smtClean="0"/>
          </a:p>
          <a:p>
            <a:pPr lvl="1" algn="just"/>
            <a:r>
              <a:rPr lang="cs-CZ" dirty="0" smtClean="0"/>
              <a:t>lokální topení</a:t>
            </a:r>
          </a:p>
          <a:p>
            <a:pPr lvl="1" algn="just"/>
            <a:r>
              <a:rPr lang="cs-CZ" dirty="0" smtClean="0"/>
              <a:t>podpora veřejné dopravy (Týden mobility - 11x, Den bez aut -13x)</a:t>
            </a:r>
          </a:p>
          <a:p>
            <a:pPr marL="514350" indent="-514350" algn="just">
              <a:buFont typeface="+mj-lt"/>
              <a:buAutoNum type="arabicPeriod" startAt="6"/>
            </a:pPr>
            <a:r>
              <a:rPr lang="cs-CZ" dirty="0" smtClean="0"/>
              <a:t>Správní opatření</a:t>
            </a:r>
          </a:p>
          <a:p>
            <a:pPr lvl="1" algn="just"/>
            <a:r>
              <a:rPr lang="cs-CZ" dirty="0" smtClean="0"/>
              <a:t>iniciativy týkající se zákonných změn nezbytných k provedení nápravných opatření</a:t>
            </a:r>
          </a:p>
          <a:p>
            <a:pPr lvl="1" algn="just"/>
            <a:r>
              <a:rPr lang="cs-CZ" dirty="0" smtClean="0"/>
              <a:t>územní plán - vytápění budov, připojení k CZT atd.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143116"/>
            <a:ext cx="7772400" cy="1500187"/>
          </a:xfrm>
        </p:spPr>
        <p:txBody>
          <a:bodyPr/>
          <a:lstStyle/>
          <a:p>
            <a:pPr algn="ctr"/>
            <a:r>
              <a:rPr lang="cs-CZ" sz="3200" dirty="0" smtClean="0">
                <a:latin typeface="+mj-lt"/>
              </a:rPr>
              <a:t>Děkuji za pozornost</a:t>
            </a:r>
            <a:br>
              <a:rPr lang="cs-CZ" sz="3200" dirty="0" smtClean="0">
                <a:latin typeface="+mj-lt"/>
              </a:rPr>
            </a:br>
            <a:r>
              <a:rPr lang="cs-CZ" sz="3200" dirty="0" smtClean="0">
                <a:latin typeface="+mj-lt"/>
              </a:rPr>
              <a:t>Ing. Anna Lehká</a:t>
            </a:r>
            <a:endParaRPr lang="cs-CZ" sz="3200" dirty="0">
              <a:latin typeface="+mj-lt"/>
            </a:endParaRP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722313" y="4143380"/>
            <a:ext cx="7772400" cy="1665306"/>
          </a:xfrm>
        </p:spPr>
        <p:txBody>
          <a:bodyPr/>
          <a:lstStyle/>
          <a:p>
            <a:pPr marL="914400" lvl="1" indent="-514350"/>
            <a:r>
              <a:rPr lang="cs-CZ" sz="2800" dirty="0" err="1" smtClean="0">
                <a:hlinkClick r:id="rId2"/>
              </a:rPr>
              <a:t>lehka.a</a:t>
            </a:r>
            <a:r>
              <a:rPr lang="cs-CZ" sz="2800" dirty="0" smtClean="0">
                <a:hlinkClick r:id="rId2"/>
              </a:rPr>
              <a:t>@</a:t>
            </a:r>
            <a:r>
              <a:rPr lang="cs-CZ" sz="2800" dirty="0" err="1" smtClean="0">
                <a:hlinkClick r:id="rId2"/>
              </a:rPr>
              <a:t>kr</a:t>
            </a:r>
            <a:r>
              <a:rPr lang="cs-CZ" sz="2800" dirty="0" smtClean="0">
                <a:hlinkClick r:id="rId2"/>
              </a:rPr>
              <a:t>-</a:t>
            </a:r>
            <a:r>
              <a:rPr lang="cs-CZ" sz="2800" dirty="0" err="1" smtClean="0">
                <a:hlinkClick r:id="rId2"/>
              </a:rPr>
              <a:t>ustecky.cz</a:t>
            </a:r>
            <a:r>
              <a:rPr lang="cs-CZ" sz="2800" dirty="0" smtClean="0"/>
              <a:t/>
            </a:r>
            <a:br>
              <a:rPr lang="cs-CZ" sz="2800" dirty="0" smtClean="0"/>
            </a:br>
            <a:r>
              <a:rPr lang="cs-CZ" sz="2800" dirty="0" smtClean="0">
                <a:hlinkClick r:id="rId3"/>
              </a:rPr>
              <a:t>www.</a:t>
            </a:r>
            <a:r>
              <a:rPr lang="cs-CZ" sz="2800" dirty="0" err="1" smtClean="0">
                <a:hlinkClick r:id="rId3"/>
              </a:rPr>
              <a:t>tabproject.eu</a:t>
            </a:r>
            <a:r>
              <a:rPr lang="cs-CZ" sz="2800" dirty="0" smtClean="0"/>
              <a:t/>
            </a:r>
            <a:br>
              <a:rPr lang="cs-CZ" sz="2800" dirty="0" smtClean="0"/>
            </a:br>
            <a:r>
              <a:rPr lang="cs-CZ" sz="2800" dirty="0" smtClean="0">
                <a:hlinkClick r:id="rId4"/>
              </a:rPr>
              <a:t>www.</a:t>
            </a:r>
            <a:r>
              <a:rPr lang="cs-CZ" sz="2800" dirty="0" err="1" smtClean="0">
                <a:hlinkClick r:id="rId4"/>
              </a:rPr>
              <a:t>kr</a:t>
            </a:r>
            <a:r>
              <a:rPr lang="cs-CZ" sz="2800" dirty="0" smtClean="0">
                <a:hlinkClick r:id="rId4"/>
              </a:rPr>
              <a:t>-</a:t>
            </a:r>
            <a:r>
              <a:rPr lang="cs-CZ" sz="2800" dirty="0" err="1" smtClean="0">
                <a:hlinkClick r:id="rId4"/>
              </a:rPr>
              <a:t>ustecky.cz</a:t>
            </a:r>
            <a:r>
              <a:rPr lang="cs-CZ" sz="2800" dirty="0" smtClean="0"/>
              <a:t/>
            </a:r>
            <a:br>
              <a:rPr lang="cs-CZ" sz="2800" dirty="0" smtClean="0"/>
            </a:br>
            <a:endParaRPr lang="cs-CZ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28596" y="928678"/>
            <a:ext cx="8229600" cy="928686"/>
          </a:xfrm>
        </p:spPr>
        <p:txBody>
          <a:bodyPr/>
          <a:lstStyle/>
          <a:p>
            <a:r>
              <a:rPr lang="cs-CZ" b="1" dirty="0" err="1" smtClean="0"/>
              <a:t>Kraków</a:t>
            </a:r>
            <a:r>
              <a:rPr lang="cs-CZ" b="1" dirty="0" smtClean="0"/>
              <a:t> – příklad dobré praxe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2844" y="1928802"/>
            <a:ext cx="8858312" cy="3571900"/>
          </a:xfrm>
        </p:spPr>
        <p:txBody>
          <a:bodyPr/>
          <a:lstStyle/>
          <a:p>
            <a:pPr>
              <a:buNone/>
            </a:pPr>
            <a:r>
              <a:rPr lang="cs-CZ" dirty="0" smtClean="0"/>
              <a:t>návštěva </a:t>
            </a:r>
            <a:r>
              <a:rPr lang="cs-CZ" dirty="0" err="1" smtClean="0"/>
              <a:t>benchmarkingové</a:t>
            </a:r>
            <a:r>
              <a:rPr lang="cs-CZ" dirty="0" smtClean="0"/>
              <a:t> lokality (23. -24.4. 2013)</a:t>
            </a:r>
          </a:p>
          <a:p>
            <a:pPr>
              <a:buNone/>
            </a:pPr>
            <a:endParaRPr lang="cs-CZ" sz="2400" dirty="0" smtClean="0"/>
          </a:p>
          <a:p>
            <a:pPr>
              <a:buNone/>
            </a:pPr>
            <a:r>
              <a:rPr lang="cs-CZ" dirty="0" err="1" smtClean="0"/>
              <a:t>Kraków</a:t>
            </a:r>
            <a:r>
              <a:rPr lang="cs-CZ" dirty="0" smtClean="0"/>
              <a:t> - metropole Malopolského vojvodství v Jižním Polsku, rozloha 326,8 km</a:t>
            </a:r>
            <a:r>
              <a:rPr lang="cs-CZ" baseline="30000" dirty="0" smtClean="0"/>
              <a:t>2</a:t>
            </a:r>
            <a:r>
              <a:rPr lang="cs-CZ" dirty="0" smtClean="0"/>
              <a:t>, počet obyvatel cca 760 tis.</a:t>
            </a:r>
            <a:endParaRPr lang="cs-CZ" baseline="30000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28596" y="928678"/>
            <a:ext cx="8229600" cy="428620"/>
          </a:xfrm>
        </p:spPr>
        <p:txBody>
          <a:bodyPr/>
          <a:lstStyle/>
          <a:p>
            <a:pPr algn="r"/>
            <a:r>
              <a:rPr lang="cs-CZ" sz="1800" dirty="0" err="1" smtClean="0"/>
              <a:t>Kraków</a:t>
            </a:r>
            <a:r>
              <a:rPr lang="cs-CZ" sz="1800" dirty="0" smtClean="0"/>
              <a:t> – příklad dobré praxe</a:t>
            </a:r>
            <a:endParaRPr lang="cs-CZ" sz="1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2844" y="1428736"/>
            <a:ext cx="8858312" cy="4071966"/>
          </a:xfrm>
        </p:spPr>
        <p:txBody>
          <a:bodyPr/>
          <a:lstStyle/>
          <a:p>
            <a:r>
              <a:rPr lang="cs-CZ" dirty="0" smtClean="0"/>
              <a:t>Program</a:t>
            </a:r>
          </a:p>
          <a:p>
            <a:pPr lvl="1" algn="just"/>
            <a:r>
              <a:rPr lang="cs-CZ" dirty="0" smtClean="0"/>
              <a:t>první den: Malopolské vojvodství - představitelé města (zejména ředitelka odboru ochrany ŽP </a:t>
            </a:r>
            <a:r>
              <a:rPr lang="cs-CZ" dirty="0" err="1" smtClean="0"/>
              <a:t>Ewa</a:t>
            </a:r>
            <a:r>
              <a:rPr lang="cs-CZ" dirty="0" smtClean="0"/>
              <a:t> </a:t>
            </a:r>
            <a:r>
              <a:rPr lang="cs-CZ" dirty="0" err="1" smtClean="0"/>
              <a:t>Olsovská</a:t>
            </a:r>
            <a:r>
              <a:rPr lang="cs-CZ" dirty="0" smtClean="0"/>
              <a:t> - Dej, zástupci Inspekce ŽP Malopolského vojvodství)</a:t>
            </a:r>
          </a:p>
          <a:p>
            <a:pPr lvl="1" algn="just"/>
            <a:r>
              <a:rPr lang="cs-CZ" dirty="0" smtClean="0"/>
              <a:t>druhý den: Návštěva Inspekce ŽP Malopolského vojvodství, ukázka měřící stanice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28596" y="785794"/>
            <a:ext cx="8229600" cy="428620"/>
          </a:xfrm>
        </p:spPr>
        <p:txBody>
          <a:bodyPr/>
          <a:lstStyle/>
          <a:p>
            <a:pPr algn="r"/>
            <a:r>
              <a:rPr lang="cs-CZ" sz="1800" dirty="0" err="1" smtClean="0"/>
              <a:t>Kraków</a:t>
            </a:r>
            <a:r>
              <a:rPr lang="cs-CZ" sz="1800" dirty="0" smtClean="0"/>
              <a:t> – příklad dobré praxe</a:t>
            </a:r>
            <a:endParaRPr lang="cs-CZ" sz="1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2844" y="1214422"/>
            <a:ext cx="8858312" cy="4714908"/>
          </a:xfrm>
        </p:spPr>
        <p:txBody>
          <a:bodyPr/>
          <a:lstStyle/>
          <a:p>
            <a:r>
              <a:rPr lang="cs-CZ" dirty="0" smtClean="0"/>
              <a:t>Aktivity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err="1" smtClean="0"/>
              <a:t>Low</a:t>
            </a:r>
            <a:r>
              <a:rPr lang="cs-CZ" dirty="0" smtClean="0"/>
              <a:t> </a:t>
            </a:r>
            <a:r>
              <a:rPr lang="cs-CZ" dirty="0" err="1" smtClean="0"/>
              <a:t>E</a:t>
            </a:r>
            <a:r>
              <a:rPr lang="cs-CZ" dirty="0" err="1" smtClean="0"/>
              <a:t>mission</a:t>
            </a:r>
            <a:r>
              <a:rPr lang="cs-CZ" dirty="0" smtClean="0"/>
              <a:t> </a:t>
            </a:r>
            <a:r>
              <a:rPr lang="cs-CZ" dirty="0" err="1" smtClean="0"/>
              <a:t>Reduction</a:t>
            </a:r>
            <a:r>
              <a:rPr lang="cs-CZ" dirty="0" smtClean="0"/>
              <a:t> Program</a:t>
            </a:r>
          </a:p>
          <a:p>
            <a:pPr lvl="1" algn="just"/>
            <a:r>
              <a:rPr lang="cs-CZ" dirty="0" smtClean="0"/>
              <a:t>od roku 1995 snaha řešit lokální vytápění (podpora výměny starých nevyhovujících kotlů</a:t>
            </a:r>
          </a:p>
          <a:p>
            <a:pPr lvl="2" algn="just"/>
            <a:r>
              <a:rPr lang="cs-CZ" dirty="0" smtClean="0"/>
              <a:t>likvidace 20 000 kamen lokálního vytápění a 350 větších kotlů</a:t>
            </a:r>
          </a:p>
          <a:p>
            <a:pPr lvl="2" algn="just"/>
            <a:r>
              <a:rPr lang="cs-CZ" dirty="0" smtClean="0"/>
              <a:t>instalace přes 290 kotlů na OZE</a:t>
            </a:r>
          </a:p>
          <a:p>
            <a:pPr lvl="1" algn="just"/>
            <a:r>
              <a:rPr lang="cs-CZ" dirty="0" smtClean="0"/>
              <a:t> v červenci 2011 přijat městem </a:t>
            </a:r>
            <a:r>
              <a:rPr lang="cs-CZ" dirty="0" err="1" smtClean="0"/>
              <a:t>Kraków</a:t>
            </a:r>
            <a:r>
              <a:rPr lang="cs-CZ" dirty="0" smtClean="0"/>
              <a:t>, došlo k definici pravidel a dotačních podmínek na ochranu ŽP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28596" y="928678"/>
            <a:ext cx="8229600" cy="428620"/>
          </a:xfrm>
        </p:spPr>
        <p:txBody>
          <a:bodyPr/>
          <a:lstStyle/>
          <a:p>
            <a:pPr algn="r"/>
            <a:r>
              <a:rPr lang="cs-CZ" sz="1800" dirty="0" err="1" smtClean="0"/>
              <a:t>Kraków</a:t>
            </a:r>
            <a:r>
              <a:rPr lang="cs-CZ" sz="1800" dirty="0" smtClean="0"/>
              <a:t> – příklad dobré praxe</a:t>
            </a:r>
            <a:endParaRPr lang="cs-CZ" sz="1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2844" y="1428736"/>
            <a:ext cx="8858312" cy="4071966"/>
          </a:xfrm>
        </p:spPr>
        <p:txBody>
          <a:bodyPr/>
          <a:lstStyle/>
          <a:p>
            <a:pPr lvl="1"/>
            <a:r>
              <a:rPr lang="cs-CZ" dirty="0" smtClean="0"/>
              <a:t>podporované projekty: </a:t>
            </a:r>
          </a:p>
          <a:p>
            <a:pPr lvl="2"/>
            <a:r>
              <a:rPr lang="cs-CZ" dirty="0" smtClean="0"/>
              <a:t>výměna topného systému na tuhá pravidla</a:t>
            </a:r>
          </a:p>
          <a:p>
            <a:pPr lvl="2"/>
            <a:r>
              <a:rPr lang="cs-CZ" dirty="0" smtClean="0"/>
              <a:t>CZT</a:t>
            </a:r>
          </a:p>
          <a:p>
            <a:pPr lvl="2"/>
            <a:r>
              <a:rPr lang="cs-CZ" dirty="0" smtClean="0"/>
              <a:t>plynové vytápění</a:t>
            </a:r>
          </a:p>
          <a:p>
            <a:pPr lvl="2"/>
            <a:r>
              <a:rPr lang="cs-CZ" dirty="0" smtClean="0"/>
              <a:t>elektrické vytápění</a:t>
            </a:r>
          </a:p>
          <a:p>
            <a:pPr lvl="2"/>
            <a:r>
              <a:rPr lang="cs-CZ" dirty="0" smtClean="0"/>
              <a:t>topný olej</a:t>
            </a:r>
          </a:p>
          <a:p>
            <a:pPr lvl="2"/>
            <a:r>
              <a:rPr lang="cs-CZ" dirty="0" smtClean="0"/>
              <a:t>OZE</a:t>
            </a:r>
          </a:p>
          <a:p>
            <a:pPr lvl="2"/>
            <a:r>
              <a:rPr lang="cs-CZ" dirty="0" smtClean="0"/>
              <a:t>instalace OZE</a:t>
            </a:r>
          </a:p>
          <a:p>
            <a:pPr lvl="2"/>
            <a:r>
              <a:rPr lang="cs-CZ" dirty="0" smtClean="0"/>
              <a:t>horkovodní sítě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28596" y="928678"/>
            <a:ext cx="8229600" cy="428620"/>
          </a:xfrm>
        </p:spPr>
        <p:txBody>
          <a:bodyPr/>
          <a:lstStyle/>
          <a:p>
            <a:pPr algn="r"/>
            <a:r>
              <a:rPr lang="cs-CZ" sz="1800" dirty="0" err="1" smtClean="0"/>
              <a:t>Kraków</a:t>
            </a:r>
            <a:r>
              <a:rPr lang="cs-CZ" sz="1800" dirty="0" smtClean="0"/>
              <a:t> – příklad dobré praxe</a:t>
            </a:r>
            <a:endParaRPr lang="cs-CZ" sz="1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2844" y="1428736"/>
            <a:ext cx="8858312" cy="4071966"/>
          </a:xfrm>
        </p:spPr>
        <p:txBody>
          <a:bodyPr/>
          <a:lstStyle/>
          <a:p>
            <a:pPr lvl="1"/>
            <a:r>
              <a:rPr lang="cs-CZ" dirty="0" smtClean="0"/>
              <a:t>žadatelé: </a:t>
            </a:r>
          </a:p>
          <a:p>
            <a:pPr lvl="1">
              <a:buNone/>
            </a:pPr>
            <a:endParaRPr lang="cs-CZ" sz="1600" dirty="0" smtClean="0"/>
          </a:p>
          <a:p>
            <a:pPr lvl="2"/>
            <a:r>
              <a:rPr lang="cs-CZ" dirty="0" smtClean="0"/>
              <a:t>fyzické osoby</a:t>
            </a:r>
          </a:p>
          <a:p>
            <a:pPr lvl="2"/>
            <a:r>
              <a:rPr lang="cs-CZ" dirty="0" smtClean="0"/>
              <a:t>právnické osoby</a:t>
            </a:r>
          </a:p>
          <a:p>
            <a:pPr lvl="2"/>
            <a:r>
              <a:rPr lang="cs-CZ" dirty="0" smtClean="0"/>
              <a:t>sdružení vlastníků domů</a:t>
            </a:r>
          </a:p>
          <a:p>
            <a:pPr lvl="2"/>
            <a:r>
              <a:rPr lang="cs-CZ" dirty="0" smtClean="0"/>
              <a:t>podnikatelské subjekty</a:t>
            </a:r>
          </a:p>
          <a:p>
            <a:pPr lvl="2"/>
            <a:r>
              <a:rPr lang="cs-CZ" dirty="0" smtClean="0"/>
              <a:t>státní správa</a:t>
            </a:r>
          </a:p>
          <a:p>
            <a:pPr lvl="2"/>
            <a:r>
              <a:rPr lang="cs-CZ" dirty="0" smtClean="0"/>
              <a:t>samospráva</a:t>
            </a:r>
          </a:p>
          <a:p>
            <a:pPr lvl="2"/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28596" y="928678"/>
            <a:ext cx="8229600" cy="428620"/>
          </a:xfrm>
        </p:spPr>
        <p:txBody>
          <a:bodyPr/>
          <a:lstStyle/>
          <a:p>
            <a:pPr algn="r"/>
            <a:r>
              <a:rPr lang="cs-CZ" sz="1800" dirty="0" err="1" smtClean="0"/>
              <a:t>Kraków</a:t>
            </a:r>
            <a:r>
              <a:rPr lang="cs-CZ" sz="1800" dirty="0" smtClean="0"/>
              <a:t> – příklad dobré praxe</a:t>
            </a:r>
            <a:endParaRPr lang="cs-CZ" sz="1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2844" y="1428736"/>
            <a:ext cx="8858312" cy="4071966"/>
          </a:xfrm>
        </p:spPr>
        <p:txBody>
          <a:bodyPr/>
          <a:lstStyle/>
          <a:p>
            <a:pPr lvl="1"/>
            <a:r>
              <a:rPr lang="cs-CZ" dirty="0" smtClean="0"/>
              <a:t>financování</a:t>
            </a:r>
            <a:r>
              <a:rPr lang="cs-CZ" dirty="0" smtClean="0"/>
              <a:t>: </a:t>
            </a:r>
          </a:p>
          <a:p>
            <a:pPr lvl="1">
              <a:buNone/>
            </a:pPr>
            <a:endParaRPr lang="cs-CZ" sz="1600" dirty="0" smtClean="0"/>
          </a:p>
          <a:p>
            <a:pPr lvl="1">
              <a:buNone/>
            </a:pPr>
            <a:endParaRPr lang="cs-CZ" sz="1600" dirty="0" smtClean="0"/>
          </a:p>
          <a:p>
            <a:pPr lvl="2" algn="just"/>
            <a:r>
              <a:rPr lang="cs-CZ" dirty="0" smtClean="0"/>
              <a:t>pro letošní rok z rozpočtu města uvolněno 700 000 € (cca 1,8 mil Kč)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28596" y="928678"/>
            <a:ext cx="8229600" cy="428620"/>
          </a:xfrm>
        </p:spPr>
        <p:txBody>
          <a:bodyPr/>
          <a:lstStyle/>
          <a:p>
            <a:pPr algn="r"/>
            <a:r>
              <a:rPr lang="cs-CZ" sz="1800" dirty="0" err="1" smtClean="0"/>
              <a:t>Kraków</a:t>
            </a:r>
            <a:r>
              <a:rPr lang="cs-CZ" sz="1800" dirty="0" smtClean="0"/>
              <a:t> – příklad dobré praxe</a:t>
            </a:r>
            <a:endParaRPr lang="cs-CZ" sz="1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2844" y="1428736"/>
            <a:ext cx="8858312" cy="4071966"/>
          </a:xfrm>
        </p:spPr>
        <p:txBody>
          <a:bodyPr/>
          <a:lstStyle/>
          <a:p>
            <a:pPr marL="514350" indent="-514350">
              <a:buFont typeface="+mj-lt"/>
              <a:buAutoNum type="arabicPeriod" startAt="2"/>
            </a:pPr>
            <a:r>
              <a:rPr lang="cs-CZ" dirty="0" smtClean="0"/>
              <a:t>Rozvoj sítě CZT</a:t>
            </a:r>
            <a:r>
              <a:rPr lang="cs-CZ" dirty="0" smtClean="0"/>
              <a:t> </a:t>
            </a:r>
          </a:p>
          <a:p>
            <a:pPr lvl="1">
              <a:buNone/>
            </a:pPr>
            <a:endParaRPr lang="cs-CZ" sz="1600" dirty="0" smtClean="0"/>
          </a:p>
          <a:p>
            <a:pPr lvl="1" algn="just"/>
            <a:r>
              <a:rPr lang="cs-CZ" dirty="0" smtClean="0"/>
              <a:t>MPEC a.s. - městská společnost, na vlastní náklady vyvíjí a implementuje program „Změnit systém vytápění“</a:t>
            </a:r>
          </a:p>
          <a:p>
            <a:pPr lvl="2" algn="just"/>
            <a:r>
              <a:rPr lang="cs-CZ" dirty="0" smtClean="0"/>
              <a:t>modernizace stávajícího systému vytápění</a:t>
            </a:r>
          </a:p>
          <a:p>
            <a:pPr lvl="2" algn="just"/>
            <a:r>
              <a:rPr lang="cs-CZ" dirty="0" smtClean="0"/>
              <a:t>v období 2005 - 2012 k síti CZT připojeno 689 nových objektů, více než 60 km nových sítí</a:t>
            </a:r>
          </a:p>
          <a:p>
            <a:pPr lvl="2" algn="just"/>
            <a:r>
              <a:rPr lang="cs-CZ" dirty="0" smtClean="0"/>
              <a:t>v plánu dalších 132 km a 535 rozvoden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28596" y="928678"/>
            <a:ext cx="8229600" cy="428620"/>
          </a:xfrm>
        </p:spPr>
        <p:txBody>
          <a:bodyPr/>
          <a:lstStyle/>
          <a:p>
            <a:pPr algn="r"/>
            <a:r>
              <a:rPr lang="cs-CZ" sz="1800" dirty="0" err="1" smtClean="0"/>
              <a:t>Kraków</a:t>
            </a:r>
            <a:r>
              <a:rPr lang="cs-CZ" sz="1800" dirty="0" smtClean="0"/>
              <a:t> – příklad dobré praxe</a:t>
            </a:r>
            <a:endParaRPr lang="cs-CZ" sz="1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2844" y="1428736"/>
            <a:ext cx="8858312" cy="4071966"/>
          </a:xfrm>
        </p:spPr>
        <p:txBody>
          <a:bodyPr/>
          <a:lstStyle/>
          <a:p>
            <a:pPr marL="514350" indent="-514350" algn="just">
              <a:buFont typeface="+mj-lt"/>
              <a:buAutoNum type="arabicPeriod" startAt="3"/>
            </a:pPr>
            <a:r>
              <a:rPr lang="cs-CZ" dirty="0" smtClean="0"/>
              <a:t>Smlouva mezi městem </a:t>
            </a:r>
            <a:r>
              <a:rPr lang="cs-CZ" dirty="0" err="1" smtClean="0"/>
              <a:t>Kraków</a:t>
            </a:r>
            <a:r>
              <a:rPr lang="cs-CZ" dirty="0" smtClean="0"/>
              <a:t> a Malopolským vojvodstvím</a:t>
            </a:r>
            <a:endParaRPr lang="cs-CZ" dirty="0" smtClean="0"/>
          </a:p>
          <a:p>
            <a:pPr lvl="1">
              <a:buNone/>
            </a:pPr>
            <a:endParaRPr lang="cs-CZ" sz="1600" dirty="0" smtClean="0"/>
          </a:p>
          <a:p>
            <a:pPr lvl="1" algn="just"/>
            <a:r>
              <a:rPr lang="cs-CZ" dirty="0" smtClean="0"/>
              <a:t>v květnu 2012 vznikl společný fond na ochranu ŽP, cílem výměna kotlů na tuhá paliva ve městě </a:t>
            </a:r>
            <a:r>
              <a:rPr lang="cs-CZ" dirty="0" err="1" smtClean="0"/>
              <a:t>Kraków</a:t>
            </a:r>
            <a:r>
              <a:rPr lang="cs-CZ" dirty="0" smtClean="0"/>
              <a:t>, finanční pomoc obyvatelům až do výše 100% investice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Personalizza struttura">
  <a:themeElements>
    <a:clrScheme name="1_Personalizza struttur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Personalizza struttur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Personalizza struttur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ersonalizza struttur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ersonalizza struttur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ersonalizza struttur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ersonalizza struttur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ersonalizza struttur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ersonalizza struttur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ersonalizza struttur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ersonalizza struttur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ersonalizza struttur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ersonalizza struttur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ersonalizza struttur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Personalizza struttura">
  <a:themeElements>
    <a:clrScheme name="Personalizza struttur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za struttur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ersonalizza struttur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rsonalizza struttur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rsonalizza struttur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rsonalizza struttur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rsonalizza struttur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rsonalizza struttur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sonalizza struttur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sonalizza struttur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sonalizza struttur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sonalizza struttur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sonalizza struttur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sonalizza struttur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2405</TotalTime>
  <Words>551</Words>
  <Application>Microsoft Office PowerPoint</Application>
  <PresentationFormat>Předvádění na obrazovce (4:3)</PresentationFormat>
  <Paragraphs>85</Paragraphs>
  <Slides>15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15</vt:i4>
      </vt:variant>
    </vt:vector>
  </HeadingPairs>
  <TitlesOfParts>
    <vt:vector size="17" baseType="lpstr">
      <vt:lpstr>1_Personalizza struttura</vt:lpstr>
      <vt:lpstr>Personalizza struttura</vt:lpstr>
      <vt:lpstr> „Take a Breath! – Adaptation Actions to reduce adverse health impacts of air pollution“   „Nadechni se! – Aktivity směřující ke zmírnění zdravotních dopadů ze znečištěného ovzduší“  2. setkání stakeholderů, 27.5. 2013 Ústí nad Labem</vt:lpstr>
      <vt:lpstr>Kraków – příklad dobré praxe</vt:lpstr>
      <vt:lpstr>Kraków – příklad dobré praxe</vt:lpstr>
      <vt:lpstr>Kraków – příklad dobré praxe</vt:lpstr>
      <vt:lpstr>Kraków – příklad dobré praxe</vt:lpstr>
      <vt:lpstr>Kraków – příklad dobré praxe</vt:lpstr>
      <vt:lpstr>Kraków – příklad dobré praxe</vt:lpstr>
      <vt:lpstr>Kraków – příklad dobré praxe</vt:lpstr>
      <vt:lpstr>Kraków – příklad dobré praxe</vt:lpstr>
      <vt:lpstr>Kraków – příklad dobré praxe</vt:lpstr>
      <vt:lpstr>Kraków – příklad dobré praxe</vt:lpstr>
      <vt:lpstr>Kraków – příklad dobré praxe</vt:lpstr>
      <vt:lpstr>Kraków – příklad dobré praxe</vt:lpstr>
      <vt:lpstr>Kraków – příklad dobré praxe</vt:lpstr>
      <vt:lpstr>lehka.a@kr-ustecky.cz www.tabproject.eu www.kr-ustecky.cz </vt:lpstr>
    </vt:vector>
  </TitlesOfParts>
  <Company>IPLA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gramaglia</dc:creator>
  <cp:lastModifiedBy>Anna</cp:lastModifiedBy>
  <cp:revision>186</cp:revision>
  <dcterms:created xsi:type="dcterms:W3CDTF">2012-03-12T09:48:33Z</dcterms:created>
  <dcterms:modified xsi:type="dcterms:W3CDTF">2013-05-26T17:32:44Z</dcterms:modified>
</cp:coreProperties>
</file>