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551EE-24BE-470F-AD3D-24F33AE7430F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AC305-AF17-43EE-87DD-7F78F6B8D6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067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3 odst. 1 Zákona o registru smluv;   např.  § 7 až 11 zákona č. 106/1999 Sb., o svobodném přístupu k informacím,  zákon č. 123/1998 Sb.,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právu na informace o životním prostředí.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AC305-AF17-43EE-87DD-7F78F6B8D63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779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000" dirty="0" smtClean="0"/>
              <a:t>Ustanovení § 504 občanského zákoníku stanoví:</a:t>
            </a:r>
          </a:p>
          <a:p>
            <a:r>
              <a:rPr lang="cs-CZ" sz="1000" dirty="0" smtClean="0"/>
              <a:t>„Obchodní tajemství tvoří konkurenčně významné, určitelné, ocenitelné a v příslušných obchodních kruzích běžně nedostupné skutečnosti, které souvisejí se závodem a jejichž vlastník zajišťuje ve svém zájmu odpovídajícím způsobem jejich utajení.“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AC305-AF17-43EE-87DD-7F78F6B8D636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49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 případě veřejných prostředků nelze chránit jako obchodní tajemství objem a účel jejich využití a jejich příjemce.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AC305-AF17-43EE-87DD-7F78F6B8D636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777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6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05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028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3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615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7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86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47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221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84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270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158BF-4F65-4469-8B31-07D3B29F807E}" type="datetimeFigureOut">
              <a:rPr lang="cs-CZ" smtClean="0"/>
              <a:t>16.11.2016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DE1DA-9DC3-4416-9789-D52C6D09B6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59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osef.bedn&#225;&#345;@voln&#253;.cz" TargetMode="External"/><Relationship Id="rId2" Type="http://schemas.openxmlformats.org/officeDocument/2006/relationships/hyperlink" Target="mailto:kade&#345;&#225;bek@seznam.c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Co se neuveřejňuje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Neuveřejňují se informace, které nelze poskytnout podle předpisů upravujících svobodný přístup k informacím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6854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Anonymizace - obchodní tajemství zhotovitele</a:t>
            </a:r>
            <a:endParaRPr lang="cs-CZ" sz="1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cs-CZ" sz="1700" dirty="0">
                <a:latin typeface="Arial"/>
                <a:ea typeface="Times New Roman"/>
              </a:rPr>
              <a:t>Zhotovitel uvádí, že při provádění použije speciální postupy, které tvoří jeho obchodní tajemství spočívající v:</a:t>
            </a:r>
            <a:endParaRPr lang="cs-CZ" sz="1700" dirty="0">
              <a:latin typeface="Times New Roman"/>
              <a:ea typeface="Times New Roman"/>
            </a:endParaRPr>
          </a:p>
          <a:p>
            <a:pPr lvl="0" algn="just">
              <a:spcAft>
                <a:spcPts val="600"/>
              </a:spcAft>
              <a:buFont typeface="Arial"/>
              <a:buChar char="-"/>
            </a:pPr>
            <a:r>
              <a:rPr lang="cs-CZ" sz="1700" dirty="0">
                <a:highlight>
                  <a:srgbClr val="000000"/>
                </a:highlight>
                <a:latin typeface="Times New Roman"/>
                <a:ea typeface="Times New Roman"/>
                <a:cs typeface="Arial"/>
              </a:rPr>
              <a:t>Příprava povrchu – bude provedeno leptáním kyselinou chlorovodíkovou s příměsí stabilizátoru č. 4587 a prášku železa </a:t>
            </a:r>
            <a:endParaRPr lang="cs-CZ" sz="1700" dirty="0">
              <a:latin typeface="Times New Roman"/>
              <a:ea typeface="Times New Roman"/>
            </a:endParaRPr>
          </a:p>
          <a:p>
            <a:pPr lvl="0" algn="just">
              <a:spcAft>
                <a:spcPts val="600"/>
              </a:spcAft>
              <a:buFont typeface="Arial"/>
              <a:buChar char="-"/>
            </a:pPr>
            <a:r>
              <a:rPr lang="cs-CZ" sz="1700" dirty="0">
                <a:highlight>
                  <a:srgbClr val="000000"/>
                </a:highlight>
                <a:latin typeface="Times New Roman"/>
                <a:ea typeface="Times New Roman"/>
                <a:cs typeface="Arial"/>
              </a:rPr>
              <a:t>Provedení nátěru – nátěrová hmota bude nanášena katodovou metodou interpolace.</a:t>
            </a:r>
            <a:endParaRPr lang="cs-CZ" sz="1700" dirty="0">
              <a:latin typeface="Times New Roman"/>
              <a:ea typeface="Times New Roman"/>
            </a:endParaRPr>
          </a:p>
          <a:p>
            <a:pPr lvl="0" algn="just">
              <a:spcAft>
                <a:spcPts val="600"/>
              </a:spcAft>
              <a:buFont typeface="Arial"/>
              <a:buChar char="-"/>
            </a:pPr>
            <a:r>
              <a:rPr lang="cs-CZ" sz="1700" dirty="0">
                <a:latin typeface="Times New Roman"/>
                <a:ea typeface="Times New Roman"/>
                <a:cs typeface="Arial"/>
              </a:rPr>
              <a:t>Cena – cena sjednaná za plnění dle této </a:t>
            </a:r>
            <a:r>
              <a:rPr lang="cs-CZ" sz="1700" dirty="0" smtClean="0">
                <a:latin typeface="Times New Roman"/>
                <a:ea typeface="Times New Roman"/>
                <a:cs typeface="Arial"/>
              </a:rPr>
              <a:t>smlouvy</a:t>
            </a:r>
            <a:r>
              <a:rPr lang="cs-CZ" dirty="0" smtClean="0">
                <a:latin typeface="Times New Roman"/>
                <a:ea typeface="Times New Roman"/>
                <a:cs typeface="Arial"/>
              </a:rPr>
              <a:t> </a:t>
            </a:r>
            <a:endParaRPr lang="cs-CZ" dirty="0">
              <a:latin typeface="Times New Roman"/>
              <a:ea typeface="Times New Roman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827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– smlouva o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 smtClean="0"/>
              <a:t>Údaje o objednateli</a:t>
            </a:r>
          </a:p>
          <a:p>
            <a:endParaRPr lang="cs-CZ" sz="1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800" y="2057400"/>
            <a:ext cx="5994400" cy="3603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8197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Označení zhotovitele</a:t>
            </a:r>
            <a:br>
              <a:rPr lang="cs-CZ" sz="1600" dirty="0" smtClean="0"/>
            </a:br>
            <a:r>
              <a:rPr lang="cs-CZ" sz="1600" dirty="0" smtClean="0"/>
              <a:t>červeně-právnická osoba</a:t>
            </a:r>
            <a:br>
              <a:rPr lang="cs-CZ" sz="1600" dirty="0" smtClean="0"/>
            </a:br>
            <a:r>
              <a:rPr lang="cs-CZ" sz="1600" dirty="0" smtClean="0"/>
              <a:t>zeleně- fyzická osoba podnikající, nezapsaná do obchodního rejstříku</a:t>
            </a:r>
            <a:endParaRPr lang="cs-CZ" sz="1600" dirty="0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017" y="2007773"/>
            <a:ext cx="6409966" cy="371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240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Označení zhotovitele - anonymizace</a:t>
            </a:r>
            <a:endParaRPr lang="cs-CZ" sz="1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528507"/>
              </p:ext>
            </p:extLst>
          </p:nvPr>
        </p:nvGraphicFramePr>
        <p:xfrm>
          <a:off x="1377315" y="1742535"/>
          <a:ext cx="6389370" cy="4767072"/>
        </p:xfrm>
        <a:graphic>
          <a:graphicData uri="http://schemas.openxmlformats.org/drawingml/2006/table">
            <a:tbl>
              <a:tblPr firstRow="1" firstCol="1" bandRow="1"/>
              <a:tblGrid>
                <a:gridCol w="638937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Arial"/>
                          <a:ea typeface="Times New Roman"/>
                        </a:rPr>
                        <a:t>Zhotovitel: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Název: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Výstavba s.r.o.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Jméno:  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Josef Novák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Sídlo:</a:t>
                      </a:r>
                      <a:endParaRPr lang="cs-CZ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Stroupežnického 55, Ústí nad Labem </a:t>
                      </a:r>
                      <a:endParaRPr lang="cs-CZ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r>
                        <a:rPr lang="cs-CZ" sz="1600" dirty="0" err="1" smtClean="0">
                          <a:solidFill>
                            <a:srgbClr val="4F6228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Arial"/>
                        </a:rPr>
                        <a:t>xxxxxxxxxxxxxxxxxxxxxxxxxxxxxxx</a:t>
                      </a:r>
                      <a:r>
                        <a:rPr lang="cs-CZ" sz="16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        </a:t>
                      </a:r>
                      <a:endParaRPr lang="cs-CZ" sz="16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r>
                        <a:rPr lang="cs-CZ" sz="1600" b="0" dirty="0" smtClean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Zastoupený</a:t>
                      </a: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: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Jednatelem Eduardem Tichým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r>
                        <a:rPr lang="cs-CZ" sz="1600" b="0" dirty="0" smtClean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Josefem </a:t>
                      </a: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Novákem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IČ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12546987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r>
                        <a:rPr lang="cs-CZ" sz="1600" b="0" dirty="0" smtClean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78954698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r>
                        <a:rPr lang="cs-CZ" sz="1600" b="0" dirty="0" smtClean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Datum </a:t>
                      </a: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narození: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Arial"/>
                        </a:rPr>
                        <a:t>XXXXXXXXX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50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DIČ a bankovní spojení zhotovitele</a:t>
            </a:r>
            <a:br>
              <a:rPr lang="cs-CZ" sz="1600" dirty="0" smtClean="0"/>
            </a:br>
            <a:r>
              <a:rPr lang="cs-CZ" sz="1600" dirty="0"/>
              <a:t>červeně-právnická osoba</a:t>
            </a:r>
            <a:br>
              <a:rPr lang="cs-CZ" sz="1600" dirty="0"/>
            </a:br>
            <a:r>
              <a:rPr lang="cs-CZ" sz="1600" dirty="0"/>
              <a:t>zeleně- fyzická osoba podnikající, nezapsaná do obchodního rejstříku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003823"/>
              </p:ext>
            </p:extLst>
          </p:nvPr>
        </p:nvGraphicFramePr>
        <p:xfrm>
          <a:off x="1377315" y="2610072"/>
          <a:ext cx="6389370" cy="3645408"/>
        </p:xfrm>
        <a:graphic>
          <a:graphicData uri="http://schemas.openxmlformats.org/drawingml/2006/table">
            <a:tbl>
              <a:tblPr firstRow="1" firstCol="1" bandRow="1"/>
              <a:tblGrid>
                <a:gridCol w="2588895"/>
                <a:gridCol w="380047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DIČ: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CZ12546987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CZ78954698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cs-C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Bank. spojení: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Komerční banka, a.s.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Obchodní banka, a.s.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</a:rPr>
                        <a:t>číslo účtu: </a:t>
                      </a: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458794587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</a:rPr>
                        <a:t>číslo účtu:</a:t>
                      </a: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60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Times New Roman"/>
                        </a:rPr>
                        <a:t>1458723666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568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Anonymizace - DIČ </a:t>
            </a:r>
            <a:r>
              <a:rPr lang="cs-CZ" sz="1600" dirty="0"/>
              <a:t>a bankovní spojení zhotovitele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722956"/>
              </p:ext>
            </p:extLst>
          </p:nvPr>
        </p:nvGraphicFramePr>
        <p:xfrm>
          <a:off x="1377315" y="2610072"/>
          <a:ext cx="6389370" cy="3645408"/>
        </p:xfrm>
        <a:graphic>
          <a:graphicData uri="http://schemas.openxmlformats.org/drawingml/2006/table">
            <a:tbl>
              <a:tblPr firstRow="1" firstCol="1" bandRow="1"/>
              <a:tblGrid>
                <a:gridCol w="2588895"/>
                <a:gridCol w="380047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DIČ: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CZ12546987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CZ78954698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cs-CZ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Bank. spojení: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Komerční banka, a.s.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Obchodní banka, a.s.</a:t>
                      </a:r>
                      <a:endParaRPr lang="cs-CZ" sz="1600" b="1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</a:rPr>
                        <a:t>číslo účtu: </a:t>
                      </a: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Times New Roman"/>
                        </a:rPr>
                        <a:t>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</a:rPr>
                        <a:t>číslo účtu:</a:t>
                      </a: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Times New Roman"/>
                        </a:rPr>
                        <a:t>XXXXXXXXXX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27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Zástupce zhotovitele pro věcné jednání</a:t>
            </a:r>
            <a:endParaRPr lang="cs-CZ" sz="1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496221"/>
              </p:ext>
            </p:extLst>
          </p:nvPr>
        </p:nvGraphicFramePr>
        <p:xfrm>
          <a:off x="1377315" y="2610072"/>
          <a:ext cx="6389370" cy="3645408"/>
        </p:xfrm>
        <a:graphic>
          <a:graphicData uri="http://schemas.openxmlformats.org/drawingml/2006/table">
            <a:tbl>
              <a:tblPr firstRow="1" firstCol="1" bandRow="1"/>
              <a:tblGrid>
                <a:gridCol w="638937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Zástupce pro věcná jednání: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Milan Kadeřábek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Josef Bednář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E-mail/telefon: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Milan.</a:t>
                      </a:r>
                      <a:r>
                        <a:rPr lang="cs-CZ" sz="1600" u="sng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  <a:hlinkClick r:id="rId2"/>
                        </a:rPr>
                        <a:t>kadeřábek@seznam.cz</a:t>
                      </a: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6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cs-CZ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602 555 555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u="sng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  <a:hlinkClick r:id="rId3"/>
                        </a:rPr>
                        <a:t>Josef.bednář@volný.cz</a:t>
                      </a:r>
                      <a:endParaRPr lang="cs-CZ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4F6228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603 666 666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263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Anonymizace - </a:t>
            </a:r>
            <a:r>
              <a:rPr lang="cs-CZ" sz="1600" dirty="0"/>
              <a:t>Zástupce zhotovitele pro věcné jednání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275321"/>
              </p:ext>
            </p:extLst>
          </p:nvPr>
        </p:nvGraphicFramePr>
        <p:xfrm>
          <a:off x="1377315" y="2610072"/>
          <a:ext cx="6389370" cy="3645408"/>
        </p:xfrm>
        <a:graphic>
          <a:graphicData uri="http://schemas.openxmlformats.org/drawingml/2006/table">
            <a:tbl>
              <a:tblPr firstRow="1" firstCol="1" bandRow="1"/>
              <a:tblGrid>
                <a:gridCol w="638937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Zástupce pro věcná jednání: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solidFill>
                            <a:srgbClr val="C00000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Times New Roman"/>
                        </a:rPr>
                        <a:t>xxxxxxxxxxxxxxxxxx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solidFill>
                            <a:srgbClr val="4F6228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Times New Roman"/>
                        </a:rPr>
                        <a:t>xxxxxxxxxxxxxxxxx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E-mail/telefon: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solidFill>
                            <a:srgbClr val="C00000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Times New Roman"/>
                        </a:rPr>
                        <a:t>Xxxxxxxxxxxxxxxxxxxxxx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solidFill>
                            <a:srgbClr val="C00000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Times New Roman"/>
                        </a:rPr>
                        <a:t>xxxxxxxxxxx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solidFill>
                            <a:srgbClr val="4F6228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Times New Roman"/>
                        </a:rPr>
                        <a:t>xxxxxxxxxxxxxxxxxxx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err="1">
                          <a:solidFill>
                            <a:srgbClr val="4F6228"/>
                          </a:solidFill>
                          <a:effectLst/>
                          <a:highlight>
                            <a:srgbClr val="000000"/>
                          </a:highlight>
                          <a:latin typeface="Arial"/>
                          <a:ea typeface="Calibri"/>
                          <a:cs typeface="Times New Roman"/>
                        </a:rPr>
                        <a:t>xxxxxxxxxxx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56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Obchodní tajemství zhotovitele</a:t>
            </a:r>
            <a:endParaRPr lang="cs-CZ" sz="1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cs-CZ" sz="1700" dirty="0">
                <a:latin typeface="Arial"/>
                <a:ea typeface="Times New Roman"/>
              </a:rPr>
              <a:t>Zhotovitel uvádí, že při provádění použije speciální postupy, které tvoří jeho obchodní tajemství spočívající v:</a:t>
            </a:r>
            <a:endParaRPr lang="cs-CZ" sz="1700" dirty="0">
              <a:latin typeface="Times New Roman"/>
              <a:ea typeface="Times New Roman"/>
            </a:endParaRPr>
          </a:p>
          <a:p>
            <a:pPr lvl="0" algn="just">
              <a:spcAft>
                <a:spcPts val="600"/>
              </a:spcAft>
              <a:buFont typeface="Arial"/>
              <a:buChar char="-"/>
            </a:pPr>
            <a:r>
              <a:rPr lang="cs-CZ" sz="1700" dirty="0">
                <a:latin typeface="Times New Roman"/>
                <a:ea typeface="Times New Roman"/>
                <a:cs typeface="Arial"/>
              </a:rPr>
              <a:t>Příprava povrchu – bude provedeno leptáním kyselinou chlorovodíkovou s příměsí stabilizátoru č. 4587 a prášku železa </a:t>
            </a:r>
            <a:endParaRPr lang="cs-CZ" sz="1700" dirty="0">
              <a:latin typeface="Times New Roman"/>
              <a:ea typeface="Times New Roman"/>
            </a:endParaRPr>
          </a:p>
          <a:p>
            <a:pPr lvl="0" algn="just">
              <a:spcAft>
                <a:spcPts val="600"/>
              </a:spcAft>
              <a:buFont typeface="Arial"/>
              <a:buChar char="-"/>
            </a:pPr>
            <a:r>
              <a:rPr lang="cs-CZ" sz="1700" dirty="0">
                <a:latin typeface="Times New Roman"/>
                <a:ea typeface="Times New Roman"/>
                <a:cs typeface="Arial"/>
              </a:rPr>
              <a:t>Provedení nátěru – nátěrová hmota bude nanášena katodovou metodou interpolace.</a:t>
            </a:r>
            <a:endParaRPr lang="cs-CZ" sz="1700" dirty="0">
              <a:latin typeface="Times New Roman"/>
              <a:ea typeface="Times New Roman"/>
            </a:endParaRPr>
          </a:p>
          <a:p>
            <a:pPr lvl="0" algn="just">
              <a:spcAft>
                <a:spcPts val="600"/>
              </a:spcAft>
              <a:buFont typeface="Arial"/>
              <a:buChar char="-"/>
            </a:pPr>
            <a:r>
              <a:rPr lang="cs-CZ" sz="1700" dirty="0">
                <a:latin typeface="Times New Roman"/>
                <a:ea typeface="Times New Roman"/>
                <a:cs typeface="Arial"/>
              </a:rPr>
              <a:t>Cena – cena sjednaná za plnění dle této smlouvy </a:t>
            </a:r>
            <a:endParaRPr lang="cs-CZ" sz="17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90012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255</Words>
  <Application>Microsoft Office PowerPoint</Application>
  <PresentationFormat>Předvádění na obrazovce (4:3)</PresentationFormat>
  <Paragraphs>106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Co se neuveřejňuje </vt:lpstr>
      <vt:lpstr>Příklad – smlouva o dílo</vt:lpstr>
      <vt:lpstr>Označení zhotovitele červeně-právnická osoba zeleně- fyzická osoba podnikající, nezapsaná do obchodního rejstříku</vt:lpstr>
      <vt:lpstr>Označení zhotovitele - anonymizace</vt:lpstr>
      <vt:lpstr>DIČ a bankovní spojení zhotovitele červeně-právnická osoba zeleně- fyzická osoba podnikající, nezapsaná do obchodního rejstříku</vt:lpstr>
      <vt:lpstr>Anonymizace - DIČ a bankovní spojení zhotovitele</vt:lpstr>
      <vt:lpstr>Zástupce zhotovitele pro věcné jednání</vt:lpstr>
      <vt:lpstr>Anonymizace - Zástupce zhotovitele pro věcné jednání</vt:lpstr>
      <vt:lpstr>Obchodní tajemství zhotovitele</vt:lpstr>
      <vt:lpstr>Anonymizace - obchodní tajemství zhotovitele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se neuveřejňuje</dc:title>
  <dc:creator>svoboda.jan</dc:creator>
  <cp:lastModifiedBy>Zelená Nikol</cp:lastModifiedBy>
  <cp:revision>10</cp:revision>
  <cp:lastPrinted>2016-11-08T12:45:36Z</cp:lastPrinted>
  <dcterms:created xsi:type="dcterms:W3CDTF">2016-11-07T16:04:06Z</dcterms:created>
  <dcterms:modified xsi:type="dcterms:W3CDTF">2016-11-16T11:47:26Z</dcterms:modified>
</cp:coreProperties>
</file>