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256" r:id="rId2"/>
    <p:sldId id="324" r:id="rId3"/>
    <p:sldId id="327" r:id="rId4"/>
    <p:sldId id="278" r:id="rId5"/>
    <p:sldId id="257" r:id="rId6"/>
    <p:sldId id="292" r:id="rId7"/>
    <p:sldId id="326" r:id="rId8"/>
    <p:sldId id="325" r:id="rId9"/>
    <p:sldId id="323" r:id="rId10"/>
    <p:sldId id="318" r:id="rId11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B0211F59-FD98-4D67-88A5-A03799F7222C}">
          <p14:sldIdLst>
            <p14:sldId id="256"/>
            <p14:sldId id="324"/>
            <p14:sldId id="327"/>
            <p14:sldId id="278"/>
            <p14:sldId id="257"/>
            <p14:sldId id="292"/>
            <p14:sldId id="326"/>
            <p14:sldId id="325"/>
            <p14:sldId id="323"/>
            <p14:sldId id="31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Vlasáková Ivana" initials="VI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117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61B192-D364-4932-ADF3-9AB162F5DD3C}" type="datetimeFigureOut">
              <a:rPr lang="cs-CZ" smtClean="0"/>
              <a:pPr/>
              <a:t>9.9.2019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D7DB90-F179-45AE-B442-D82995CC9CA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79472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BDEE24-BEB3-4C71-A154-7390F4D1DD10}" type="datetimeFigureOut">
              <a:rPr lang="cs-CZ" smtClean="0"/>
              <a:pPr/>
              <a:t>9.9.2019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DCE268-F938-4936-AAAC-0D863B5D83A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5654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68F4-2AA1-4441-B4E0-248CE4F73343}" type="datetimeFigureOut">
              <a:rPr lang="cs-CZ" smtClean="0"/>
              <a:pPr/>
              <a:t>9.9.2019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0488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68F4-2AA1-4441-B4E0-248CE4F73343}" type="datetimeFigureOut">
              <a:rPr lang="cs-CZ" smtClean="0"/>
              <a:pPr/>
              <a:t>9.9.2019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0479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68F4-2AA1-4441-B4E0-248CE4F73343}" type="datetimeFigureOut">
              <a:rPr lang="cs-CZ" smtClean="0"/>
              <a:pPr/>
              <a:t>9.9.2019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394405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68F4-2AA1-4441-B4E0-248CE4F73343}" type="datetimeFigureOut">
              <a:rPr lang="cs-CZ" smtClean="0"/>
              <a:pPr/>
              <a:t>9.9.2019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92306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68F4-2AA1-4441-B4E0-248CE4F73343}" type="datetimeFigureOut">
              <a:rPr lang="cs-CZ" smtClean="0"/>
              <a:pPr/>
              <a:t>9.9.2019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49856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68F4-2AA1-4441-B4E0-248CE4F73343}" type="datetimeFigureOut">
              <a:rPr lang="cs-CZ" smtClean="0"/>
              <a:pPr/>
              <a:t>9.9.2019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90913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68F4-2AA1-4441-B4E0-248CE4F73343}" type="datetimeFigureOut">
              <a:rPr lang="cs-CZ" smtClean="0"/>
              <a:pPr/>
              <a:t>9.9.2019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61684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68F4-2AA1-4441-B4E0-248CE4F73343}" type="datetimeFigureOut">
              <a:rPr lang="cs-CZ" smtClean="0"/>
              <a:pPr/>
              <a:t>9.9.2019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0050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68F4-2AA1-4441-B4E0-248CE4F73343}" type="datetimeFigureOut">
              <a:rPr lang="cs-CZ" smtClean="0"/>
              <a:pPr/>
              <a:t>9.9.2019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7477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68F4-2AA1-4441-B4E0-248CE4F73343}" type="datetimeFigureOut">
              <a:rPr lang="cs-CZ" smtClean="0"/>
              <a:pPr/>
              <a:t>9.9.2019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4263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68F4-2AA1-4441-B4E0-248CE4F73343}" type="datetimeFigureOut">
              <a:rPr lang="cs-CZ" smtClean="0"/>
              <a:pPr/>
              <a:t>9.9.2019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0454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68F4-2AA1-4441-B4E0-248CE4F73343}" type="datetimeFigureOut">
              <a:rPr lang="cs-CZ" smtClean="0"/>
              <a:pPr/>
              <a:t>9.9.2019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6571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68F4-2AA1-4441-B4E0-248CE4F73343}" type="datetimeFigureOut">
              <a:rPr lang="cs-CZ" smtClean="0"/>
              <a:pPr/>
              <a:t>9.9.2019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8279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68F4-2AA1-4441-B4E0-248CE4F73343}" type="datetimeFigureOut">
              <a:rPr lang="cs-CZ" smtClean="0"/>
              <a:pPr/>
              <a:t>9.9.2019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6734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68F4-2AA1-4441-B4E0-248CE4F73343}" type="datetimeFigureOut">
              <a:rPr lang="cs-CZ" smtClean="0"/>
              <a:pPr/>
              <a:t>9.9.2019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4277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68F4-2AA1-4441-B4E0-248CE4F73343}" type="datetimeFigureOut">
              <a:rPr lang="cs-CZ" smtClean="0"/>
              <a:pPr/>
              <a:t>9.9.2019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3348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968F4-2AA1-4441-B4E0-248CE4F73343}" type="datetimeFigureOut">
              <a:rPr lang="cs-CZ" smtClean="0"/>
              <a:pPr/>
              <a:t>9.9.2019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9390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hajna.h@kr-ustecky.cz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268761"/>
            <a:ext cx="7772400" cy="2808311"/>
          </a:xfrm>
        </p:spPr>
        <p:txBody>
          <a:bodyPr>
            <a:normAutofit/>
          </a:bodyPr>
          <a:lstStyle/>
          <a:p>
            <a:pPr algn="ctr"/>
            <a:r>
              <a:rPr lang="cs-CZ" dirty="0" smtClean="0">
                <a:latin typeface="Cambria" panose="02040503050406030204" pitchFamily="18" charset="0"/>
              </a:rPr>
              <a:t>Dotační program </a:t>
            </a:r>
            <a:br>
              <a:rPr lang="cs-CZ" dirty="0" smtClean="0">
                <a:latin typeface="Cambria" panose="02040503050406030204" pitchFamily="18" charset="0"/>
              </a:rPr>
            </a:br>
            <a:r>
              <a:rPr lang="cs-CZ" dirty="0" smtClean="0">
                <a:latin typeface="Cambria" panose="02040503050406030204" pitchFamily="18" charset="0"/>
              </a:rPr>
              <a:t>Podpora sociálních služeb </a:t>
            </a:r>
            <a:br>
              <a:rPr lang="cs-CZ" dirty="0" smtClean="0">
                <a:latin typeface="Cambria" panose="02040503050406030204" pitchFamily="18" charset="0"/>
              </a:rPr>
            </a:br>
            <a:r>
              <a:rPr lang="cs-CZ" dirty="0" smtClean="0">
                <a:latin typeface="Cambria" panose="02040503050406030204" pitchFamily="18" charset="0"/>
              </a:rPr>
              <a:t>v Ústeckém kraji</a:t>
            </a:r>
            <a:endParaRPr lang="cs-CZ" dirty="0">
              <a:latin typeface="Cambria" panose="020405030504060302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5800" y="5301208"/>
            <a:ext cx="7772400" cy="1224135"/>
          </a:xfrm>
        </p:spPr>
        <p:txBody>
          <a:bodyPr>
            <a:normAutofit/>
          </a:bodyPr>
          <a:lstStyle/>
          <a:p>
            <a:pPr algn="l"/>
            <a:endParaRPr lang="cs-CZ" dirty="0" smtClean="0">
              <a:latin typeface="Cambria" panose="02040503050406030204" pitchFamily="18" charset="0"/>
            </a:endParaRPr>
          </a:p>
          <a:p>
            <a:pPr algn="l"/>
            <a:r>
              <a:rPr lang="cs-CZ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8. setkání s poskytovateli sociálních služeb</a:t>
            </a:r>
          </a:p>
          <a:p>
            <a:pPr algn="l"/>
            <a:r>
              <a:rPr lang="cs-CZ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Krajský úřad Ústeckého kraje </a:t>
            </a:r>
          </a:p>
          <a:p>
            <a:pPr algn="l"/>
            <a:endParaRPr lang="cs-CZ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260648"/>
            <a:ext cx="3635896" cy="1305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6266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1403648" y="476672"/>
            <a:ext cx="6347713" cy="1320800"/>
          </a:xfrm>
        </p:spPr>
        <p:txBody>
          <a:bodyPr>
            <a:normAutofit/>
          </a:bodyPr>
          <a:lstStyle/>
          <a:p>
            <a:pPr algn="ctr"/>
            <a:r>
              <a:rPr lang="pl-PL" dirty="0" smtClean="0">
                <a:latin typeface="Cambria Math" pitchFamily="18" charset="0"/>
                <a:ea typeface="Cambria Math" pitchFamily="18" charset="0"/>
              </a:rPr>
              <a:t>Dotazy směřujte na ekonomický dotační tým </a:t>
            </a:r>
            <a:endParaRPr lang="cs-CZ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Ing. Karina Brzobohatá</a:t>
            </a:r>
          </a:p>
          <a:p>
            <a:pPr marL="0" indent="0">
              <a:buNone/>
            </a:pPr>
            <a:r>
              <a:rPr 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	</a:t>
            </a: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	brzobohata.k@kr-ustecky.cz, 475 657 946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Bc. Jana Čermáková </a:t>
            </a:r>
          </a:p>
          <a:p>
            <a:pPr marL="0" indent="0">
              <a:buNone/>
            </a:pPr>
            <a:r>
              <a:rPr 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	</a:t>
            </a: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	cermakova.j@kr-ustecky.cz, 475 657 283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Bc. Martina Macáková </a:t>
            </a:r>
          </a:p>
          <a:p>
            <a:pPr marL="0" indent="0">
              <a:buNone/>
            </a:pPr>
            <a:r>
              <a:rPr 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	</a:t>
            </a: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	macakova.m@kr-ustecky.cz, 475 657 350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Mgr. Radka Zítková </a:t>
            </a:r>
          </a:p>
          <a:p>
            <a:pPr marL="0" indent="0">
              <a:buNone/>
            </a:pPr>
            <a:r>
              <a:rPr 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	</a:t>
            </a: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	zitkova.r@kr-ustecky.cz, 475 657 686</a:t>
            </a:r>
            <a:r>
              <a:rPr lang="cs-CZ" dirty="0" smtClean="0">
                <a:latin typeface="Cambria Math" pitchFamily="18" charset="0"/>
                <a:ea typeface="Cambria Math" pitchFamily="18" charset="0"/>
              </a:rPr>
              <a:t> </a:t>
            </a:r>
          </a:p>
          <a:p>
            <a:pPr>
              <a:buNone/>
            </a:pPr>
            <a:endParaRPr lang="cs-CZ" dirty="0" smtClean="0">
              <a:latin typeface="Cambria Math" pitchFamily="18" charset="0"/>
              <a:ea typeface="Cambria Math" pitchFamily="18" charset="0"/>
            </a:endParaRPr>
          </a:p>
          <a:p>
            <a:pPr algn="ctr">
              <a:buNone/>
            </a:pPr>
            <a:r>
              <a:rPr lang="cs-CZ" dirty="0" smtClean="0">
                <a:solidFill>
                  <a:schemeClr val="tx2"/>
                </a:solidFill>
                <a:latin typeface="Cambria Math" pitchFamily="18" charset="0"/>
                <a:ea typeface="Cambria Math" pitchFamily="18" charset="0"/>
              </a:rPr>
              <a:t>Děkujeme za pozornost</a:t>
            </a:r>
            <a:endParaRPr lang="cs-CZ" dirty="0">
              <a:solidFill>
                <a:schemeClr val="tx2"/>
              </a:solidFill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1835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7850833" cy="1320800"/>
          </a:xfrm>
        </p:spPr>
        <p:txBody>
          <a:bodyPr/>
          <a:lstStyle/>
          <a:p>
            <a:pPr algn="ctr"/>
            <a:r>
              <a:rPr lang="cs-CZ" dirty="0" smtClean="0">
                <a:latin typeface="Cambria" panose="02040503050406030204" pitchFamily="18" charset="0"/>
              </a:rPr>
              <a:t>Informace o stavu dotačního řízení 2019</a:t>
            </a:r>
            <a:endParaRPr lang="cs-CZ" dirty="0">
              <a:latin typeface="Cambria" panose="020405030504060302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599" y="1844824"/>
            <a:ext cx="7706817" cy="4436762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2000" dirty="0" smtClean="0">
                <a:latin typeface="Cambria" panose="02040503050406030204" pitchFamily="18" charset="0"/>
              </a:rPr>
              <a:t>Mimořádné kolo dofinancování sociálních služeb</a:t>
            </a:r>
          </a:p>
          <a:p>
            <a:pPr marL="0" indent="0">
              <a:buNone/>
              <a:tabLst>
                <a:tab pos="354013" algn="l"/>
              </a:tabLst>
            </a:pPr>
            <a:r>
              <a:rPr lang="cs-CZ" sz="2000" dirty="0">
                <a:latin typeface="Cambria" panose="02040503050406030204" pitchFamily="18" charset="0"/>
              </a:rPr>
              <a:t>	</a:t>
            </a:r>
            <a:r>
              <a:rPr lang="cs-CZ" sz="2000" dirty="0" smtClean="0">
                <a:latin typeface="Cambria" panose="02040503050406030204" pitchFamily="18" charset="0"/>
              </a:rPr>
              <a:t>Harmonogram:</a:t>
            </a:r>
            <a:endParaRPr lang="cs-CZ" sz="2000" dirty="0">
              <a:latin typeface="Cambria" panose="02040503050406030204" pitchFamily="18" charset="0"/>
            </a:endParaRPr>
          </a:p>
          <a:p>
            <a:pPr lvl="1">
              <a:buFont typeface="Arial" panose="020B0604020202020204" pitchFamily="34" charset="0"/>
              <a:buChar char="•"/>
              <a:tabLst>
                <a:tab pos="354013" algn="l"/>
              </a:tabLst>
            </a:pPr>
            <a:r>
              <a:rPr lang="cs-CZ" dirty="0" smtClean="0">
                <a:latin typeface="Cambria" panose="02040503050406030204" pitchFamily="18" charset="0"/>
              </a:rPr>
              <a:t>24</a:t>
            </a:r>
            <a:r>
              <a:rPr lang="cs-CZ" dirty="0">
                <a:latin typeface="Cambria" panose="02040503050406030204" pitchFamily="18" charset="0"/>
              </a:rPr>
              <a:t>. 7. 2019 – předložení vyhlášení Radě Ústeckého kraje</a:t>
            </a:r>
          </a:p>
          <a:p>
            <a:pPr lvl="1">
              <a:buFont typeface="Arial" panose="020B0604020202020204" pitchFamily="34" charset="0"/>
              <a:buChar char="•"/>
              <a:tabLst>
                <a:tab pos="354013" algn="l"/>
              </a:tabLst>
            </a:pPr>
            <a:r>
              <a:rPr lang="cs-CZ" dirty="0" smtClean="0">
                <a:latin typeface="Cambria" panose="02040503050406030204" pitchFamily="18" charset="0"/>
              </a:rPr>
              <a:t>5. </a:t>
            </a:r>
            <a:r>
              <a:rPr lang="cs-CZ" dirty="0">
                <a:latin typeface="Cambria" panose="02040503050406030204" pitchFamily="18" charset="0"/>
              </a:rPr>
              <a:t>8. 2019 – předložení vyhlášení ke schválení </a:t>
            </a:r>
            <a:r>
              <a:rPr lang="cs-CZ" dirty="0" smtClean="0">
                <a:latin typeface="Cambria" panose="02040503050406030204" pitchFamily="18" charset="0"/>
              </a:rPr>
              <a:t>v Zastupitelstvu Ústeckého </a:t>
            </a:r>
            <a:r>
              <a:rPr lang="cs-CZ" dirty="0">
                <a:latin typeface="Cambria" panose="02040503050406030204" pitchFamily="18" charset="0"/>
              </a:rPr>
              <a:t>kraje</a:t>
            </a:r>
          </a:p>
          <a:p>
            <a:pPr lvl="1">
              <a:buFont typeface="Arial" panose="020B0604020202020204" pitchFamily="34" charset="0"/>
              <a:buChar char="•"/>
              <a:tabLst>
                <a:tab pos="354013" algn="l"/>
              </a:tabLst>
            </a:pPr>
            <a:r>
              <a:rPr lang="cs-CZ" dirty="0" smtClean="0">
                <a:latin typeface="Cambria" panose="02040503050406030204" pitchFamily="18" charset="0"/>
              </a:rPr>
              <a:t>7</a:t>
            </a:r>
            <a:r>
              <a:rPr lang="cs-CZ" dirty="0">
                <a:latin typeface="Cambria" panose="02040503050406030204" pitchFamily="18" charset="0"/>
              </a:rPr>
              <a:t>. 8. – 5. 9. 2019 – zveřejnění vyhlášení na úřední desce</a:t>
            </a:r>
          </a:p>
          <a:p>
            <a:pPr lvl="1">
              <a:buFont typeface="Arial" panose="020B0604020202020204" pitchFamily="34" charset="0"/>
              <a:buChar char="•"/>
              <a:tabLst>
                <a:tab pos="354013" algn="l"/>
              </a:tabLst>
            </a:pPr>
            <a:r>
              <a:rPr lang="cs-CZ" dirty="0" smtClean="0">
                <a:latin typeface="Cambria" panose="02040503050406030204" pitchFamily="18" charset="0"/>
              </a:rPr>
              <a:t>6</a:t>
            </a:r>
            <a:r>
              <a:rPr lang="cs-CZ" dirty="0">
                <a:latin typeface="Cambria" panose="02040503050406030204" pitchFamily="18" charset="0"/>
              </a:rPr>
              <a:t>. 9. – 11. 9. 2019 – lhůta pro podávání žádostí v mimořádném termínu</a:t>
            </a:r>
          </a:p>
          <a:p>
            <a:pPr lvl="1">
              <a:buFont typeface="Arial" panose="020B0604020202020204" pitchFamily="34" charset="0"/>
              <a:buChar char="•"/>
              <a:tabLst>
                <a:tab pos="354013" algn="l"/>
              </a:tabLst>
            </a:pPr>
            <a:r>
              <a:rPr lang="cs-CZ" dirty="0" smtClean="0">
                <a:latin typeface="Cambria" panose="02040503050406030204" pitchFamily="18" charset="0"/>
              </a:rPr>
              <a:t>12</a:t>
            </a:r>
            <a:r>
              <a:rPr lang="cs-CZ" dirty="0">
                <a:latin typeface="Cambria" panose="02040503050406030204" pitchFamily="18" charset="0"/>
              </a:rPr>
              <a:t>. 9. – 22. 9. 2019 – hodnocení žádostí</a:t>
            </a:r>
          </a:p>
          <a:p>
            <a:pPr lvl="1">
              <a:buFont typeface="Arial" panose="020B0604020202020204" pitchFamily="34" charset="0"/>
              <a:buChar char="•"/>
              <a:tabLst>
                <a:tab pos="354013" algn="l"/>
              </a:tabLst>
            </a:pPr>
            <a:r>
              <a:rPr lang="cs-CZ" dirty="0" smtClean="0">
                <a:latin typeface="Cambria" panose="02040503050406030204" pitchFamily="18" charset="0"/>
              </a:rPr>
              <a:t>23</a:t>
            </a:r>
            <a:r>
              <a:rPr lang="cs-CZ" dirty="0">
                <a:latin typeface="Cambria" panose="02040503050406030204" pitchFamily="18" charset="0"/>
              </a:rPr>
              <a:t>. 9. 2019 – předložení vyhodnocení Radě Ústeckého kraje a Zastupitelstvu  Ústeckého  kraje.</a:t>
            </a:r>
          </a:p>
          <a:p>
            <a:pPr marL="0" indent="0">
              <a:buNone/>
              <a:tabLst>
                <a:tab pos="354013" algn="l"/>
              </a:tabLst>
            </a:pPr>
            <a:r>
              <a:rPr lang="cs-CZ" sz="2000" dirty="0" smtClean="0">
                <a:latin typeface="Cambria" panose="02040503050406030204" pitchFamily="18" charset="0"/>
              </a:rPr>
              <a:t>	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19764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7850833" cy="1320800"/>
          </a:xfrm>
        </p:spPr>
        <p:txBody>
          <a:bodyPr/>
          <a:lstStyle/>
          <a:p>
            <a:pPr algn="ctr"/>
            <a:r>
              <a:rPr lang="cs-CZ" dirty="0" smtClean="0">
                <a:latin typeface="Cambria" panose="02040503050406030204" pitchFamily="18" charset="0"/>
              </a:rPr>
              <a:t>Informace o stavu dotačního řízení 2019</a:t>
            </a:r>
            <a:endParaRPr lang="cs-CZ" dirty="0">
              <a:latin typeface="Cambria" panose="020405030504060302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599" y="1844824"/>
            <a:ext cx="7706817" cy="4436762"/>
          </a:xfrm>
        </p:spPr>
        <p:txBody>
          <a:bodyPr>
            <a:normAutofit fontScale="85000" lnSpcReduction="20000"/>
          </a:bodyPr>
          <a:lstStyle/>
          <a:p>
            <a:pPr algn="just">
              <a:buFont typeface="Arial" panose="020B0604020202020204" pitchFamily="34" charset="0"/>
              <a:buChar char="•"/>
              <a:tabLst>
                <a:tab pos="354013" algn="l"/>
              </a:tabLst>
            </a:pPr>
            <a:r>
              <a:rPr lang="cs-CZ" sz="2000" dirty="0" smtClean="0">
                <a:latin typeface="Cambria" panose="02040503050406030204" pitchFamily="18" charset="0"/>
              </a:rPr>
              <a:t>Smlouvy budou podepisovány nejprve ze strany pana Mgr. Ing. Miroslava </a:t>
            </a:r>
            <a:r>
              <a:rPr lang="cs-CZ" sz="2000" dirty="0" err="1" smtClean="0">
                <a:latin typeface="Cambria" panose="02040503050406030204" pitchFamily="18" charset="0"/>
              </a:rPr>
              <a:t>Andrta</a:t>
            </a:r>
            <a:r>
              <a:rPr lang="cs-CZ" sz="2000" dirty="0" smtClean="0">
                <a:latin typeface="Cambria" panose="02040503050406030204" pitchFamily="18" charset="0"/>
              </a:rPr>
              <a:t>, člena Rady Ústeckého kraje, poté budou předloženy k podpisu poskytovatelům sociálních služeb.</a:t>
            </a:r>
          </a:p>
          <a:p>
            <a:pPr algn="just">
              <a:buFont typeface="Arial" panose="020B0604020202020204" pitchFamily="34" charset="0"/>
              <a:buChar char="•"/>
              <a:tabLst>
                <a:tab pos="354013" algn="l"/>
              </a:tabLst>
            </a:pPr>
            <a:r>
              <a:rPr lang="cs-CZ" sz="2000" dirty="0">
                <a:latin typeface="Cambria" panose="02040503050406030204" pitchFamily="18" charset="0"/>
              </a:rPr>
              <a:t>Jedinou povinnou přílohou dodatku ke Smlouvě bude nákladový rozpočet sociální služby. V nákladovém rozpočtu budou zahrnuty veškeré potřebné změny. V případě změn rozpočtu, které podléhají schválení odborem SV, budou tyto změny projednány a předloženy dotačním pracovnicím dle rozdělení agendy dotačních pracovníků ke schválení před podpisem dodatku ke Smlouvě (stačí e-mailem) a to s dostatečným předstihem.</a:t>
            </a:r>
          </a:p>
          <a:p>
            <a:pPr algn="just">
              <a:buFont typeface="Arial" panose="020B0604020202020204" pitchFamily="34" charset="0"/>
              <a:buChar char="•"/>
              <a:tabLst>
                <a:tab pos="354013" algn="l"/>
              </a:tabLst>
            </a:pPr>
            <a:r>
              <a:rPr lang="cs-CZ" sz="2000" dirty="0">
                <a:latin typeface="Cambria" panose="02040503050406030204" pitchFamily="18" charset="0"/>
              </a:rPr>
              <a:t>Podepisování smluv bude realizováno na </a:t>
            </a:r>
            <a:r>
              <a:rPr lang="cs-CZ" sz="2000" dirty="0" smtClean="0">
                <a:latin typeface="Cambria" panose="02040503050406030204" pitchFamily="18" charset="0"/>
              </a:rPr>
              <a:t>třech podpisových </a:t>
            </a:r>
            <a:r>
              <a:rPr lang="cs-CZ" sz="2000" dirty="0">
                <a:latin typeface="Cambria" panose="02040503050406030204" pitchFamily="18" charset="0"/>
              </a:rPr>
              <a:t>místech a to:</a:t>
            </a:r>
          </a:p>
          <a:p>
            <a:pPr marL="0" indent="0" algn="just">
              <a:buNone/>
              <a:tabLst>
                <a:tab pos="354013" algn="l"/>
              </a:tabLst>
            </a:pPr>
            <a:r>
              <a:rPr lang="cs-CZ" sz="2000" dirty="0" smtClean="0">
                <a:latin typeface="Cambria" panose="02040503050406030204" pitchFamily="18" charset="0"/>
              </a:rPr>
              <a:t>	Statutární město Most – </a:t>
            </a:r>
            <a:r>
              <a:rPr lang="cs-CZ" sz="2000" dirty="0">
                <a:latin typeface="Cambria" panose="02040503050406030204" pitchFamily="18" charset="0"/>
              </a:rPr>
              <a:t>2</a:t>
            </a:r>
            <a:r>
              <a:rPr lang="cs-CZ" sz="2000" dirty="0" smtClean="0">
                <a:latin typeface="Cambria" panose="02040503050406030204" pitchFamily="18" charset="0"/>
              </a:rPr>
              <a:t>. 10. 2019 9:00 – 13:00 hod.</a:t>
            </a:r>
          </a:p>
          <a:p>
            <a:pPr marL="0" indent="0" algn="just">
              <a:buNone/>
              <a:tabLst>
                <a:tab pos="354013" algn="l"/>
              </a:tabLst>
            </a:pPr>
            <a:r>
              <a:rPr lang="cs-CZ" sz="2000" dirty="0" smtClean="0">
                <a:latin typeface="Cambria" panose="02040503050406030204" pitchFamily="18" charset="0"/>
              </a:rPr>
              <a:t>	Kostka Krásná Lípa – 1. 10. 2019 9:00 -10:30 hod.</a:t>
            </a:r>
          </a:p>
          <a:p>
            <a:pPr marL="0" indent="0" algn="just">
              <a:buNone/>
              <a:tabLst>
                <a:tab pos="354013" algn="l"/>
              </a:tabLst>
            </a:pPr>
            <a:r>
              <a:rPr lang="cs-CZ" sz="2000" dirty="0" smtClean="0">
                <a:latin typeface="Cambria" panose="02040503050406030204" pitchFamily="18" charset="0"/>
              </a:rPr>
              <a:t>	KÚÚK, Budova D – 30. 9. – 4. 10.</a:t>
            </a:r>
          </a:p>
          <a:p>
            <a:pPr marL="0" indent="0" algn="just">
              <a:buNone/>
              <a:tabLst>
                <a:tab pos="354013" algn="l"/>
              </a:tabLst>
            </a:pPr>
            <a:r>
              <a:rPr lang="cs-CZ" sz="2000" dirty="0" smtClean="0">
                <a:latin typeface="Cambria" panose="02040503050406030204" pitchFamily="18" charset="0"/>
              </a:rPr>
              <a:t>	Po domluvě s Bc. Annou Klimešovou. </a:t>
            </a:r>
          </a:p>
          <a:p>
            <a:pPr marL="0" indent="0" algn="just">
              <a:buNone/>
              <a:tabLst>
                <a:tab pos="354013" algn="l"/>
              </a:tabLst>
            </a:pPr>
            <a:r>
              <a:rPr lang="cs-CZ" sz="2000" dirty="0" smtClean="0">
                <a:latin typeface="Cambria" panose="02040503050406030204" pitchFamily="18" charset="0"/>
              </a:rPr>
              <a:t>	</a:t>
            </a:r>
            <a:r>
              <a:rPr lang="cs-CZ" sz="2000" dirty="0" smtClean="0">
                <a:latin typeface="Cambria" panose="02040503050406030204" pitchFamily="18" charset="0"/>
              </a:rPr>
              <a:t>klimesova.a@kr-ustecky.cz </a:t>
            </a:r>
            <a:r>
              <a:rPr lang="cs-CZ" sz="2000" dirty="0" smtClean="0">
                <a:latin typeface="Cambria" panose="02040503050406030204" pitchFamily="18" charset="0"/>
              </a:rPr>
              <a:t>, 475 657 922</a:t>
            </a:r>
          </a:p>
          <a:p>
            <a:pPr marL="0" indent="0" algn="just">
              <a:buNone/>
              <a:tabLst>
                <a:tab pos="354013" algn="l"/>
              </a:tabLst>
            </a:pPr>
            <a:r>
              <a:rPr lang="cs-CZ" sz="2000" dirty="0">
                <a:latin typeface="Cambria" panose="02040503050406030204" pitchFamily="18" charset="0"/>
              </a:rPr>
              <a:t>	</a:t>
            </a:r>
            <a:r>
              <a:rPr lang="cs-CZ" sz="2000" dirty="0" smtClean="0">
                <a:latin typeface="Cambria" panose="02040503050406030204" pitchFamily="18" charset="0"/>
              </a:rPr>
              <a:t>	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29123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08112"/>
          </a:xfrm>
        </p:spPr>
        <p:txBody>
          <a:bodyPr/>
          <a:lstStyle/>
          <a:p>
            <a:pPr algn="ctr"/>
            <a:r>
              <a:rPr lang="cs-CZ" dirty="0" smtClean="0">
                <a:latin typeface="Cambria" panose="02040503050406030204" pitchFamily="18" charset="0"/>
              </a:rPr>
              <a:t>Termíny platné v roce 2020</a:t>
            </a:r>
            <a:endParaRPr lang="cs-CZ" dirty="0">
              <a:latin typeface="Cambria" panose="02040503050406030204" pitchFamily="18" charset="0"/>
            </a:endParaRP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980728"/>
            <a:ext cx="7992888" cy="5328592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cs-CZ" sz="2600" b="1" dirty="0">
                <a:latin typeface="Cambria" panose="02040503050406030204" pitchFamily="18" charset="0"/>
                <a:cs typeface="Arial" panose="020B0604020202020204" pitchFamily="34" charset="0"/>
              </a:rPr>
              <a:t>Do 5. 2. </a:t>
            </a:r>
            <a:r>
              <a:rPr lang="cs-CZ" sz="2600" b="1" dirty="0" smtClean="0">
                <a:latin typeface="Cambria" panose="02040503050406030204" pitchFamily="18" charset="0"/>
                <a:cs typeface="Arial" panose="020B0604020202020204" pitchFamily="34" charset="0"/>
              </a:rPr>
              <a:t>2020</a:t>
            </a:r>
            <a:r>
              <a:rPr lang="cs-CZ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cs-CZ" sz="2600" dirty="0">
                <a:latin typeface="Cambria" panose="02040503050406030204" pitchFamily="18" charset="0"/>
                <a:cs typeface="Arial" panose="020B0604020202020204" pitchFamily="34" charset="0"/>
              </a:rPr>
              <a:t>odevzdat Závěrečné vyúčtování poskytnuté dotace včetně výpočtu optimální výše dotace dle Části VII. Metodiky </a:t>
            </a:r>
            <a:r>
              <a:rPr lang="cs-CZ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2019 </a:t>
            </a:r>
            <a:r>
              <a:rPr lang="cs-CZ" sz="2600" dirty="0">
                <a:latin typeface="Cambria" panose="02040503050406030204" pitchFamily="18" charset="0"/>
                <a:cs typeface="Arial" panose="020B0604020202020204" pitchFamily="34" charset="0"/>
              </a:rPr>
              <a:t>(Část X. bod 14 Metodiky </a:t>
            </a:r>
            <a:r>
              <a:rPr lang="cs-CZ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2019)</a:t>
            </a:r>
            <a:endParaRPr lang="cs-CZ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2600" b="1" dirty="0">
                <a:latin typeface="Cambria" panose="02040503050406030204" pitchFamily="18" charset="0"/>
                <a:cs typeface="Arial" panose="020B0604020202020204" pitchFamily="34" charset="0"/>
              </a:rPr>
              <a:t>Do 5. 2. </a:t>
            </a:r>
            <a:r>
              <a:rPr lang="cs-CZ" sz="2600" b="1" dirty="0" smtClean="0">
                <a:latin typeface="Cambria" panose="02040503050406030204" pitchFamily="18" charset="0"/>
                <a:cs typeface="Arial" panose="020B0604020202020204" pitchFamily="34" charset="0"/>
              </a:rPr>
              <a:t>2020</a:t>
            </a:r>
            <a:r>
              <a:rPr lang="cs-CZ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cs-CZ" sz="2600" dirty="0">
                <a:latin typeface="Cambria" panose="02040503050406030204" pitchFamily="18" charset="0"/>
                <a:cs typeface="Arial" panose="020B0604020202020204" pitchFamily="34" charset="0"/>
              </a:rPr>
              <a:t>předložit vyúčtování vyrovnávací platby uvedené v příloze </a:t>
            </a:r>
            <a:r>
              <a:rPr lang="cs-CZ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Pověření</a:t>
            </a:r>
            <a:endParaRPr lang="cs-CZ" sz="2600" b="1" dirty="0" smtClean="0">
              <a:latin typeface="Cambria" panose="02040503050406030204" pitchFamily="18" charset="0"/>
              <a:cs typeface="Arial" pitchFamily="34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2600" b="1" dirty="0" smtClean="0">
                <a:latin typeface="Cambria" panose="02040503050406030204" pitchFamily="18" charset="0"/>
                <a:cs typeface="Arial" pitchFamily="34" charset="0"/>
              </a:rPr>
              <a:t>Do 30. 6. 2020 </a:t>
            </a:r>
            <a:r>
              <a:rPr lang="cs-CZ" sz="2600" dirty="0" smtClean="0">
                <a:latin typeface="Cambria" panose="02040503050406030204" pitchFamily="18" charset="0"/>
                <a:cs typeface="Arial" pitchFamily="34" charset="0"/>
              </a:rPr>
              <a:t>vyplnit výkaznictví v OK systému (povinnost dle § 85 odst. 5 zákona o sociálních službách); termín pro vykazování je do 30. 6. 2020 a pokuta </a:t>
            </a:r>
            <a:br>
              <a:rPr lang="cs-CZ" sz="2600" dirty="0" smtClean="0">
                <a:latin typeface="Cambria" panose="02040503050406030204" pitchFamily="18" charset="0"/>
                <a:cs typeface="Arial" pitchFamily="34" charset="0"/>
              </a:rPr>
            </a:br>
            <a:r>
              <a:rPr lang="cs-CZ" sz="2600" dirty="0" smtClean="0">
                <a:latin typeface="Cambria" panose="02040503050406030204" pitchFamily="18" charset="0"/>
                <a:cs typeface="Arial" pitchFamily="34" charset="0"/>
              </a:rPr>
              <a:t>za správní delikt do výše 50 tis. Kč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2600" b="1" dirty="0" smtClean="0">
                <a:latin typeface="Cambria" panose="02040503050406030204" pitchFamily="18" charset="0"/>
                <a:cs typeface="Arial" panose="020B0604020202020204" pitchFamily="34" charset="0"/>
              </a:rPr>
              <a:t>Do 31. 7. 2020</a:t>
            </a:r>
            <a:r>
              <a:rPr lang="cs-CZ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vyplnit výkaznictví v Katalogu sociálních služeb Ústeckého kraje za rok 2019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2600" b="1" dirty="0" smtClean="0">
                <a:latin typeface="Cambria" panose="02040503050406030204" pitchFamily="18" charset="0"/>
                <a:cs typeface="Arial" panose="020B0604020202020204" pitchFamily="34" charset="0"/>
              </a:rPr>
              <a:t>Do 31. 8. 2020</a:t>
            </a:r>
            <a:r>
              <a:rPr lang="cs-CZ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předložit audit za rok 2019 (dotace </a:t>
            </a:r>
            <a:br>
              <a:rPr lang="cs-CZ" sz="2600" dirty="0" smtClean="0">
                <a:latin typeface="Cambria" panose="02040503050406030204" pitchFamily="18" charset="0"/>
                <a:cs typeface="Arial" panose="020B0604020202020204" pitchFamily="34" charset="0"/>
              </a:rPr>
            </a:br>
            <a:r>
              <a:rPr lang="cs-CZ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ve výši 3 mil. Kč a více)</a:t>
            </a:r>
            <a:endParaRPr lang="cs-CZ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018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476672"/>
            <a:ext cx="8686800" cy="1152128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 smtClean="0">
                <a:latin typeface="Cambria" panose="02040503050406030204" pitchFamily="18" charset="0"/>
                <a:cs typeface="Arial" panose="020B0604020202020204" pitchFamily="34" charset="0"/>
              </a:rPr>
              <a:t>Dotační program „Podpora sociálních služeb v Ústeckém kraji 2020“</a:t>
            </a:r>
            <a:endParaRPr lang="cs-CZ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826397" y="1772816"/>
            <a:ext cx="7948405" cy="4641379"/>
          </a:xfrm>
        </p:spPr>
        <p:txBody>
          <a:bodyPr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Cambria" panose="02040503050406030204" pitchFamily="18" charset="0"/>
                <a:cs typeface="Arial" panose="020B0604020202020204" pitchFamily="34" charset="0"/>
              </a:rPr>
              <a:t>Pravidla pro rok 2020 vychází z pravidel pro rok 2019.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latin typeface="Cambria" panose="02040503050406030204" pitchFamily="18" charset="0"/>
                <a:cs typeface="Arial" panose="020B0604020202020204" pitchFamily="34" charset="0"/>
              </a:rPr>
              <a:t>Obecné podmínky </a:t>
            </a:r>
            <a:r>
              <a:rPr lang="cs-CZ" sz="2400" dirty="0" smtClean="0">
                <a:latin typeface="Cambria" panose="02040503050406030204" pitchFamily="18" charset="0"/>
                <a:cs typeface="Arial" panose="020B0604020202020204" pitchFamily="34" charset="0"/>
              </a:rPr>
              <a:t>pro poskytování </a:t>
            </a:r>
            <a:r>
              <a:rPr lang="cs-CZ" sz="2400" dirty="0">
                <a:latin typeface="Cambria" panose="02040503050406030204" pitchFamily="18" charset="0"/>
                <a:cs typeface="Arial" panose="020B0604020202020204" pitchFamily="34" charset="0"/>
              </a:rPr>
              <a:t>vyrovnávací </a:t>
            </a:r>
            <a:r>
              <a:rPr lang="cs-CZ" sz="2400" dirty="0" smtClean="0">
                <a:latin typeface="Cambria" panose="02040503050406030204" pitchFamily="18" charset="0"/>
                <a:cs typeface="Arial" panose="020B0604020202020204" pitchFamily="34" charset="0"/>
              </a:rPr>
              <a:t>platby </a:t>
            </a:r>
            <a:br>
              <a:rPr lang="cs-CZ" sz="2400" dirty="0" smtClean="0">
                <a:latin typeface="Cambria" panose="02040503050406030204" pitchFamily="18" charset="0"/>
                <a:cs typeface="Arial" panose="020B0604020202020204" pitchFamily="34" charset="0"/>
              </a:rPr>
            </a:br>
            <a:r>
              <a:rPr lang="cs-CZ" sz="2400" dirty="0" smtClean="0">
                <a:latin typeface="Cambria" panose="02040503050406030204" pitchFamily="18" charset="0"/>
                <a:cs typeface="Arial" panose="020B0604020202020204" pitchFamily="34" charset="0"/>
              </a:rPr>
              <a:t>v úvodní části metodiky zůstávají beze změny.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latin typeface="Cambria" panose="02040503050406030204" pitchFamily="18" charset="0"/>
              </a:rPr>
              <a:t>Z</a:t>
            </a:r>
            <a:r>
              <a:rPr lang="cs-CZ" sz="2400" dirty="0" smtClean="0">
                <a:latin typeface="Cambria" panose="02040503050406030204" pitchFamily="18" charset="0"/>
              </a:rPr>
              <a:t>měny </a:t>
            </a:r>
            <a:r>
              <a:rPr lang="cs-CZ" sz="2400" dirty="0">
                <a:latin typeface="Cambria" panose="02040503050406030204" pitchFamily="18" charset="0"/>
              </a:rPr>
              <a:t>v dotačním programu byly </a:t>
            </a:r>
            <a:r>
              <a:rPr lang="cs-CZ" sz="2400" dirty="0" smtClean="0">
                <a:latin typeface="Cambria" panose="02040503050406030204" pitchFamily="18" charset="0"/>
              </a:rPr>
              <a:t>konzultovány </a:t>
            </a:r>
            <a:br>
              <a:rPr lang="cs-CZ" sz="2400" dirty="0" smtClean="0">
                <a:latin typeface="Cambria" panose="02040503050406030204" pitchFamily="18" charset="0"/>
              </a:rPr>
            </a:br>
            <a:r>
              <a:rPr lang="cs-CZ" sz="2400" dirty="0" smtClean="0">
                <a:latin typeface="Cambria" panose="02040503050406030204" pitchFamily="18" charset="0"/>
              </a:rPr>
              <a:t>a </a:t>
            </a:r>
            <a:r>
              <a:rPr lang="cs-CZ" sz="2400" dirty="0">
                <a:latin typeface="Cambria" panose="02040503050406030204" pitchFamily="18" charset="0"/>
              </a:rPr>
              <a:t>odsouhlaseny vydelegovanou </a:t>
            </a:r>
            <a:r>
              <a:rPr lang="cs-CZ" sz="2400" dirty="0" smtClean="0">
                <a:latin typeface="Cambria" panose="02040503050406030204" pitchFamily="18" charset="0"/>
              </a:rPr>
              <a:t>pracovní skupinou </a:t>
            </a:r>
            <a:r>
              <a:rPr lang="cs-CZ" sz="2400" dirty="0">
                <a:latin typeface="Cambria" panose="02040503050406030204" pitchFamily="18" charset="0"/>
              </a:rPr>
              <a:t>Asociace poskytovatelů </a:t>
            </a:r>
            <a:r>
              <a:rPr lang="cs-CZ" sz="2400" dirty="0" smtClean="0">
                <a:latin typeface="Cambria" panose="02040503050406030204" pitchFamily="18" charset="0"/>
              </a:rPr>
              <a:t>sociálních služeb </a:t>
            </a:r>
            <a:r>
              <a:rPr lang="cs-CZ" sz="2400" dirty="0">
                <a:latin typeface="Cambria" panose="02040503050406030204" pitchFamily="18" charset="0"/>
              </a:rPr>
              <a:t>Ústeckého </a:t>
            </a:r>
            <a:r>
              <a:rPr lang="cs-CZ" sz="2400" dirty="0" smtClean="0">
                <a:latin typeface="Cambria" panose="02040503050406030204" pitchFamily="18" charset="0"/>
              </a:rPr>
              <a:t>kraje.</a:t>
            </a:r>
            <a:endParaRPr lang="cs-CZ" sz="37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630936" lvl="2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endParaRPr lang="cs-CZ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399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>
                <a:latin typeface="Cambria" panose="02040503050406030204" pitchFamily="18" charset="0"/>
                <a:cs typeface="Arial" panose="020B0604020202020204" pitchFamily="34" charset="0"/>
              </a:rPr>
              <a:t>Dotační program „Podpora sociálních služeb v Ústeckém kraji 2020“</a:t>
            </a: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872067" y="1556792"/>
            <a:ext cx="7408333" cy="4569371"/>
          </a:xfrm>
        </p:spPr>
        <p:txBody>
          <a:bodyPr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700" dirty="0" smtClean="0">
                <a:latin typeface="Cambria" panose="02040503050406030204" pitchFamily="18" charset="0"/>
                <a:cs typeface="Arial" panose="020B0604020202020204" pitchFamily="34" charset="0"/>
              </a:rPr>
              <a:t>Hlavní změny byly provedeny v části X. Metodiky – Sledování, kontrola </a:t>
            </a:r>
            <a:br>
              <a:rPr lang="cs-CZ" sz="1700" dirty="0" smtClean="0">
                <a:latin typeface="Cambria" panose="02040503050406030204" pitchFamily="18" charset="0"/>
                <a:cs typeface="Arial" panose="020B0604020202020204" pitchFamily="34" charset="0"/>
              </a:rPr>
            </a:br>
            <a:r>
              <a:rPr lang="cs-CZ" sz="1700" dirty="0" smtClean="0">
                <a:latin typeface="Cambria" panose="02040503050406030204" pitchFamily="18" charset="0"/>
                <a:cs typeface="Arial" panose="020B0604020202020204" pitchFamily="34" charset="0"/>
              </a:rPr>
              <a:t>a finanční vyúčtování dotace: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Cambria" panose="02040503050406030204" pitchFamily="18" charset="0"/>
              <a:buChar char="‐"/>
            </a:pPr>
            <a:r>
              <a:rPr lang="cs-CZ" sz="1700" b="1" u="sng" dirty="0" smtClean="0">
                <a:latin typeface="Cambria" panose="02040503050406030204" pitchFamily="18" charset="0"/>
                <a:cs typeface="Arial" panose="020B0604020202020204" pitchFamily="34" charset="0"/>
              </a:rPr>
              <a:t>Změna termínu pro odevzdání vyúčtování dotace a vyrovnávací platby z 5. 2. na termín 28. 1.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Cambria" panose="02040503050406030204" pitchFamily="18" charset="0"/>
              <a:buChar char="‐"/>
            </a:pPr>
            <a:r>
              <a:rPr lang="cs-CZ" sz="1700" dirty="0" smtClean="0">
                <a:latin typeface="Cambria" panose="02040503050406030204" pitchFamily="18" charset="0"/>
                <a:cs typeface="Arial" panose="020B0604020202020204" pitchFamily="34" charset="0"/>
              </a:rPr>
              <a:t>Lhůta pro opravu závěrečného vyúčtování dotace a vyrovnávací platby byla stanovena v rozmezí 3 kalendářních dnů a každý poskytovatel sociálních služeb má možnost opravit vyúčtování vyrovnávací platby </a:t>
            </a:r>
            <a:br>
              <a:rPr lang="cs-CZ" sz="1700" dirty="0" smtClean="0">
                <a:latin typeface="Cambria" panose="02040503050406030204" pitchFamily="18" charset="0"/>
                <a:cs typeface="Arial" panose="020B0604020202020204" pitchFamily="34" charset="0"/>
              </a:rPr>
            </a:br>
            <a:r>
              <a:rPr lang="cs-CZ" sz="1700" dirty="0" smtClean="0">
                <a:latin typeface="Cambria" panose="02040503050406030204" pitchFamily="18" charset="0"/>
                <a:cs typeface="Arial" panose="020B0604020202020204" pitchFamily="34" charset="0"/>
              </a:rPr>
              <a:t>a dotace pouze </a:t>
            </a:r>
            <a:r>
              <a:rPr lang="cs-CZ" sz="1700" dirty="0">
                <a:latin typeface="Cambria" panose="02040503050406030204" pitchFamily="18" charset="0"/>
                <a:cs typeface="Arial" panose="020B0604020202020204" pitchFamily="34" charset="0"/>
              </a:rPr>
              <a:t>2x (pokud bude i po druhé opravě vyúčtování neúplné či chybné, bude se jednat o </a:t>
            </a:r>
            <a:r>
              <a:rPr lang="cs-CZ" sz="1700" dirty="0" smtClean="0">
                <a:latin typeface="Cambria" panose="02040503050406030204" pitchFamily="18" charset="0"/>
                <a:cs typeface="Arial" panose="020B0604020202020204" pitchFamily="34" charset="0"/>
              </a:rPr>
              <a:t>PRK).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Cambria" panose="02040503050406030204" pitchFamily="18" charset="0"/>
              <a:buChar char="‐"/>
            </a:pPr>
            <a:r>
              <a:rPr lang="cs-CZ" dirty="0" smtClean="0">
                <a:latin typeface="Cambria" panose="02040503050406030204" pitchFamily="18" charset="0"/>
                <a:cs typeface="Arial" panose="020B0604020202020204" pitchFamily="34" charset="0"/>
              </a:rPr>
              <a:t>Byla navýšena </a:t>
            </a:r>
            <a:r>
              <a:rPr lang="cs-CZ" dirty="0">
                <a:latin typeface="Cambria" panose="02040503050406030204" pitchFamily="18" charset="0"/>
                <a:cs typeface="Arial" panose="020B0604020202020204" pitchFamily="34" charset="0"/>
              </a:rPr>
              <a:t>spodní hranice přechodného mechanismu stanovené výše finanční podpory (z 80 na </a:t>
            </a:r>
            <a:r>
              <a:rPr lang="cs-CZ" dirty="0" smtClean="0">
                <a:latin typeface="Cambria" panose="02040503050406030204" pitchFamily="18" charset="0"/>
                <a:cs typeface="Arial" panose="020B0604020202020204" pitchFamily="34" charset="0"/>
              </a:rPr>
              <a:t>90 %)</a:t>
            </a:r>
          </a:p>
        </p:txBody>
      </p:sp>
    </p:spTree>
    <p:extLst>
      <p:ext uri="{BB962C8B-B14F-4D97-AF65-F5344CB8AC3E}">
        <p14:creationId xmlns:p14="http://schemas.microsoft.com/office/powerpoint/2010/main" val="497199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7994848" cy="1320800"/>
          </a:xfrm>
        </p:spPr>
        <p:txBody>
          <a:bodyPr/>
          <a:lstStyle/>
          <a:p>
            <a:pPr algn="ctr"/>
            <a:r>
              <a:rPr lang="cs-CZ" dirty="0">
                <a:latin typeface="Cambria" panose="02040503050406030204" pitchFamily="18" charset="0"/>
                <a:cs typeface="Arial" panose="020B0604020202020204" pitchFamily="34" charset="0"/>
              </a:rPr>
              <a:t>Dotační program „Podpora sociálních služeb v Ústeckém kraji 2020“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598" y="2160590"/>
            <a:ext cx="7994849" cy="3880773"/>
          </a:xfrm>
        </p:spPr>
        <p:txBody>
          <a:bodyPr>
            <a:normAutofit lnSpcReduction="10000"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700" dirty="0">
                <a:latin typeface="Cambria" panose="02040503050406030204" pitchFamily="18" charset="0"/>
                <a:cs typeface="Arial" panose="020B0604020202020204" pitchFamily="34" charset="0"/>
              </a:rPr>
              <a:t>Změny ve výpočtu VP a OVD: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Cambria" panose="02040503050406030204" pitchFamily="18" charset="0"/>
              <a:buChar char="‐"/>
            </a:pPr>
            <a:r>
              <a:rPr lang="cs-CZ" sz="1700" dirty="0">
                <a:latin typeface="Cambria" panose="02040503050406030204" pitchFamily="18" charset="0"/>
                <a:cs typeface="Arial" panose="020B0604020202020204" pitchFamily="34" charset="0"/>
              </a:rPr>
              <a:t>Navýšena hodnota finanční podpory u sociálních služeb:</a:t>
            </a:r>
          </a:p>
          <a:p>
            <a:pPr marL="457200" lvl="1" indent="0">
              <a:buNone/>
            </a:pPr>
            <a:r>
              <a:rPr lang="cs-CZ" dirty="0">
                <a:latin typeface="Cambria" panose="02040503050406030204" pitchFamily="18" charset="0"/>
                <a:cs typeface="Arial" panose="020B0604020202020204" pitchFamily="34" charset="0"/>
              </a:rPr>
              <a:t>	</a:t>
            </a:r>
            <a:r>
              <a:rPr lang="cs-CZ" sz="1700" dirty="0">
                <a:latin typeface="Cambria" panose="02040503050406030204" pitchFamily="18" charset="0"/>
                <a:cs typeface="Arial" panose="020B0604020202020204" pitchFamily="34" charset="0"/>
              </a:rPr>
              <a:t>azylové domy 404 Kč → 611 Kč</a:t>
            </a:r>
          </a:p>
          <a:p>
            <a:pPr marL="457200" lvl="1" indent="0">
              <a:buNone/>
            </a:pPr>
            <a:r>
              <a:rPr lang="cs-CZ" sz="1700" dirty="0">
                <a:latin typeface="Cambria" panose="02040503050406030204" pitchFamily="18" charset="0"/>
                <a:cs typeface="Arial" panose="020B0604020202020204" pitchFamily="34" charset="0"/>
              </a:rPr>
              <a:t>	chráněné bydlení 1 137 Kč → 1 460 Kč</a:t>
            </a:r>
          </a:p>
          <a:p>
            <a:pPr marL="457200" lvl="1" indent="0">
              <a:buNone/>
            </a:pPr>
            <a:r>
              <a:rPr lang="cs-CZ" sz="1700" dirty="0">
                <a:latin typeface="Cambria" panose="02040503050406030204" pitchFamily="18" charset="0"/>
                <a:cs typeface="Arial" panose="020B0604020202020204" pitchFamily="34" charset="0"/>
              </a:rPr>
              <a:t>	noclehárny 420 Kč → 602 Kč</a:t>
            </a:r>
          </a:p>
          <a:p>
            <a:pPr marL="457200" lvl="1" indent="0">
              <a:buNone/>
            </a:pPr>
            <a:r>
              <a:rPr lang="cs-CZ" sz="1700" dirty="0">
                <a:latin typeface="Cambria" panose="02040503050406030204" pitchFamily="18" charset="0"/>
                <a:cs typeface="Arial" panose="020B0604020202020204" pitchFamily="34" charset="0"/>
              </a:rPr>
              <a:t>	</a:t>
            </a:r>
            <a:r>
              <a:rPr lang="cs-CZ" sz="1700" dirty="0" smtClean="0">
                <a:latin typeface="Cambria" panose="02040503050406030204" pitchFamily="18" charset="0"/>
                <a:cs typeface="Arial" panose="020B0604020202020204" pitchFamily="34" charset="0"/>
              </a:rPr>
              <a:t>podpora </a:t>
            </a:r>
            <a:r>
              <a:rPr lang="cs-CZ" sz="1700" dirty="0">
                <a:latin typeface="Cambria" panose="02040503050406030204" pitchFamily="18" charset="0"/>
                <a:cs typeface="Arial" panose="020B0604020202020204" pitchFamily="34" charset="0"/>
              </a:rPr>
              <a:t>samostatného bydlení 51 771 Kč → 57 771 Kč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Cambria" panose="02040503050406030204" pitchFamily="18" charset="0"/>
              <a:buChar char="‐"/>
            </a:pPr>
            <a:r>
              <a:rPr lang="cs-CZ" sz="1700" dirty="0" smtClean="0">
                <a:latin typeface="Cambria" panose="02040503050406030204" pitchFamily="18" charset="0"/>
                <a:cs typeface="Arial" panose="020B0604020202020204" pitchFamily="34" charset="0"/>
              </a:rPr>
              <a:t>Hodnota stanoveného </a:t>
            </a:r>
            <a:r>
              <a:rPr lang="cs-CZ" sz="1700" dirty="0">
                <a:latin typeface="Cambria" panose="02040503050406030204" pitchFamily="18" charset="0"/>
                <a:cs typeface="Arial" panose="020B0604020202020204" pitchFamily="34" charset="0"/>
              </a:rPr>
              <a:t>podílu spolufinancování služby z jiných zdrojů (</a:t>
            </a:r>
            <a:r>
              <a:rPr lang="cs-CZ" sz="1700" dirty="0" smtClean="0">
                <a:latin typeface="Cambria" panose="02040503050406030204" pitchFamily="18" charset="0"/>
                <a:cs typeface="Arial" panose="020B0604020202020204" pitchFamily="34" charset="0"/>
              </a:rPr>
              <a:t>koeficient a) byla stanovena pro každý druh sociální služby individuálně (viz příloha </a:t>
            </a:r>
            <a:r>
              <a:rPr lang="cs-CZ" sz="1700" dirty="0">
                <a:latin typeface="Cambria" panose="02040503050406030204" pitchFamily="18" charset="0"/>
                <a:cs typeface="Arial" panose="020B0604020202020204" pitchFamily="34" charset="0"/>
              </a:rPr>
              <a:t>č. 7 </a:t>
            </a:r>
            <a:r>
              <a:rPr lang="cs-CZ" sz="1700" dirty="0" smtClean="0">
                <a:latin typeface="Cambria" panose="02040503050406030204" pitchFamily="18" charset="0"/>
                <a:cs typeface="Arial" panose="020B0604020202020204" pitchFamily="34" charset="0"/>
              </a:rPr>
              <a:t>Metodiky). </a:t>
            </a:r>
            <a:endParaRPr lang="cs-CZ" sz="17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719138" lvl="1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1700" b="1" dirty="0">
                <a:latin typeface="Cambria" panose="02040503050406030204" pitchFamily="18" charset="0"/>
                <a:cs typeface="Arial" panose="020B0604020202020204" pitchFamily="34" charset="0"/>
              </a:rPr>
              <a:t>P</a:t>
            </a:r>
            <a:r>
              <a:rPr lang="cs-CZ" sz="1700" b="1" dirty="0" smtClean="0">
                <a:latin typeface="Cambria" panose="02040503050406030204" pitchFamily="18" charset="0"/>
                <a:cs typeface="Arial" panose="020B0604020202020204" pitchFamily="34" charset="0"/>
              </a:rPr>
              <a:t>ovinný </a:t>
            </a:r>
            <a:r>
              <a:rPr lang="cs-CZ" sz="1700" b="1" dirty="0">
                <a:latin typeface="Cambria" panose="02040503050406030204" pitchFamily="18" charset="0"/>
                <a:cs typeface="Arial" panose="020B0604020202020204" pitchFamily="34" charset="0"/>
              </a:rPr>
              <a:t>podíl spolufinancování služeb z jiných zdrojů zůstává oproti roku 2019 beze změny, tzn. 5 a 8 </a:t>
            </a:r>
            <a:r>
              <a:rPr lang="cs-CZ" sz="1700" b="1" dirty="0" smtClean="0">
                <a:latin typeface="Cambria" panose="02040503050406030204" pitchFamily="18" charset="0"/>
                <a:cs typeface="Arial" panose="020B0604020202020204" pitchFamily="34" charset="0"/>
              </a:rPr>
              <a:t>%.</a:t>
            </a:r>
            <a:endParaRPr lang="cs-CZ" sz="1700" b="1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0889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8138865" cy="1320800"/>
          </a:xfrm>
        </p:spPr>
        <p:txBody>
          <a:bodyPr>
            <a:normAutofit/>
          </a:bodyPr>
          <a:lstStyle/>
          <a:p>
            <a:pPr algn="ctr"/>
            <a:r>
              <a:rPr lang="cs-CZ" sz="3200" dirty="0">
                <a:latin typeface="Cambria" panose="02040503050406030204" pitchFamily="18" charset="0"/>
                <a:cs typeface="Arial" panose="020B0604020202020204" pitchFamily="34" charset="0"/>
              </a:rPr>
              <a:t>Dotační program „Podpora sociálních služeb v Ústeckém kraji 2020“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598" y="2160590"/>
            <a:ext cx="7850833" cy="3880773"/>
          </a:xfrm>
        </p:spPr>
        <p:txBody>
          <a:bodyPr>
            <a:normAutofit lnSpcReduction="10000"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 smtClean="0">
                <a:latin typeface="Cambria" panose="02040503050406030204" pitchFamily="18" charset="0"/>
                <a:cs typeface="Arial" panose="020B0604020202020204" pitchFamily="34" charset="0"/>
              </a:rPr>
              <a:t>Neuznatelné </a:t>
            </a:r>
            <a:r>
              <a:rPr lang="cs-CZ" dirty="0">
                <a:latin typeface="Cambria" panose="02040503050406030204" pitchFamily="18" charset="0"/>
                <a:cs typeface="Arial" panose="020B0604020202020204" pitchFamily="34" charset="0"/>
              </a:rPr>
              <a:t>náklady jsou stále součástí Metodiky (příloha č. 6), průběžně jsou ze strany Odboru sociálních věcí aktualizovány a jsou pro dotační program závazné. V případě jakékoliv nejasnosti v posouzení uznatelnosti nebo neuznatelnosti nákladu, je poskytovatel sociálních služeb povinen kontaktovat svého dotačního pracovníka dle rozdělení agendy poskytovatelů sociálních služeb a vyžádat si stanovisko Odboru sociálních věcí; uznatelné </a:t>
            </a:r>
            <a:r>
              <a:rPr lang="cs-CZ" dirty="0" smtClean="0">
                <a:latin typeface="Cambria" panose="02040503050406030204" pitchFamily="18" charset="0"/>
                <a:cs typeface="Arial" panose="020B0604020202020204" pitchFamily="34" charset="0"/>
              </a:rPr>
              <a:t>a </a:t>
            </a:r>
            <a:r>
              <a:rPr lang="cs-CZ" dirty="0">
                <a:latin typeface="Cambria" panose="02040503050406030204" pitchFamily="18" charset="0"/>
                <a:cs typeface="Arial" panose="020B0604020202020204" pitchFamily="34" charset="0"/>
              </a:rPr>
              <a:t>neuznatelné náklady budou v dalších letech postupně upravovány a zpřesňovány.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Cambria" panose="02040503050406030204" pitchFamily="18" charset="0"/>
                <a:cs typeface="Arial" panose="020B0604020202020204" pitchFamily="34" charset="0"/>
              </a:rPr>
              <a:t>V případě, že poskytovatel bude vracet jakékoliv finanční prostředky na účet Ústeckého kraje, je jeho povinností zaslat s dostatečným předstihem na Odbor sociálních věcí avízo </a:t>
            </a:r>
            <a:r>
              <a:rPr lang="cs-CZ" dirty="0" smtClean="0">
                <a:latin typeface="Cambria" panose="02040503050406030204" pitchFamily="18" charset="0"/>
                <a:cs typeface="Arial" panose="020B0604020202020204" pitchFamily="34" charset="0"/>
              </a:rPr>
              <a:t>o </a:t>
            </a:r>
            <a:r>
              <a:rPr lang="cs-CZ" dirty="0">
                <a:latin typeface="Cambria" panose="02040503050406030204" pitchFamily="18" charset="0"/>
                <a:cs typeface="Arial" panose="020B0604020202020204" pitchFamily="34" charset="0"/>
              </a:rPr>
              <a:t>vratce (adresovat paní Haně Hajné – email: </a:t>
            </a:r>
            <a:r>
              <a:rPr lang="cs-CZ" dirty="0">
                <a:latin typeface="Cambria" panose="02040503050406030204" pitchFamily="18" charset="0"/>
                <a:cs typeface="Arial" panose="020B0604020202020204" pitchFamily="34" charset="0"/>
                <a:hlinkClick r:id="rId2"/>
              </a:rPr>
              <a:t>hajna.h@kr-ustecky.cz</a:t>
            </a:r>
            <a:r>
              <a:rPr lang="cs-CZ" dirty="0">
                <a:latin typeface="Cambria" panose="02040503050406030204" pitchFamily="18" charset="0"/>
                <a:cs typeface="Arial" panose="020B0604020202020204" pitchFamily="34" charset="0"/>
              </a:rPr>
              <a:t>). </a:t>
            </a:r>
            <a:r>
              <a:rPr lang="cs-CZ" b="1" u="sng" dirty="0">
                <a:latin typeface="Cambria" panose="02040503050406030204" pitchFamily="18" charset="0"/>
                <a:cs typeface="Arial" panose="020B0604020202020204" pitchFamily="34" charset="0"/>
              </a:rPr>
              <a:t>Pokud tak poskytovatel sociálních věcí neučiní bude mu zaslaná částka vrácena zpět na účet </a:t>
            </a:r>
            <a:r>
              <a:rPr lang="cs-CZ" b="1" u="sng" dirty="0" smtClean="0">
                <a:latin typeface="Cambria" panose="02040503050406030204" pitchFamily="18" charset="0"/>
                <a:cs typeface="Arial" panose="020B0604020202020204" pitchFamily="34" charset="0"/>
              </a:rPr>
              <a:t>a </a:t>
            </a:r>
            <a:r>
              <a:rPr lang="cs-CZ" b="1" u="sng" dirty="0">
                <a:latin typeface="Cambria" panose="02040503050406030204" pitchFamily="18" charset="0"/>
                <a:cs typeface="Arial" panose="020B0604020202020204" pitchFamily="34" charset="0"/>
              </a:rPr>
              <a:t>vratka bude brána jako neprovedená.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16919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1403648" y="476672"/>
            <a:ext cx="6347713" cy="1320800"/>
          </a:xfrm>
        </p:spPr>
        <p:txBody>
          <a:bodyPr>
            <a:normAutofit/>
          </a:bodyPr>
          <a:lstStyle/>
          <a:p>
            <a:pPr algn="ctr"/>
            <a:r>
              <a:rPr lang="cs-CZ" dirty="0" smtClean="0">
                <a:latin typeface="Cambria" panose="02040503050406030204" pitchFamily="18" charset="0"/>
              </a:rPr>
              <a:t>Harmonogram dotačního řízení na rok 2020</a:t>
            </a:r>
            <a:endParaRPr lang="cs-CZ" dirty="0">
              <a:latin typeface="Cambria" panose="02040503050406030204" pitchFamily="18" charset="0"/>
            </a:endParaRP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09598" y="1930400"/>
            <a:ext cx="7922841" cy="4378920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sz="3400" dirty="0" smtClean="0">
                <a:latin typeface="Cambria" panose="02040503050406030204" pitchFamily="18" charset="0"/>
              </a:rPr>
              <a:t>21. 8. 2019 – předložení vyhlášení radě Ústeckého kraje</a:t>
            </a:r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sz="3400" dirty="0" smtClean="0">
                <a:latin typeface="Cambria" panose="02040503050406030204" pitchFamily="18" charset="0"/>
              </a:rPr>
              <a:t>9. 9. 2019 – předložení vyhlášení ke schválení Zastupitelstvu Ústeckého kraje</a:t>
            </a:r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sz="3400" dirty="0" smtClean="0">
                <a:latin typeface="Cambria" panose="02040503050406030204" pitchFamily="18" charset="0"/>
              </a:rPr>
              <a:t>18. </a:t>
            </a:r>
            <a:r>
              <a:rPr lang="cs-CZ" sz="3400" dirty="0">
                <a:latin typeface="Cambria" panose="02040503050406030204" pitchFamily="18" charset="0"/>
              </a:rPr>
              <a:t>9. – </a:t>
            </a:r>
            <a:r>
              <a:rPr lang="cs-CZ" sz="3400" dirty="0" smtClean="0">
                <a:latin typeface="Cambria" panose="02040503050406030204" pitchFamily="18" charset="0"/>
              </a:rPr>
              <a:t>17. </a:t>
            </a:r>
            <a:r>
              <a:rPr lang="cs-CZ" sz="3400" dirty="0">
                <a:latin typeface="Cambria" panose="02040503050406030204" pitchFamily="18" charset="0"/>
              </a:rPr>
              <a:t>10. </a:t>
            </a:r>
            <a:r>
              <a:rPr lang="cs-CZ" sz="3400" dirty="0" smtClean="0">
                <a:latin typeface="Cambria" panose="02040503050406030204" pitchFamily="18" charset="0"/>
              </a:rPr>
              <a:t>2019 </a:t>
            </a:r>
            <a:r>
              <a:rPr lang="cs-CZ" sz="3400" dirty="0">
                <a:latin typeface="Cambria" panose="02040503050406030204" pitchFamily="18" charset="0"/>
              </a:rPr>
              <a:t>– zveřejnění vyhlášení na úřední desce</a:t>
            </a:r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sz="3400" dirty="0" smtClean="0">
                <a:latin typeface="Cambria" panose="02040503050406030204" pitchFamily="18" charset="0"/>
              </a:rPr>
              <a:t>18. </a:t>
            </a:r>
            <a:r>
              <a:rPr lang="cs-CZ" sz="3400" dirty="0">
                <a:latin typeface="Cambria" panose="02040503050406030204" pitchFamily="18" charset="0"/>
              </a:rPr>
              <a:t>10. – </a:t>
            </a:r>
            <a:r>
              <a:rPr lang="cs-CZ" sz="3400" dirty="0" smtClean="0">
                <a:latin typeface="Cambria" panose="02040503050406030204" pitchFamily="18" charset="0"/>
              </a:rPr>
              <a:t>8. </a:t>
            </a:r>
            <a:r>
              <a:rPr lang="cs-CZ" sz="3400" dirty="0">
                <a:latin typeface="Cambria" panose="02040503050406030204" pitchFamily="18" charset="0"/>
              </a:rPr>
              <a:t>11. </a:t>
            </a:r>
            <a:r>
              <a:rPr lang="cs-CZ" sz="3400" dirty="0" smtClean="0">
                <a:latin typeface="Cambria" panose="02040503050406030204" pitchFamily="18" charset="0"/>
              </a:rPr>
              <a:t>2019 </a:t>
            </a:r>
            <a:r>
              <a:rPr lang="cs-CZ" sz="3400" dirty="0">
                <a:latin typeface="Cambria" panose="02040503050406030204" pitchFamily="18" charset="0"/>
              </a:rPr>
              <a:t>– příjem žádostí do dotačního řízení kraje</a:t>
            </a:r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sz="3400" dirty="0" smtClean="0">
                <a:latin typeface="Cambria" panose="02040503050406030204" pitchFamily="18" charset="0"/>
              </a:rPr>
              <a:t>8. </a:t>
            </a:r>
            <a:r>
              <a:rPr lang="cs-CZ" sz="3400" dirty="0">
                <a:latin typeface="Cambria" panose="02040503050406030204" pitchFamily="18" charset="0"/>
              </a:rPr>
              <a:t>11. </a:t>
            </a:r>
            <a:r>
              <a:rPr lang="cs-CZ" sz="3400" dirty="0" smtClean="0">
                <a:latin typeface="Cambria" panose="02040503050406030204" pitchFamily="18" charset="0"/>
              </a:rPr>
              <a:t>2019 </a:t>
            </a:r>
            <a:r>
              <a:rPr lang="cs-CZ" sz="3400" dirty="0">
                <a:latin typeface="Cambria" panose="02040503050406030204" pitchFamily="18" charset="0"/>
              </a:rPr>
              <a:t>– uzávěrka příjmu žádostí do dotačního řízení kraje</a:t>
            </a:r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sz="3400" dirty="0">
                <a:latin typeface="Cambria" panose="02040503050406030204" pitchFamily="18" charset="0"/>
              </a:rPr>
              <a:t>listopad </a:t>
            </a:r>
            <a:r>
              <a:rPr lang="cs-CZ" sz="3400" dirty="0" smtClean="0">
                <a:latin typeface="Cambria" panose="02040503050406030204" pitchFamily="18" charset="0"/>
              </a:rPr>
              <a:t>2019 </a:t>
            </a:r>
            <a:r>
              <a:rPr lang="cs-CZ" sz="3400" dirty="0">
                <a:latin typeface="Cambria" panose="02040503050406030204" pitchFamily="18" charset="0"/>
              </a:rPr>
              <a:t>– leden </a:t>
            </a:r>
            <a:r>
              <a:rPr lang="cs-CZ" sz="3400" dirty="0" smtClean="0">
                <a:latin typeface="Cambria" panose="02040503050406030204" pitchFamily="18" charset="0"/>
              </a:rPr>
              <a:t>2020 </a:t>
            </a:r>
            <a:r>
              <a:rPr lang="cs-CZ" sz="3400" dirty="0">
                <a:latin typeface="Cambria" panose="02040503050406030204" pitchFamily="18" charset="0"/>
              </a:rPr>
              <a:t>– hodnocení žádostí, stanovení vyrovnávací platby a optimální výše dotace</a:t>
            </a:r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sz="3400" dirty="0">
                <a:latin typeface="Cambria" panose="02040503050406030204" pitchFamily="18" charset="0"/>
              </a:rPr>
              <a:t>leden </a:t>
            </a:r>
            <a:r>
              <a:rPr lang="cs-CZ" sz="3400" dirty="0" smtClean="0">
                <a:latin typeface="Cambria" panose="02040503050406030204" pitchFamily="18" charset="0"/>
              </a:rPr>
              <a:t>2020 </a:t>
            </a:r>
            <a:r>
              <a:rPr lang="cs-CZ" sz="3400" dirty="0">
                <a:latin typeface="Cambria" panose="02040503050406030204" pitchFamily="18" charset="0"/>
              </a:rPr>
              <a:t>a dále – po přidělení alokace ze státního rozpočtu kraji stanovení reálné výše dotace uplatněním redukčních </a:t>
            </a:r>
            <a:r>
              <a:rPr lang="cs-CZ" sz="3400" dirty="0" smtClean="0">
                <a:latin typeface="Cambria" panose="02040503050406030204" pitchFamily="18" charset="0"/>
              </a:rPr>
              <a:t>koeficientů </a:t>
            </a:r>
            <a:r>
              <a:rPr lang="cs-CZ" sz="3400" dirty="0">
                <a:latin typeface="Cambria" panose="02040503050406030204" pitchFamily="18" charset="0"/>
              </a:rPr>
              <a:t>dle Metodiky </a:t>
            </a:r>
            <a:r>
              <a:rPr lang="cs-CZ" sz="3400" dirty="0" smtClean="0">
                <a:latin typeface="Cambria" panose="02040503050406030204" pitchFamily="18" charset="0"/>
              </a:rPr>
              <a:t>2020 </a:t>
            </a:r>
            <a:r>
              <a:rPr lang="cs-CZ" sz="3400" dirty="0">
                <a:latin typeface="Cambria" panose="02040503050406030204" pitchFamily="18" charset="0"/>
              </a:rPr>
              <a:t>a priorit dotačního řízení dle MPSV</a:t>
            </a:r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sz="3400" dirty="0">
                <a:latin typeface="Cambria" panose="02040503050406030204" pitchFamily="18" charset="0"/>
              </a:rPr>
              <a:t>leden </a:t>
            </a:r>
            <a:r>
              <a:rPr lang="cs-CZ" sz="3400" dirty="0" smtClean="0">
                <a:latin typeface="Cambria" panose="02040503050406030204" pitchFamily="18" charset="0"/>
              </a:rPr>
              <a:t>2020 </a:t>
            </a:r>
            <a:r>
              <a:rPr lang="cs-CZ" sz="3400" dirty="0">
                <a:latin typeface="Cambria" panose="02040503050406030204" pitchFamily="18" charset="0"/>
              </a:rPr>
              <a:t>– předložení návrhů reálné výše dotace ke schválení orgánům kraje</a:t>
            </a:r>
          </a:p>
        </p:txBody>
      </p:sp>
    </p:spTree>
    <p:extLst>
      <p:ext uri="{BB962C8B-B14F-4D97-AF65-F5344CB8AC3E}">
        <p14:creationId xmlns:p14="http://schemas.microsoft.com/office/powerpoint/2010/main" val="3152781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1840</TotalTime>
  <Words>582</Words>
  <Application>Microsoft Office PowerPoint</Application>
  <PresentationFormat>Předvádění na obrazovce (4:3)</PresentationFormat>
  <Paragraphs>71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7" baseType="lpstr">
      <vt:lpstr>Arial</vt:lpstr>
      <vt:lpstr>Calibri</vt:lpstr>
      <vt:lpstr>Cambria</vt:lpstr>
      <vt:lpstr>Cambria Math</vt:lpstr>
      <vt:lpstr>Trebuchet MS</vt:lpstr>
      <vt:lpstr>Wingdings 3</vt:lpstr>
      <vt:lpstr>Faseta</vt:lpstr>
      <vt:lpstr>Dotační program  Podpora sociálních služeb  v Ústeckém kraji</vt:lpstr>
      <vt:lpstr>Informace o stavu dotačního řízení 2019</vt:lpstr>
      <vt:lpstr>Informace o stavu dotačního řízení 2019</vt:lpstr>
      <vt:lpstr>Termíny platné v roce 2020</vt:lpstr>
      <vt:lpstr>Dotační program „Podpora sociálních služeb v Ústeckém kraji 2020“</vt:lpstr>
      <vt:lpstr>Dotační program „Podpora sociálních služeb v Ústeckém kraji 2020“</vt:lpstr>
      <vt:lpstr>Dotační program „Podpora sociálních služeb v Ústeckém kraji 2020“</vt:lpstr>
      <vt:lpstr>Dotační program „Podpora sociálních služeb v Ústeckém kraji 2020“</vt:lpstr>
      <vt:lpstr>Harmonogram dotačního řízení na rok 2020</vt:lpstr>
      <vt:lpstr>Dotazy směřujte na ekonomický dotační tým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Financování sociálních služeb Ústeckým krajem v roce 2016</dc:title>
  <dc:creator>Steklá Petra</dc:creator>
  <cp:lastModifiedBy>Macáková Martina</cp:lastModifiedBy>
  <cp:revision>183</cp:revision>
  <cp:lastPrinted>2015-09-25T04:49:06Z</cp:lastPrinted>
  <dcterms:created xsi:type="dcterms:W3CDTF">2015-09-23T13:18:41Z</dcterms:created>
  <dcterms:modified xsi:type="dcterms:W3CDTF">2019-09-09T12:49:31Z</dcterms:modified>
</cp:coreProperties>
</file>