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90" r:id="rId4"/>
    <p:sldId id="272" r:id="rId5"/>
    <p:sldId id="295" r:id="rId6"/>
    <p:sldId id="292" r:id="rId7"/>
    <p:sldId id="293" r:id="rId8"/>
    <p:sldId id="276" r:id="rId9"/>
    <p:sldId id="294" r:id="rId10"/>
    <p:sldId id="279" r:id="rId11"/>
    <p:sldId id="282" r:id="rId12"/>
    <p:sldId id="284" r:id="rId13"/>
    <p:sldId id="285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96"/>
    <a:srgbClr val="20358E"/>
    <a:srgbClr val="10499E"/>
    <a:srgbClr val="262B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133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890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60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2" cstate="print"/>
          <a:srcRect l="17007" b="8623"/>
          <a:stretch>
            <a:fillRect/>
          </a:stretch>
        </p:blipFill>
        <p:spPr bwMode="auto">
          <a:xfrm>
            <a:off x="1" y="1989138"/>
            <a:ext cx="10545233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>
            <a:spLocks noChangeAspect="1"/>
          </p:cNvSpPr>
          <p:nvPr/>
        </p:nvSpPr>
        <p:spPr>
          <a:xfrm>
            <a:off x="0" y="0"/>
            <a:ext cx="12192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0" y="260649"/>
            <a:ext cx="12192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1871133" y="3789363"/>
            <a:ext cx="9611784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dirty="0"/>
              <a:t>MINISTERSTVO PRO MÍSTNÍ ROZVOJ ČR</a:t>
            </a:r>
          </a:p>
        </p:txBody>
      </p:sp>
      <p:pic>
        <p:nvPicPr>
          <p:cNvPr id="10" name="Obrázek 7" descr="mmr_cr_rgb.e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1800" y="692150"/>
            <a:ext cx="3420533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871531" y="4581128"/>
            <a:ext cx="9409045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871531" y="1988840"/>
            <a:ext cx="9710869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05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podtisk_modry.emf"/>
          <p:cNvPicPr>
            <a:picLocks noChangeAspect="1"/>
          </p:cNvPicPr>
          <p:nvPr/>
        </p:nvPicPr>
        <p:blipFill>
          <a:blip r:embed="rId3" cstate="print"/>
          <a:srcRect l="17007" b="8623"/>
          <a:stretch>
            <a:fillRect/>
          </a:stretch>
        </p:blipFill>
        <p:spPr bwMode="auto">
          <a:xfrm>
            <a:off x="1" y="1989138"/>
            <a:ext cx="10545233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>
            <a:spLocks noChangeAspect="1"/>
          </p:cNvSpPr>
          <p:nvPr/>
        </p:nvSpPr>
        <p:spPr>
          <a:xfrm>
            <a:off x="0" y="0"/>
            <a:ext cx="12192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0" y="260649"/>
            <a:ext cx="12192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800" dirty="0">
              <a:noFill/>
            </a:endParaRPr>
          </a:p>
        </p:txBody>
      </p:sp>
      <p:pic>
        <p:nvPicPr>
          <p:cNvPr id="7" name="Obrázek 3" descr="mmr_cr_rgb.em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418" y="620713"/>
            <a:ext cx="268816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381" y="2060848"/>
            <a:ext cx="11055019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527381" y="1412776"/>
            <a:ext cx="11055019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057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867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77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772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702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11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87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15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274C3-EA5C-4D49-8DDE-3C679B6DD870}" type="datetimeFigureOut">
              <a:rPr lang="cs-CZ" smtClean="0"/>
              <a:t>23.05.2022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AF849-F977-41ED-9F40-90D4CAF37E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62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n-cz2020.eu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>
            <a:spLocks noGrp="1"/>
          </p:cNvSpPr>
          <p:nvPr>
            <p:ph type="title"/>
          </p:nvPr>
        </p:nvSpPr>
        <p:spPr bwMode="auto">
          <a:xfrm>
            <a:off x="976545" y="2385148"/>
            <a:ext cx="9747680" cy="120807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cs-CZ" sz="2400" dirty="0"/>
            </a:br>
            <a:r>
              <a:rPr lang="cs-CZ" sz="2400" dirty="0"/>
              <a:t>Program přeshraniční spolupráce mezi Českou republikou a Svobodným státem Sasko 2014–2020, nové období 2021–2027</a:t>
            </a:r>
            <a:br>
              <a:rPr lang="cs-CZ" sz="2400" dirty="0"/>
            </a:br>
            <a:endParaRPr lang="cs-CZ" sz="240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562A1C8-A8FD-4E07-9A35-B507730BB9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78" y="4412928"/>
            <a:ext cx="6020836" cy="1437456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C2E7393-125A-4AA9-84E2-562B5589DC00}"/>
              </a:ext>
            </a:extLst>
          </p:cNvPr>
          <p:cNvSpPr txBox="1"/>
          <p:nvPr/>
        </p:nvSpPr>
        <p:spPr>
          <a:xfrm>
            <a:off x="1102310" y="1801709"/>
            <a:ext cx="998737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b="1" dirty="0">
                <a:solidFill>
                  <a:srgbClr val="2035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zasedání česko-saské pracovní skupiny pro územní rozvoj</a:t>
            </a:r>
            <a:endParaRPr lang="cs-CZ" sz="2600" dirty="0">
              <a:solidFill>
                <a:srgbClr val="2035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0FFB29B-3841-49EF-AE4A-A79AA8C68F4F}"/>
              </a:ext>
            </a:extLst>
          </p:cNvPr>
          <p:cNvSpPr txBox="1"/>
          <p:nvPr/>
        </p:nvSpPr>
        <p:spPr>
          <a:xfrm>
            <a:off x="10054811" y="617885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>
                <a:solidFill>
                  <a:srgbClr val="1839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31. 5. 2022</a:t>
            </a:r>
          </a:p>
        </p:txBody>
      </p:sp>
    </p:spTree>
    <p:extLst>
      <p:ext uri="{BB962C8B-B14F-4D97-AF65-F5344CB8AC3E}">
        <p14:creationId xmlns:p14="http://schemas.microsoft.com/office/powerpoint/2010/main" val="79827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68490" y="1652476"/>
            <a:ext cx="11055019" cy="43924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Analýza a odstraňování přeshraničních administrativních překážek (např. uznávání odborných kvalifikací)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spolupráce měst a obcí a posílení spolupráce orgánů veřejné správy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Zlepšení přeshraniční komunikace včetně jazykového vzdělávání (např. výměny informací a zkušeností, pracovní skupiny)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Tvorba společných standardů pro přeshraniční spolupráci (např. databáze, statistické údaje, postupy)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Vypracování přeshraničních územních strategií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Podpora tzv. </a:t>
            </a:r>
            <a:r>
              <a:rPr lang="cs-CZ" sz="2200" dirty="0" err="1"/>
              <a:t>people</a:t>
            </a:r>
            <a:r>
              <a:rPr lang="cs-CZ" sz="2200" dirty="0"/>
              <a:t>-to-</a:t>
            </a:r>
            <a:r>
              <a:rPr lang="cs-CZ" sz="2200" dirty="0" err="1"/>
              <a:t>people</a:t>
            </a:r>
            <a:r>
              <a:rPr lang="cs-CZ" sz="2200" dirty="0"/>
              <a:t> projektů v rámci Fondu malých projektů</a:t>
            </a: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4444928" y="683408"/>
            <a:ext cx="6403583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cs-CZ" dirty="0"/>
              <a:t>Spolupráce a vytváření důvěry</a:t>
            </a:r>
          </a:p>
        </p:txBody>
      </p:sp>
    </p:spTree>
    <p:extLst>
      <p:ext uri="{BB962C8B-B14F-4D97-AF65-F5344CB8AC3E}">
        <p14:creationId xmlns:p14="http://schemas.microsoft.com/office/powerpoint/2010/main" val="2725167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2"/>
          <p:cNvSpPr txBox="1">
            <a:spLocks/>
          </p:cNvSpPr>
          <p:nvPr/>
        </p:nvSpPr>
        <p:spPr>
          <a:xfrm>
            <a:off x="4176586" y="643947"/>
            <a:ext cx="6583149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cs-CZ" dirty="0"/>
              <a:t>Rozdělení finančních prostředků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5" name="Zástupný obsah 3">
            <a:extLst>
              <a:ext uri="{FF2B5EF4-FFF2-40B4-BE49-F238E27FC236}">
                <a16:creationId xmlns:a16="http://schemas.microsoft.com/office/drawing/2014/main" id="{40DED9F8-02A7-495C-B724-D6FE1A42C7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670850"/>
              </p:ext>
            </p:extLst>
          </p:nvPr>
        </p:nvGraphicFramePr>
        <p:xfrm>
          <a:off x="1173332" y="1784411"/>
          <a:ext cx="9845336" cy="4154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8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7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5020"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Priorita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Alokace (mil. EUR)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Podíl na alokaci programu (%)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09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Inovace a konkurenceschopnost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14,74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9,67</a:t>
                      </a:r>
                      <a:r>
                        <a:rPr lang="cs-CZ" sz="20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7847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Životní prostředí a přizpůsobení se změně klimatu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42,60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27,96</a:t>
                      </a:r>
                      <a:r>
                        <a:rPr lang="cs-CZ" sz="20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539">
                <a:tc rowSpan="2"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Vzdělávání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29,49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19,36</a:t>
                      </a:r>
                      <a:r>
                        <a:rPr lang="cs-CZ" sz="20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53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Kultura a cestovní ruch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39,32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25,81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52585366"/>
                  </a:ext>
                </a:extLst>
              </a:tr>
              <a:tr h="821698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endParaRPr lang="cs-CZ" sz="20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Spolupráce a vytváření důvěry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26,21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17,20</a:t>
                      </a:r>
                      <a:r>
                        <a:rPr lang="cs-CZ" sz="2000" b="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cs-CZ" sz="2000" b="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008">
                <a:tc gridSpan="2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cs-CZ" sz="20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Celkem</a:t>
                      </a: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152,36</a:t>
                      </a:r>
                      <a:endParaRPr lang="cs-CZ" sz="20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168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438616" y="633534"/>
            <a:ext cx="8708994" cy="504056"/>
          </a:xfrm>
        </p:spPr>
        <p:txBody>
          <a:bodyPr/>
          <a:lstStyle/>
          <a:p>
            <a:r>
              <a:rPr lang="cs-CZ" sz="3000" dirty="0"/>
              <a:t>Harmonogram nastavení Programu spolupráce </a:t>
            </a:r>
            <a:br>
              <a:rPr lang="cs-CZ" sz="3000" dirty="0"/>
            </a:br>
            <a:endParaRPr lang="cs-CZ" sz="3000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527379" y="1556401"/>
            <a:ext cx="11055019" cy="43924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Metodika pro výběr projektů (jaro/léto 2022)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Složení MV a jednací řád (jaro/léto 2022)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Nastavení metodiky zjednodušeného vykazování výdajů (jaro/léto 2022)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Doprovodná dokumentace (až do vyhlášení kontinuální výzvy)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Předpokládané vyhlášení kontinuální výzvy (září 2022)</a:t>
            </a:r>
          </a:p>
        </p:txBody>
      </p:sp>
    </p:spTree>
    <p:extLst>
      <p:ext uri="{BB962C8B-B14F-4D97-AF65-F5344CB8AC3E}">
        <p14:creationId xmlns:p14="http://schemas.microsoft.com/office/powerpoint/2010/main" val="4278466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69023" y="2157231"/>
            <a:ext cx="4875042" cy="504056"/>
          </a:xfrm>
        </p:spPr>
        <p:txBody>
          <a:bodyPr/>
          <a:lstStyle/>
          <a:p>
            <a:r>
              <a:rPr lang="cs-CZ" sz="3600" dirty="0"/>
              <a:t>Kontakt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569023" y="3088888"/>
            <a:ext cx="5873908" cy="3107093"/>
          </a:xfrm>
        </p:spPr>
        <p:txBody>
          <a:bodyPr>
            <a:noAutofit/>
          </a:bodyPr>
          <a:lstStyle/>
          <a:p>
            <a:r>
              <a:rPr lang="cs-CZ" sz="2000" b="1" dirty="0"/>
              <a:t>Mgr. Stanislav Rataj</a:t>
            </a:r>
            <a:endParaRPr lang="cs-CZ" sz="2000" dirty="0"/>
          </a:p>
          <a:p>
            <a:r>
              <a:rPr lang="cs-CZ" sz="2000" b="1" dirty="0"/>
              <a:t>Ministerstvo pro místní rozvoj </a:t>
            </a:r>
          </a:p>
          <a:p>
            <a:r>
              <a:rPr lang="cs-CZ" sz="2000" b="1" dirty="0"/>
              <a:t>Adresa:</a:t>
            </a:r>
            <a:r>
              <a:rPr lang="cs-CZ" sz="2000" dirty="0"/>
              <a:t> Staroměstské nám. 6, 110 15 Praha 1</a:t>
            </a:r>
          </a:p>
          <a:p>
            <a:r>
              <a:rPr lang="cs-CZ" sz="2000" b="1" dirty="0"/>
              <a:t>Pracoviště:</a:t>
            </a:r>
            <a:r>
              <a:rPr lang="cs-CZ" sz="2000" dirty="0"/>
              <a:t> Letenská 3, 118 00 Praha 1</a:t>
            </a:r>
          </a:p>
          <a:p>
            <a:r>
              <a:rPr lang="cs-CZ" sz="2000" b="1" dirty="0"/>
              <a:t>Tel.:</a:t>
            </a:r>
            <a:r>
              <a:rPr lang="cs-CZ" sz="2000" dirty="0"/>
              <a:t> +420 224 862 284, </a:t>
            </a:r>
            <a:r>
              <a:rPr lang="cs-CZ" sz="2000" b="1" dirty="0"/>
              <a:t>Mob.:</a:t>
            </a:r>
            <a:r>
              <a:rPr lang="cs-CZ" sz="2000" dirty="0"/>
              <a:t> +420 731 628 386</a:t>
            </a:r>
          </a:p>
          <a:p>
            <a:r>
              <a:rPr lang="cs-CZ" sz="2000" dirty="0">
                <a:hlinkClick r:id="rId2"/>
              </a:rPr>
              <a:t>www.sn-cz2020.eu</a:t>
            </a:r>
            <a:r>
              <a:rPr lang="cs-CZ" sz="2000" dirty="0"/>
              <a:t> </a:t>
            </a:r>
          </a:p>
          <a:p>
            <a:r>
              <a:rPr lang="cs-CZ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911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838200" y="505096"/>
            <a:ext cx="10899710" cy="58347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000" b="1" dirty="0">
                <a:solidFill>
                  <a:srgbClr val="0070C0"/>
                </a:solidFill>
              </a:rPr>
              <a:t>                   </a:t>
            </a:r>
            <a:endParaRPr lang="cs-CZ" sz="2400" b="1" dirty="0">
              <a:solidFill>
                <a:srgbClr val="0070C0"/>
              </a:solidFill>
            </a:endParaRPr>
          </a:p>
          <a:p>
            <a:endParaRPr lang="cs-CZ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sz="2200" b="1" dirty="0"/>
              <a:t> Řídicí orgán: </a:t>
            </a:r>
            <a:r>
              <a:rPr lang="cs-CZ" sz="2200" dirty="0"/>
              <a:t>Saské státní ministerstvo pro místní rozvoj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b="1" dirty="0"/>
              <a:t>Národní orgán: </a:t>
            </a:r>
            <a:r>
              <a:rPr lang="cs-CZ" sz="2200" dirty="0"/>
              <a:t>Ministerstvo pro místní rozvoj ČR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b="1" dirty="0"/>
              <a:t>Rozpočet:</a:t>
            </a:r>
            <a:r>
              <a:rPr lang="cs-CZ" sz="2200" dirty="0"/>
              <a:t> 152 364 000 EUR (bez technické pomoci 141 698 520 EUR)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b="1" dirty="0"/>
              <a:t>Max. výše dotace: </a:t>
            </a:r>
            <a:r>
              <a:rPr lang="cs-CZ" sz="2200" dirty="0"/>
              <a:t>80 % (z prostředků EFRR)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b="1" dirty="0"/>
              <a:t>Státní rozpočet na CZ straně: 10 %, 5 % </a:t>
            </a:r>
            <a:r>
              <a:rPr lang="cs-CZ" sz="2200" dirty="0"/>
              <a:t>(v případě obcí, krajů a jejich PO)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Zachován princip Vedoucího partnera (tzv. Lead partner princip), který má min. jednoho dalšího partnera ze sousední země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Podpora projektů s regionálním a místním významem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 dirty="0"/>
              <a:t> Podmínky financování upraveny v programové dokumentaci</a:t>
            </a:r>
          </a:p>
        </p:txBody>
      </p:sp>
      <p:sp>
        <p:nvSpPr>
          <p:cNvPr id="7" name="Nadpis 2"/>
          <p:cNvSpPr>
            <a:spLocks noGrp="1"/>
          </p:cNvSpPr>
          <p:nvPr>
            <p:ph type="title"/>
          </p:nvPr>
        </p:nvSpPr>
        <p:spPr>
          <a:xfrm>
            <a:off x="4657334" y="676563"/>
            <a:ext cx="6410130" cy="504056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Základní informace o programu</a:t>
            </a:r>
            <a:br>
              <a:rPr lang="cs-CZ" dirty="0">
                <a:solidFill>
                  <a:schemeClr val="tx2"/>
                </a:solidFill>
              </a:rPr>
            </a:br>
            <a:endParaRPr lang="cs-CZ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399226"/>
      </p:ext>
    </p:extLst>
  </p:cSld>
  <p:clrMapOvr>
    <a:masterClrMapping/>
  </p:clrMapOvr>
  <p:transition spd="med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mapa&#10;&#10;Popis byl vytvořen automaticky">
            <a:extLst>
              <a:ext uri="{FF2B5EF4-FFF2-40B4-BE49-F238E27FC236}">
                <a16:creationId xmlns:a16="http://schemas.microsoft.com/office/drawing/2014/main" id="{8DB9A387-5D5D-408F-BD11-CBC2F698B5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272" y="1534332"/>
            <a:ext cx="7123887" cy="503657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7369A73C-731B-4C44-BB2E-FE0218952E88}"/>
              </a:ext>
            </a:extLst>
          </p:cNvPr>
          <p:cNvSpPr txBox="1"/>
          <p:nvPr/>
        </p:nvSpPr>
        <p:spPr>
          <a:xfrm>
            <a:off x="5153891" y="639579"/>
            <a:ext cx="3793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Programové</a:t>
            </a:r>
            <a:r>
              <a:rPr lang="cs-CZ" dirty="0"/>
              <a:t> </a:t>
            </a:r>
            <a:r>
              <a:rPr lang="cs-CZ" sz="3200" b="1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území</a:t>
            </a:r>
          </a:p>
        </p:txBody>
      </p:sp>
    </p:spTree>
    <p:extLst>
      <p:ext uri="{BB962C8B-B14F-4D97-AF65-F5344CB8AC3E}">
        <p14:creationId xmlns:p14="http://schemas.microsoft.com/office/powerpoint/2010/main" val="1535523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837606" y="652568"/>
            <a:ext cx="4236291" cy="504056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Tematické zaměření</a:t>
            </a:r>
            <a:br>
              <a:rPr lang="cs-CZ" dirty="0">
                <a:solidFill>
                  <a:schemeClr val="tx2"/>
                </a:solidFill>
              </a:rPr>
            </a:br>
            <a:endParaRPr lang="cs-CZ" dirty="0">
              <a:solidFill>
                <a:schemeClr val="tx2"/>
              </a:solidFill>
            </a:endParaRPr>
          </a:p>
        </p:txBody>
      </p:sp>
      <p:pic>
        <p:nvPicPr>
          <p:cNvPr id="3074" name="Picture 2" descr="smart">
            <a:extLst>
              <a:ext uri="{FF2B5EF4-FFF2-40B4-BE49-F238E27FC236}">
                <a16:creationId xmlns:a16="http://schemas.microsoft.com/office/drawing/2014/main" id="{5BCDF075-61A2-4B96-8283-BBCAF176A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1343608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een">
            <a:extLst>
              <a:ext uri="{FF2B5EF4-FFF2-40B4-BE49-F238E27FC236}">
                <a16:creationId xmlns:a16="http://schemas.microsoft.com/office/drawing/2014/main" id="{993A2EE6-A401-44D9-9F18-30B8AD3F6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2296705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ocial">
            <a:extLst>
              <a:ext uri="{FF2B5EF4-FFF2-40B4-BE49-F238E27FC236}">
                <a16:creationId xmlns:a16="http://schemas.microsoft.com/office/drawing/2014/main" id="{C6A29C0C-4441-4EF3-A878-1BD2CF462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3363317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loser to citizens">
            <a:extLst>
              <a:ext uri="{FF2B5EF4-FFF2-40B4-BE49-F238E27FC236}">
                <a16:creationId xmlns:a16="http://schemas.microsoft.com/office/drawing/2014/main" id="{A181D9CA-B1BC-4CFC-8797-226EF6A1D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81" y="4452242"/>
            <a:ext cx="1035496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CF498060-96C1-427F-8018-1AF111DDE0A5}"/>
              </a:ext>
            </a:extLst>
          </p:cNvPr>
          <p:cNvSpPr txBox="1"/>
          <p:nvPr/>
        </p:nvSpPr>
        <p:spPr>
          <a:xfrm>
            <a:off x="1888239" y="1599152"/>
            <a:ext cx="3860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Inovace a konkurenceschopnost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F97DF69-AEB9-4034-AFCF-A4CE7BFA80E2}"/>
              </a:ext>
            </a:extLst>
          </p:cNvPr>
          <p:cNvSpPr txBox="1"/>
          <p:nvPr/>
        </p:nvSpPr>
        <p:spPr>
          <a:xfrm>
            <a:off x="1906562" y="2594693"/>
            <a:ext cx="5851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Životní prostředí a přizpůsobení se změně klimatu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C85B85E-AEFD-4477-8109-98C65C1D8524}"/>
              </a:ext>
            </a:extLst>
          </p:cNvPr>
          <p:cNvSpPr txBox="1"/>
          <p:nvPr/>
        </p:nvSpPr>
        <p:spPr>
          <a:xfrm>
            <a:off x="1888239" y="3580654"/>
            <a:ext cx="4171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Vzdělávání, kultura a cestovní ruch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F0557811-EC8A-43FE-AF3A-2BD013C42D28}"/>
              </a:ext>
            </a:extLst>
          </p:cNvPr>
          <p:cNvSpPr txBox="1"/>
          <p:nvPr/>
        </p:nvSpPr>
        <p:spPr>
          <a:xfrm>
            <a:off x="1888239" y="4752356"/>
            <a:ext cx="52533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Spolupráce a vytváření důvěry (včetně FMP)</a:t>
            </a: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546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0F1A3C86-5B16-4B88-AAD4-1B1E61DA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1816" y="702562"/>
            <a:ext cx="6512611" cy="504056"/>
          </a:xfrm>
        </p:spPr>
        <p:txBody>
          <a:bodyPr/>
          <a:lstStyle/>
          <a:p>
            <a:r>
              <a:rPr lang="cs-CZ" dirty="0"/>
              <a:t>Inovace a konkurenceschopnost</a:t>
            </a:r>
          </a:p>
        </p:txBody>
      </p:sp>
      <p:sp>
        <p:nvSpPr>
          <p:cNvPr id="4" name="Zástupný obsah 1">
            <a:extLst>
              <a:ext uri="{FF2B5EF4-FFF2-40B4-BE49-F238E27FC236}">
                <a16:creationId xmlns:a16="http://schemas.microsoft.com/office/drawing/2014/main" id="{8DEFC285-C942-476E-A3A3-0DD581482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62" y="1554548"/>
            <a:ext cx="11055350" cy="4392613"/>
          </a:xfrm>
        </p:spPr>
        <p:txBody>
          <a:bodyPr>
            <a:normAutofit fontScale="85000" lnSpcReduction="20000"/>
          </a:bodyPr>
          <a:lstStyle/>
          <a:p>
            <a:r>
              <a:rPr lang="cs-CZ" sz="2400" b="1" dirty="0"/>
              <a:t>Zapojení malých a středních podniků do výzkumu a inovací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Spolupráce mezi vědeckou sférou a malými a středními podniky za účelem přenosu know-how a technologií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Digitalizace a vývoj inovativních produktů a procesů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Spolupráce mezi MSP za účelem přenosu know-how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/>
          </a:p>
          <a:p>
            <a:r>
              <a:rPr lang="cs-CZ" sz="2400" b="1" dirty="0"/>
              <a:t>Vytváření a rozvoj síťových aktivit a služeb pro MSP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Propojení MSP mezi sebou, výzkumnými institucemi a dalšími partnery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Tvorba a rozvoj znalostních platforem a klastrů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Podpora MSP při uvádění, resp. rozšiřování jejich aktivit na trhu sousední země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7347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3B231BC-5DD9-4ABC-A339-97255370A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171" y="1287260"/>
            <a:ext cx="11230252" cy="5495280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/>
              <a:t>Prevence, zmírňování a řízení environmentálních rizik způsobených změnou klimatu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Koncepce a strategie k prevenci přírodních rizik a adaptaci na změnu klimatu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Spolupráce při zvládání přírodních katastrof (např. povodně, bouře, sucha atd.)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Společná řešení environmentálních opatření v zemědělství a lesnictví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Prevence rizik v oblastech zasažených těžbou nerostných surovin a předcházení </a:t>
            </a:r>
            <a:r>
              <a:rPr lang="cs-CZ" sz="2000" dirty="0" err="1"/>
              <a:t>geogenním</a:t>
            </a:r>
            <a:r>
              <a:rPr lang="cs-CZ" sz="2000" dirty="0"/>
              <a:t> přírodním rizikům</a:t>
            </a:r>
          </a:p>
          <a:p>
            <a:r>
              <a:rPr lang="cs-CZ" sz="2400" b="1" dirty="0"/>
              <a:t>Prohloubení spolupráce v požární ochraně, zdravotnické záchranné službě a civilní ochraně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Budování a rozvoj přeshraničního řízení zdrojů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Vývoj společných informačních systémů, poplachových plánů a operační dokumentace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Společná cvičení a jazyková příprava, práce s mládeží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Inovativní modelové a pilotní projekty (v rámci tohoto cíle možná podpora speciálního vybavení)</a:t>
            </a:r>
            <a:endParaRPr lang="cs-CZ" sz="2000" b="1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F0D09F6A-508A-4DB3-93B9-42E4239AE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0510" y="664631"/>
            <a:ext cx="8700654" cy="504056"/>
          </a:xfrm>
        </p:spPr>
        <p:txBody>
          <a:bodyPr/>
          <a:lstStyle/>
          <a:p>
            <a:r>
              <a:rPr lang="cs-CZ" sz="2700" dirty="0"/>
              <a:t>Životní prostředí a přizpůsobení se změně klimatu I.</a:t>
            </a:r>
          </a:p>
        </p:txBody>
      </p:sp>
    </p:spTree>
    <p:extLst>
      <p:ext uri="{BB962C8B-B14F-4D97-AF65-F5344CB8AC3E}">
        <p14:creationId xmlns:p14="http://schemas.microsoft.com/office/powerpoint/2010/main" val="314740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268F47E-E636-4CA4-91DC-C21D8D3C3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490" y="1488193"/>
            <a:ext cx="11055019" cy="4392488"/>
          </a:xfrm>
        </p:spPr>
        <p:txBody>
          <a:bodyPr/>
          <a:lstStyle/>
          <a:p>
            <a:r>
              <a:rPr lang="cs-CZ" sz="2400" b="1" dirty="0"/>
              <a:t>Zachování a obnova biodiverzity, rozvoj zelené infrastruktury a potlačování invazních druhů </a:t>
            </a:r>
            <a:br>
              <a:rPr lang="cs-CZ" dirty="0"/>
            </a:br>
            <a:endParaRPr lang="cs-CZ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Společné plánování a přeshraniční management v oblasti ochrany přírody a životního prostředí, péče o krajinu, ochrana půdy a lesů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Přeshraniční ochrana ohrožených druhů (NATURA 2000)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Spolupráce při zřizování chráněných území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Opatření na zachování druhové rozmanitosti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 dirty="0"/>
              <a:t>Opatření ke zvyšování environmentálního povědomí obyvatel </a:t>
            </a:r>
          </a:p>
        </p:txBody>
      </p:sp>
      <p:sp>
        <p:nvSpPr>
          <p:cNvPr id="4" name="Nadpis 2">
            <a:extLst>
              <a:ext uri="{FF2B5EF4-FFF2-40B4-BE49-F238E27FC236}">
                <a16:creationId xmlns:a16="http://schemas.microsoft.com/office/drawing/2014/main" id="{D0ED42E7-45CB-4D00-BA59-DA516DD16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042" y="620713"/>
            <a:ext cx="8746835" cy="504825"/>
          </a:xfrm>
        </p:spPr>
        <p:txBody>
          <a:bodyPr/>
          <a:lstStyle/>
          <a:p>
            <a:r>
              <a:rPr lang="cs-CZ" sz="2700" dirty="0"/>
              <a:t>Životní prostředí a přizpůsobení se změně klimatu II.</a:t>
            </a:r>
          </a:p>
        </p:txBody>
      </p:sp>
    </p:spTree>
    <p:extLst>
      <p:ext uri="{BB962C8B-B14F-4D97-AF65-F5344CB8AC3E}">
        <p14:creationId xmlns:p14="http://schemas.microsoft.com/office/powerpoint/2010/main" val="1894143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27381" y="1305019"/>
            <a:ext cx="11322497" cy="557961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Tvorba společných výukových a učebních materiálů, využívání digitálních učebních platforem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Tvorba přeshraničního duálního odborného vzdělávání a přípravy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Jazykové a environmentální vzdělávání, zdravotní výchova, digitální kompetence, technické vzdělávání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Výměny žáků a stáže pro pedagogické pracovníky, hospitace a odborné praxe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Tvorba společných akademických nabídek a společných studijních programů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Budování a rozšiřování akademických kooperačních sítí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Mimoškolní aktivity a nabídky zájmového vzdělávání pro děti a mládež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Podpora specifické oblasti vzdělávání (např. spolupráce sportovních klubů, DDM, pracovních sdružení a kulturních skupin,…)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Zlepšení mezikulturních kompetencí a jazykové vybavenosti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 Vytváření a upevňování partnerství předškolních a školních zařízení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dirty="0"/>
          </a:p>
        </p:txBody>
      </p:sp>
      <p:sp>
        <p:nvSpPr>
          <p:cNvPr id="4" name="Nadpis 2"/>
          <p:cNvSpPr>
            <a:spLocks noGrp="1"/>
          </p:cNvSpPr>
          <p:nvPr>
            <p:ph type="title"/>
          </p:nvPr>
        </p:nvSpPr>
        <p:spPr>
          <a:xfrm>
            <a:off x="5460116" y="603679"/>
            <a:ext cx="2494276" cy="504056"/>
          </a:xfrm>
        </p:spPr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Vzdělávání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2201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C200B7E9-AE73-49FF-A962-429E38D42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1" y="1606858"/>
            <a:ext cx="11055019" cy="4846478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Podpora turistické infrastruktury (vč. bezbariérového přístupu)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Společné vytváření inovativních forem nabídek mobility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Tvorba společných strategií a komunikačních platforem pro výměnu zkušeností a přenos know-how v cestovním ruchu 	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Společný vývoj produktů a společná marketingová opatření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Zachování a revitalizace společného kulturního dědictví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Propagace průmyslového kulturního dědictví (hornická kultura, sklářský, textilní průmysl apod.)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000" dirty="0"/>
              <a:t>Konference, akce a pilotní projekty podporující kulturní vzdělávání 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5E0C817-A393-4DC3-8047-13491268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4173" y="640418"/>
            <a:ext cx="4905753" cy="504056"/>
          </a:xfrm>
        </p:spPr>
        <p:txBody>
          <a:bodyPr/>
          <a:lstStyle/>
          <a:p>
            <a:r>
              <a:rPr lang="cs-CZ" dirty="0"/>
              <a:t>Kultura a cestovní ruch</a:t>
            </a:r>
          </a:p>
        </p:txBody>
      </p:sp>
    </p:spTree>
    <p:extLst>
      <p:ext uri="{BB962C8B-B14F-4D97-AF65-F5344CB8AC3E}">
        <p14:creationId xmlns:p14="http://schemas.microsoft.com/office/powerpoint/2010/main" val="23046490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nitřní list s nadpisem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743</Words>
  <Application>Microsoft Office PowerPoint</Application>
  <PresentationFormat>Širokoúhlá obrazovka</PresentationFormat>
  <Paragraphs>114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Motiv Office</vt:lpstr>
      <vt:lpstr> Program přeshraniční spolupráce mezi Českou republikou a Svobodným státem Sasko 2014–2020, nové období 2021–2027 </vt:lpstr>
      <vt:lpstr>Základní informace o programu </vt:lpstr>
      <vt:lpstr>Prezentace aplikace PowerPoint</vt:lpstr>
      <vt:lpstr>Tematické zaměření </vt:lpstr>
      <vt:lpstr>Inovace a konkurenceschopnost</vt:lpstr>
      <vt:lpstr>Životní prostředí a přizpůsobení se změně klimatu I.</vt:lpstr>
      <vt:lpstr>Životní prostředí a přizpůsobení se změně klimatu II.</vt:lpstr>
      <vt:lpstr>Vzdělávání</vt:lpstr>
      <vt:lpstr>Kultura a cestovní ruch</vt:lpstr>
      <vt:lpstr>Prezentace aplikace PowerPoint</vt:lpstr>
      <vt:lpstr>Prezentace aplikace PowerPoint</vt:lpstr>
      <vt:lpstr>Harmonogram nastavení Programu spolupráce  </vt:lpstr>
      <vt:lpstr>Kontakt</vt:lpstr>
    </vt:vector>
  </TitlesOfParts>
  <Company>MMR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spolupráce Sasko-Česko  2021–2027</dc:title>
  <dc:creator>Rataj Stanislav</dc:creator>
  <cp:lastModifiedBy>Rataj Stanislav</cp:lastModifiedBy>
  <cp:revision>91</cp:revision>
  <dcterms:created xsi:type="dcterms:W3CDTF">2021-05-23T15:07:02Z</dcterms:created>
  <dcterms:modified xsi:type="dcterms:W3CDTF">2022-05-23T16:41:01Z</dcterms:modified>
</cp:coreProperties>
</file>