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256" r:id="rId6"/>
    <p:sldId id="274" r:id="rId7"/>
    <p:sldId id="284" r:id="rId8"/>
    <p:sldId id="285" r:id="rId9"/>
    <p:sldId id="280" r:id="rId10"/>
    <p:sldId id="286" r:id="rId11"/>
    <p:sldId id="287" r:id="rId12"/>
    <p:sldId id="288" r:id="rId13"/>
    <p:sldId id="281" r:id="rId14"/>
    <p:sldId id="266" r:id="rId15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9A1A7"/>
    <a:srgbClr val="375D6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86" autoAdjust="0"/>
  </p:normalViewPr>
  <p:slideViewPr>
    <p:cSldViewPr>
      <p:cViewPr varScale="1">
        <p:scale>
          <a:sx n="69" d="100"/>
          <a:sy n="69" d="100"/>
        </p:scale>
        <p:origin x="-5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6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F1F7D2-EED2-4ED7-9010-CB3BD8A33BA5}" type="datetimeFigureOut">
              <a:rPr lang="cs-CZ"/>
              <a:pPr>
                <a:defRPr/>
              </a:pPr>
              <a:t>5.2.2018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BDD16D2-3C84-4BEA-A934-E6D94B76B5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09345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6FF1461-D563-433B-98D8-E25AFFF293B2}" type="datetimeFigureOut">
              <a:rPr lang="cs-CZ"/>
              <a:pPr>
                <a:defRPr/>
              </a:pPr>
              <a:t>5.2.2018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FD048CA-DD70-4E53-AFDE-23C86CCC4D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5665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D048CA-DD70-4E53-AFDE-23C86CCC4D5E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92057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D048CA-DD70-4E53-AFDE-23C86CCC4D5E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97820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1604" y="2130425"/>
            <a:ext cx="71438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1604" y="3886200"/>
            <a:ext cx="7143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4BE96-5AF7-46CF-9597-C00C43CFFD34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9AC71-1241-404C-9642-073A4CF9D6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BD644-7F60-453A-BBA5-EA8E3B8FEDF5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F290-25A2-4920-B440-CF4B95608D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785926"/>
            <a:ext cx="2057400" cy="4340237"/>
          </a:xfrm>
        </p:spPr>
        <p:txBody>
          <a:bodyPr vert="eaVert"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43042" y="1785926"/>
            <a:ext cx="4833958" cy="4340237"/>
          </a:xfrm>
        </p:spPr>
        <p:txBody>
          <a:bodyPr vert="eaVert"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F74D3-B4C4-43A8-939F-12F27C2ED049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922BE-07AB-49FB-9CC9-799C8589F4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BD763-E2AD-4692-8CDB-155D92AF9521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B989A-736B-4112-A9DC-B105390CA9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3" y="4406900"/>
            <a:ext cx="71438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3" y="2906713"/>
            <a:ext cx="71438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3ABD6-7D53-45A3-BC7E-30D0BA715D16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B758D-FEEC-4963-815D-470D1F493A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71604" y="3071810"/>
            <a:ext cx="3500462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14942" y="3071810"/>
            <a:ext cx="3471858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BFF38-DC2D-47AD-BE8B-18058ED93BE3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45CD9-4B16-4503-AC9F-345DE8C8DB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4" y="3071810"/>
            <a:ext cx="3500462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71604" y="3857629"/>
            <a:ext cx="3500462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214942" y="3071810"/>
            <a:ext cx="347185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14942" y="3857629"/>
            <a:ext cx="3471858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FBB54-A70F-49E0-B643-48C20A104218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57FCB-DA46-4A68-9D03-EFADCA630C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F2ED8-1C0F-4C06-9502-33930D05968C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B4F10-08C1-45D6-9B82-8C05CA0663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71DE7-92F2-427D-A7B5-F87D52195708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0D08B-778A-467E-8138-F306B69AB40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9" y="1785926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43438" y="1785926"/>
            <a:ext cx="4043362" cy="4340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9" y="3143248"/>
            <a:ext cx="2850486" cy="29829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2D6B-BFED-4997-A1FC-ADCD7774850E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6F8B9-2EAB-47AD-852B-8E00229E4F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8" y="4800600"/>
            <a:ext cx="713676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78638" y="1785927"/>
            <a:ext cx="7136766" cy="294164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8" y="5367338"/>
            <a:ext cx="713676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88108-B75D-4263-87E7-27394EE1060C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45A4E-CDDF-4442-9A9B-8C572ACE57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uk_logo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" y="292100"/>
            <a:ext cx="347503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571625" y="1785938"/>
            <a:ext cx="7115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571625" y="3071813"/>
            <a:ext cx="7115175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581150" y="6356350"/>
            <a:ext cx="113347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A7478C1-12A2-403A-A159-C66F0B995303}" type="datetime1">
              <a:rPr lang="cs-CZ"/>
              <a:pPr>
                <a:defRPr/>
              </a:pPr>
              <a:t>5.2.2018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84488" y="6357938"/>
            <a:ext cx="4530725" cy="357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cs-CZ" sz="1200" kern="1200" smtClean="0">
                <a:solidFill>
                  <a:srgbClr val="89A1A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/>
              <a:t>Zápatí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72375" y="6356350"/>
            <a:ext cx="111442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2AEE9D0-5CC5-434E-976D-F005C59FA4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3568" y="3212976"/>
            <a:ext cx="7887791" cy="147002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cs-CZ" sz="3200" dirty="0" smtClean="0"/>
              <a:t>Sítě sociálních služeb </a:t>
            </a:r>
            <a:br>
              <a:rPr lang="cs-CZ" sz="3200" dirty="0" smtClean="0"/>
            </a:br>
            <a:r>
              <a:rPr lang="cs-CZ" sz="3200" dirty="0" smtClean="0"/>
              <a:t>Ústeckého kraje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sz="3200" dirty="0" smtClean="0">
              <a:latin typeface="Arial" charset="0"/>
              <a:cs typeface="Arial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5373216"/>
            <a:ext cx="7887791" cy="720080"/>
          </a:xfrm>
        </p:spPr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algn="ctr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/>
                </a:solidFill>
              </a:rPr>
              <a:t>6. </a:t>
            </a:r>
            <a:r>
              <a:rPr lang="cs-CZ" dirty="0">
                <a:solidFill>
                  <a:schemeClr val="tx1"/>
                </a:solidFill>
              </a:rPr>
              <a:t>setkání s poskytovateli sociálních služeb v Ústeckém kraji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tx1"/>
                </a:solidFill>
              </a:rPr>
              <a:t>Bc. Eva Feltlová</a:t>
            </a:r>
          </a:p>
          <a:p>
            <a:r>
              <a:rPr lang="cs-CZ" sz="1600" dirty="0" smtClean="0">
                <a:solidFill>
                  <a:schemeClr val="tx1"/>
                </a:solidFill>
              </a:rPr>
              <a:t>Tel: 475 657 392</a:t>
            </a:r>
          </a:p>
          <a:p>
            <a:r>
              <a:rPr lang="cs-CZ" sz="1600" dirty="0" smtClean="0">
                <a:solidFill>
                  <a:schemeClr val="tx1"/>
                </a:solidFill>
              </a:rPr>
              <a:t>E-mail: feltlova.e@kr-ustecky.cz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276872"/>
            <a:ext cx="7920880" cy="1143000"/>
          </a:xfrm>
        </p:spPr>
        <p:txBody>
          <a:bodyPr/>
          <a:lstStyle/>
          <a:p>
            <a:r>
              <a:rPr lang="cs-CZ" dirty="0"/>
              <a:t>Metodika zajištění </a:t>
            </a:r>
            <a:r>
              <a:rPr lang="cs-CZ" dirty="0" smtClean="0"/>
              <a:t>sítí </a:t>
            </a:r>
            <a:r>
              <a:rPr lang="cs-CZ" dirty="0"/>
              <a:t>sociálních služeb </a:t>
            </a:r>
            <a:r>
              <a:rPr lang="cs-CZ" dirty="0" smtClean="0"/>
              <a:t>Ústeckého kraje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3717031"/>
            <a:ext cx="8280920" cy="2409131"/>
          </a:xfrm>
        </p:spPr>
        <p:txBody>
          <a:bodyPr/>
          <a:lstStyle/>
          <a:p>
            <a:r>
              <a:rPr lang="cs-CZ" dirty="0" smtClean="0"/>
              <a:t>Poslední aktualizace, která byla schválena Zastupitelstvem Ústeckého kraje č. </a:t>
            </a:r>
            <a:r>
              <a:rPr lang="cs-CZ" dirty="0"/>
              <a:t>028/9Z/2017</a:t>
            </a:r>
            <a:r>
              <a:rPr lang="cs-CZ" dirty="0" smtClean="0"/>
              <a:t> proběhla 11. 12. 2017.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8575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759365"/>
            <a:ext cx="8219256" cy="1143000"/>
          </a:xfrm>
        </p:spPr>
        <p:txBody>
          <a:bodyPr/>
          <a:lstStyle/>
          <a:p>
            <a:r>
              <a:rPr lang="cs-CZ" sz="3200" dirty="0" smtClean="0"/>
              <a:t>Změny v metodice zajištění sítí sociálních služeb Ústeckého kraje - ZSK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924944"/>
            <a:ext cx="8219255" cy="3656027"/>
          </a:xfrm>
        </p:spPr>
        <p:txBody>
          <a:bodyPr/>
          <a:lstStyle/>
          <a:p>
            <a:r>
              <a:rPr lang="cs-CZ" sz="2000" dirty="0" smtClean="0"/>
              <a:t>Část IV., bod 6 – U sociálních služeb poskytujících </a:t>
            </a:r>
            <a:r>
              <a:rPr lang="cs-CZ" sz="2000" u="sng" dirty="0" smtClean="0"/>
              <a:t>pobytové služby v </a:t>
            </a:r>
            <a:r>
              <a:rPr lang="cs-CZ" sz="2000" u="sng" dirty="0"/>
              <a:t>oblasti služeb sociální péče</a:t>
            </a:r>
            <a:r>
              <a:rPr lang="cs-CZ" sz="2000" dirty="0"/>
              <a:t>, bude umožněno převádění kapacit (lůžek) bez vydefinování optimální kapacity v AP na daný rok, za předpokladu předchozího schválení KÚÚK změny kapacit lůžek, tj. snížení kapacity z jedné pobytové sociální služby a navýšení kapacity na druhé sociální službě. Celkový počet lůžek poskytovatele musí být zachován nebo snížen. </a:t>
            </a:r>
            <a:endParaRPr lang="cs-CZ" dirty="0"/>
          </a:p>
          <a:p>
            <a:r>
              <a:rPr lang="cs-CZ" sz="2000" dirty="0" smtClean="0"/>
              <a:t>Část IX., bod 5 – V případě </a:t>
            </a:r>
            <a:r>
              <a:rPr lang="cs-CZ" sz="2000" dirty="0"/>
              <a:t>monitoringu u sociální služby zařazené do Základní sítě kraje si Ústecký kraj vyžádá </a:t>
            </a:r>
            <a:r>
              <a:rPr lang="cs-CZ" sz="2000" dirty="0" smtClean="0"/>
              <a:t>vyjádření </a:t>
            </a:r>
            <a:r>
              <a:rPr lang="cs-CZ" sz="2000" dirty="0"/>
              <a:t>k potřebnosti sociální služby </a:t>
            </a:r>
            <a:r>
              <a:rPr lang="cs-CZ" sz="2000" u="sng" dirty="0"/>
              <a:t>u obce s rozšířenou působností</a:t>
            </a:r>
            <a:r>
              <a:rPr lang="cs-CZ" sz="2000" dirty="0"/>
              <a:t>. Dále si může vyžádat vyjádření obce II. a I. typu, v jejíž lokalitě sociální služba působí.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4362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7" y="1785938"/>
            <a:ext cx="8291264" cy="1143000"/>
          </a:xfrm>
        </p:spPr>
        <p:txBody>
          <a:bodyPr/>
          <a:lstStyle/>
          <a:p>
            <a:r>
              <a:rPr lang="cs-CZ" sz="3200" dirty="0"/>
              <a:t>Změny v metodice zajištění </a:t>
            </a:r>
            <a:r>
              <a:rPr lang="cs-CZ" sz="3200" dirty="0" smtClean="0"/>
              <a:t>sítí </a:t>
            </a:r>
            <a:r>
              <a:rPr lang="cs-CZ" sz="3200" dirty="0"/>
              <a:t>sociálních služeb Ústeckého </a:t>
            </a:r>
            <a:r>
              <a:rPr lang="cs-CZ" sz="3200" dirty="0" smtClean="0"/>
              <a:t>kraje - RSK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7" y="3071813"/>
            <a:ext cx="8291263" cy="3054350"/>
          </a:xfrm>
        </p:spPr>
        <p:txBody>
          <a:bodyPr/>
          <a:lstStyle/>
          <a:p>
            <a:r>
              <a:rPr lang="cs-CZ" sz="2200" dirty="0" smtClean="0"/>
              <a:t>Část XIII., bod 1 – V návaznosti </a:t>
            </a:r>
            <a:r>
              <a:rPr lang="cs-CZ" sz="2200" dirty="0"/>
              <a:t>na realizaci projektů poskytovatelů sociálních služeb v rámci Operačního programu Zaměstnanost (dále jen „OPZ“) a </a:t>
            </a:r>
            <a:r>
              <a:rPr lang="cs-CZ" sz="2200" u="sng" dirty="0"/>
              <a:t>jiných </a:t>
            </a:r>
            <a:r>
              <a:rPr lang="cs-CZ" sz="2200" u="sng" dirty="0" smtClean="0"/>
              <a:t>zdrojů </a:t>
            </a:r>
            <a:r>
              <a:rPr lang="cs-CZ" sz="2200" dirty="0"/>
              <a:t>Ústecký kraj zřizuje tzv. rozvojovou síť sociálních služeb Ústeckého kraje (dále jen „Rozvojová síť kraje</a:t>
            </a:r>
            <a:r>
              <a:rPr lang="cs-CZ" sz="2200" dirty="0" smtClean="0"/>
              <a:t>“). </a:t>
            </a:r>
          </a:p>
          <a:p>
            <a:pPr marL="0" indent="0">
              <a:buNone/>
            </a:pPr>
            <a:endParaRPr lang="cs-CZ" sz="2200" dirty="0" smtClean="0"/>
          </a:p>
          <a:p>
            <a:r>
              <a:rPr lang="cs-CZ" sz="2200" dirty="0" smtClean="0"/>
              <a:t>Část XIII., bod 2 – Sociálním </a:t>
            </a:r>
            <a:r>
              <a:rPr lang="cs-CZ" sz="2200" dirty="0"/>
              <a:t>službám bude vydáno tzv. </a:t>
            </a:r>
            <a:r>
              <a:rPr lang="cs-CZ" sz="2200" dirty="0" smtClean="0"/>
              <a:t>Podmíněné pověření</a:t>
            </a:r>
            <a:r>
              <a:rPr lang="cs-CZ" sz="2200" dirty="0"/>
              <a:t>, které bude obsahovat rozsah a obsah sociální služby a </a:t>
            </a:r>
            <a:r>
              <a:rPr lang="cs-CZ" sz="2200" u="sng" dirty="0"/>
              <a:t>bude platné po dobu trvání projektu</a:t>
            </a:r>
            <a:r>
              <a:rPr lang="cs-CZ" sz="2200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801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7" y="1785938"/>
            <a:ext cx="8291264" cy="1143000"/>
          </a:xfrm>
        </p:spPr>
        <p:txBody>
          <a:bodyPr/>
          <a:lstStyle/>
          <a:p>
            <a:r>
              <a:rPr lang="cs-CZ" dirty="0"/>
              <a:t>Aktualizace </a:t>
            </a:r>
            <a:r>
              <a:rPr lang="cs-CZ" dirty="0" smtClean="0"/>
              <a:t>sítí </a:t>
            </a:r>
            <a:r>
              <a:rPr lang="cs-CZ" dirty="0"/>
              <a:t>sociálních služeb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7" y="2928938"/>
            <a:ext cx="8291264" cy="3740422"/>
          </a:xfrm>
        </p:spPr>
        <p:txBody>
          <a:bodyPr/>
          <a:lstStyle/>
          <a:p>
            <a:pPr algn="just"/>
            <a:r>
              <a:rPr lang="cs-CZ" sz="2400" dirty="0"/>
              <a:t>Aktualizace probíhá 2x ročně, přičemž první kolo je zaměřeno na rok stávající, druhé kolo je zaměřeno </a:t>
            </a:r>
            <a:br>
              <a:rPr lang="cs-CZ" sz="2400" dirty="0"/>
            </a:br>
            <a:r>
              <a:rPr lang="cs-CZ" sz="2400" dirty="0"/>
              <a:t>na následující rok</a:t>
            </a:r>
          </a:p>
          <a:p>
            <a:pPr algn="just"/>
            <a:r>
              <a:rPr lang="cs-CZ" sz="2400" dirty="0" smtClean="0"/>
              <a:t>březen 2018 - </a:t>
            </a:r>
            <a:r>
              <a:rPr lang="cs-CZ" sz="2400" dirty="0"/>
              <a:t>I. kolo aktualizace Základní </a:t>
            </a:r>
            <a:r>
              <a:rPr lang="cs-CZ" sz="2400" dirty="0" smtClean="0"/>
              <a:t>a Rozvojové sítě kraje (</a:t>
            </a:r>
            <a:r>
              <a:rPr lang="cs-CZ" sz="2400" dirty="0"/>
              <a:t>platné od 1. 7. </a:t>
            </a:r>
            <a:r>
              <a:rPr lang="cs-CZ" sz="2400" dirty="0" smtClean="0"/>
              <a:t>2018)</a:t>
            </a:r>
            <a:endParaRPr lang="cs-CZ" sz="2400" dirty="0"/>
          </a:p>
          <a:p>
            <a:pPr algn="just"/>
            <a:r>
              <a:rPr lang="cs-CZ" sz="2400" dirty="0" smtClean="0"/>
              <a:t>srpen 2018 - II</a:t>
            </a:r>
            <a:r>
              <a:rPr lang="cs-CZ" sz="2400" dirty="0"/>
              <a:t>. kolo aktualizace </a:t>
            </a:r>
            <a:r>
              <a:rPr lang="cs-CZ" sz="2400" dirty="0" smtClean="0"/>
              <a:t>Základní a </a:t>
            </a:r>
            <a:r>
              <a:rPr lang="cs-CZ" sz="2400" dirty="0"/>
              <a:t>Rozvojové sítě </a:t>
            </a:r>
            <a:r>
              <a:rPr lang="cs-CZ" sz="2400" dirty="0" smtClean="0"/>
              <a:t>kraje </a:t>
            </a:r>
            <a:r>
              <a:rPr lang="cs-CZ" sz="2400" dirty="0"/>
              <a:t>na </a:t>
            </a:r>
            <a:r>
              <a:rPr lang="cs-CZ" sz="2400" dirty="0" smtClean="0"/>
              <a:t>(</a:t>
            </a:r>
            <a:r>
              <a:rPr lang="cs-CZ" sz="2400" dirty="0"/>
              <a:t>platné od 1. 1. </a:t>
            </a:r>
            <a:r>
              <a:rPr lang="cs-CZ" sz="2400" smtClean="0"/>
              <a:t>2019)   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69454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3" y="1785938"/>
            <a:ext cx="8147248" cy="1143000"/>
          </a:xfrm>
        </p:spPr>
        <p:txBody>
          <a:bodyPr/>
          <a:lstStyle/>
          <a:p>
            <a:r>
              <a:rPr lang="cs-CZ" dirty="0"/>
              <a:t>Aktualizace spočívá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3" y="3071813"/>
            <a:ext cx="7776863" cy="3054350"/>
          </a:xfrm>
        </p:spPr>
        <p:txBody>
          <a:bodyPr/>
          <a:lstStyle/>
          <a:p>
            <a:pPr marL="914400" lvl="1" indent="-457200" algn="just">
              <a:buAutoNum type="arabicPeriod"/>
            </a:pPr>
            <a:r>
              <a:rPr lang="cs-CZ" dirty="0" smtClean="0"/>
              <a:t>v </a:t>
            </a:r>
            <a:r>
              <a:rPr lang="cs-CZ" dirty="0"/>
              <a:t>zařazení sociálních služeb do základní sítě </a:t>
            </a:r>
            <a:r>
              <a:rPr lang="cs-CZ" dirty="0" smtClean="0"/>
              <a:t>kraje</a:t>
            </a:r>
          </a:p>
          <a:p>
            <a:pPr marL="914400" lvl="1" indent="-457200" algn="just">
              <a:buAutoNum type="arabicPeriod"/>
            </a:pPr>
            <a:r>
              <a:rPr lang="cs-CZ" dirty="0" smtClean="0"/>
              <a:t>ve </a:t>
            </a:r>
            <a:r>
              <a:rPr lang="cs-CZ" dirty="0"/>
              <a:t>změně údajů sociálních služeb zařazených v základní síti </a:t>
            </a:r>
            <a:r>
              <a:rPr lang="cs-CZ" dirty="0" smtClean="0"/>
              <a:t>kraje</a:t>
            </a:r>
          </a:p>
          <a:p>
            <a:pPr marL="914400" lvl="1" indent="-457200" algn="just">
              <a:buAutoNum type="arabicPeriod"/>
            </a:pPr>
            <a:r>
              <a:rPr lang="cs-CZ" dirty="0" smtClean="0"/>
              <a:t>ve </a:t>
            </a:r>
            <a:r>
              <a:rPr lang="cs-CZ" dirty="0"/>
              <a:t>vyřazení sociálních služeb ze základní sítě kraje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40017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785938"/>
            <a:ext cx="8219257" cy="1143000"/>
          </a:xfrm>
        </p:spPr>
        <p:txBody>
          <a:bodyPr/>
          <a:lstStyle/>
          <a:p>
            <a:r>
              <a:rPr lang="cs-CZ" sz="3200" dirty="0" smtClean="0"/>
              <a:t>Podávání žádostí o zařazení sociální služby do základní a rozvojové sítě kraje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3071813"/>
            <a:ext cx="8219257" cy="3054350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cs-CZ" sz="2000" dirty="0" smtClean="0"/>
              <a:t>Pro podávání žádostí o zařazení sociální služby do základní a rozvojové sítě kraje vyhlásí Ústecký kraj výzvu, a to v souladu s prioritami a cíli stanovenými v AP na daný rok</a:t>
            </a:r>
          </a:p>
          <a:p>
            <a:pPr algn="just">
              <a:buFont typeface="Arial" pitchFamily="34" charset="0"/>
              <a:buChar char="•"/>
            </a:pPr>
            <a:r>
              <a:rPr lang="cs-CZ" sz="2000" dirty="0" smtClean="0"/>
              <a:t>Žádost podává:</a:t>
            </a:r>
          </a:p>
          <a:p>
            <a:pPr lvl="1" algn="just">
              <a:buAutoNum type="arabicPeriod"/>
            </a:pPr>
            <a:r>
              <a:rPr lang="cs-CZ" sz="2000" dirty="0" smtClean="0"/>
              <a:t>Sociální služba </a:t>
            </a:r>
            <a:r>
              <a:rPr lang="cs-CZ" sz="2000" b="1" dirty="0" smtClean="0"/>
              <a:t>nezařazená</a:t>
            </a:r>
            <a:r>
              <a:rPr lang="cs-CZ" sz="2000" dirty="0" smtClean="0"/>
              <a:t> do základní sítě kraje – nová, stávající</a:t>
            </a:r>
          </a:p>
          <a:p>
            <a:pPr lvl="1" algn="just">
              <a:buAutoNum type="arabicPeriod"/>
            </a:pPr>
            <a:r>
              <a:rPr lang="cs-CZ" sz="2000" dirty="0" smtClean="0"/>
              <a:t>Sociální služba zařazená v základní síti kraje </a:t>
            </a:r>
            <a:r>
              <a:rPr lang="cs-CZ" sz="2000" b="1" dirty="0" smtClean="0"/>
              <a:t>navyšující kapacitu</a:t>
            </a:r>
          </a:p>
          <a:p>
            <a:pPr lvl="1" algn="just">
              <a:buAutoNum type="arabicPeriod"/>
            </a:pPr>
            <a:r>
              <a:rPr lang="cs-CZ" sz="2000" dirty="0" smtClean="0"/>
              <a:t>Sociální služba zařazená v základní síti kraje zřizující </a:t>
            </a:r>
            <a:r>
              <a:rPr lang="cs-CZ" sz="2000" b="1" dirty="0" smtClean="0"/>
              <a:t>nové místo poskytování</a:t>
            </a:r>
            <a:r>
              <a:rPr lang="cs-CZ" sz="2000" dirty="0" smtClean="0"/>
              <a:t> (doporučujeme nový identifikátor)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6142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1" y="1844824"/>
            <a:ext cx="8208911" cy="936104"/>
          </a:xfrm>
        </p:spPr>
        <p:txBody>
          <a:bodyPr/>
          <a:lstStyle/>
          <a:p>
            <a:r>
              <a:rPr lang="cs-CZ" sz="2800" dirty="0"/>
              <a:t>Žádost o změnu průměrných přepočtených </a:t>
            </a:r>
            <a:r>
              <a:rPr lang="cs-CZ" sz="2800" dirty="0" smtClean="0"/>
              <a:t>úvazků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1" y="2924944"/>
            <a:ext cx="8075239" cy="3201219"/>
          </a:xfrm>
        </p:spPr>
        <p:txBody>
          <a:bodyPr/>
          <a:lstStyle/>
          <a:p>
            <a:pPr algn="just"/>
            <a:r>
              <a:rPr lang="cs-CZ" sz="2000" dirty="0" smtClean="0"/>
              <a:t>Poskytovatel </a:t>
            </a:r>
            <a:r>
              <a:rPr lang="cs-CZ" sz="2000" dirty="0"/>
              <a:t>je povinen podat tuto žádost v případě, kdy mění průměrný přepočtený úvazek na další období aktualizace, a to </a:t>
            </a:r>
            <a:br>
              <a:rPr lang="cs-CZ" sz="2000" dirty="0"/>
            </a:br>
            <a:r>
              <a:rPr lang="cs-CZ" sz="2000" dirty="0"/>
              <a:t>v termínu vyhlášení výzvy pro podávání </a:t>
            </a:r>
            <a:r>
              <a:rPr lang="cs-CZ" sz="2000" dirty="0" smtClean="0"/>
              <a:t>žádosti.</a:t>
            </a:r>
          </a:p>
          <a:p>
            <a:pPr algn="just"/>
            <a:r>
              <a:rPr lang="cs-CZ" sz="2000" dirty="0" smtClean="0"/>
              <a:t>Změnu </a:t>
            </a:r>
            <a:r>
              <a:rPr lang="cs-CZ" sz="2000" dirty="0"/>
              <a:t>personálního zajištění posuzuje odborná pracovní skupina odboru a předkládá návrh o schválení či neschválení orgánům </a:t>
            </a:r>
            <a:r>
              <a:rPr lang="cs-CZ" sz="2000" dirty="0" smtClean="0"/>
              <a:t>kraje.</a:t>
            </a:r>
          </a:p>
          <a:p>
            <a:pPr algn="just"/>
            <a:r>
              <a:rPr lang="cs-CZ" sz="2000" dirty="0" smtClean="0"/>
              <a:t>Posuzuje </a:t>
            </a:r>
            <a:r>
              <a:rPr lang="cs-CZ" sz="2000" dirty="0"/>
              <a:t>se, zda je personální zajištění v souladu se SPRSS </a:t>
            </a:r>
            <a:br>
              <a:rPr lang="cs-CZ" sz="2000" dirty="0"/>
            </a:br>
            <a:r>
              <a:rPr lang="cs-CZ" sz="2000" dirty="0"/>
              <a:t>a zda je přiměřené v návaznosti na okamžitou kapacitu služby </a:t>
            </a:r>
            <a:br>
              <a:rPr lang="cs-CZ" sz="2000" dirty="0"/>
            </a:br>
            <a:r>
              <a:rPr lang="cs-CZ" sz="2000" dirty="0"/>
              <a:t>a její časovou dostupnost. 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94322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3" y="1772816"/>
            <a:ext cx="8147248" cy="1143000"/>
          </a:xfrm>
        </p:spPr>
        <p:txBody>
          <a:bodyPr/>
          <a:lstStyle/>
          <a:p>
            <a:pPr algn="ctr"/>
            <a:r>
              <a:rPr lang="cs-CZ" dirty="0" smtClean="0"/>
              <a:t>II. Kolo aktualizace sítě sociálních služeb (srpen 2017)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7" y="3059832"/>
            <a:ext cx="8291264" cy="3351510"/>
          </a:xfrm>
        </p:spPr>
        <p:txBody>
          <a:bodyPr/>
          <a:lstStyle/>
          <a:p>
            <a:r>
              <a:rPr lang="cs-CZ" sz="2000" dirty="0"/>
              <a:t>Přijato celkem </a:t>
            </a:r>
            <a:r>
              <a:rPr lang="cs-CZ" sz="2000" dirty="0" smtClean="0"/>
              <a:t>178 </a:t>
            </a:r>
            <a:r>
              <a:rPr lang="cs-CZ" sz="2000" dirty="0"/>
              <a:t>žádostí, z </a:t>
            </a:r>
            <a:r>
              <a:rPr lang="cs-CZ" sz="2000" dirty="0" smtClean="0"/>
              <a:t>toho:</a:t>
            </a:r>
          </a:p>
          <a:p>
            <a:pPr lvl="1"/>
            <a:r>
              <a:rPr lang="cs-CZ" sz="2000" dirty="0" smtClean="0"/>
              <a:t>38 </a:t>
            </a:r>
            <a:r>
              <a:rPr lang="cs-CZ" sz="2000" dirty="0"/>
              <a:t>žádostí do Základní sítě sociálních </a:t>
            </a:r>
            <a:r>
              <a:rPr lang="cs-CZ" sz="2000" dirty="0" smtClean="0"/>
              <a:t>služeb </a:t>
            </a:r>
          </a:p>
          <a:p>
            <a:pPr lvl="1"/>
            <a:r>
              <a:rPr lang="cs-CZ" sz="2000" dirty="0"/>
              <a:t>12 žádostí do Rozvojové sítě </a:t>
            </a:r>
          </a:p>
          <a:p>
            <a:pPr lvl="1"/>
            <a:r>
              <a:rPr lang="cs-CZ" sz="2000" dirty="0"/>
              <a:t>128 </a:t>
            </a:r>
            <a:r>
              <a:rPr lang="cs-CZ" sz="2000" dirty="0" smtClean="0"/>
              <a:t>žádostí </a:t>
            </a:r>
            <a:r>
              <a:rPr lang="cs-CZ" sz="2000" dirty="0"/>
              <a:t>o změnu průměrných  přepočtených </a:t>
            </a:r>
            <a:r>
              <a:rPr lang="cs-CZ" sz="2000" dirty="0" smtClean="0"/>
              <a:t>úvazků</a:t>
            </a:r>
          </a:p>
          <a:p>
            <a:pPr lvl="1"/>
            <a:endParaRPr lang="cs-CZ" sz="2000" dirty="0"/>
          </a:p>
          <a:p>
            <a:r>
              <a:rPr lang="cs-CZ" sz="2000" dirty="0" smtClean="0"/>
              <a:t>Monitoring sociálních služeb u 35 sociálních služeb:</a:t>
            </a:r>
          </a:p>
          <a:p>
            <a:pPr lvl="1"/>
            <a:r>
              <a:rPr lang="cs-CZ" sz="2000" dirty="0" smtClean="0"/>
              <a:t>10 x navýšení kapacity sociální služby</a:t>
            </a:r>
          </a:p>
          <a:p>
            <a:pPr lvl="1"/>
            <a:r>
              <a:rPr lang="cs-CZ" sz="2000" dirty="0" smtClean="0"/>
              <a:t>12 x průběžný monitoring</a:t>
            </a:r>
          </a:p>
          <a:p>
            <a:pPr lvl="1"/>
            <a:r>
              <a:rPr lang="cs-CZ" sz="2000" dirty="0" smtClean="0"/>
              <a:t>13 x existující sociální služby žádající o zařazení </a:t>
            </a:r>
          </a:p>
          <a:p>
            <a:pPr lvl="1"/>
            <a:endParaRPr lang="cs-CZ" sz="2300" dirty="0" smtClean="0"/>
          </a:p>
          <a:p>
            <a:pPr lvl="1"/>
            <a:endParaRPr lang="cs-CZ" sz="2300" dirty="0" smtClean="0"/>
          </a:p>
        </p:txBody>
      </p:sp>
    </p:spTree>
    <p:extLst>
      <p:ext uri="{BB962C8B-B14F-4D97-AF65-F5344CB8AC3E}">
        <p14:creationId xmlns:p14="http://schemas.microsoft.com/office/powerpoint/2010/main" xmlns="" val="324422427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AC8A32A294A24D92A111A87B178C33" ma:contentTypeVersion="8" ma:contentTypeDescription="Vytvoří nový dokument" ma:contentTypeScope="" ma:versionID="2c2d495ce2e96be08558f88c3d209193">
  <xsd:schema xmlns:xsd="http://www.w3.org/2001/XMLSchema" xmlns:xs="http://www.w3.org/2001/XMLSchema" xmlns:p="http://schemas.microsoft.com/office/2006/metadata/properties" xmlns:ns2="2d632ede-d24e-494b-b407-b19ccbe77e6c" targetNamespace="http://schemas.microsoft.com/office/2006/metadata/properties" ma:root="true" ma:fieldsID="bdad6afa7a074953918e3d9ae465010e" ns2:_="">
    <xsd:import namespace="2d632ede-d24e-494b-b407-b19ccbe77e6c"/>
    <xsd:element name="properties">
      <xsd:complexType>
        <xsd:sequence>
          <xsd:element name="documentManagement">
            <xsd:complexType>
              <xsd:all>
                <xsd:element ref="ns2:Typ_x0020_formul_x00e1__x0159_e" minOccurs="0"/>
                <xsd:element ref="ns2:Pozn_x00e1_mka" minOccurs="0"/>
                <xsd:element ref="ns2:Vnit_x0159_n_x00ed__x0020_p_x0159_edpi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32ede-d24e-494b-b407-b19ccbe77e6c" elementFormDefault="qualified">
    <xsd:import namespace="http://schemas.microsoft.com/office/2006/documentManagement/types"/>
    <xsd:import namespace="http://schemas.microsoft.com/office/infopath/2007/PartnerControls"/>
    <xsd:element name="Typ_x0020_formul_x00e1__x0159_e" ma:index="8" nillable="true" ma:displayName="Typ formuláře" ma:internalName="Typ_x0020_formul_x00e1__x0159_e">
      <xsd:simpleType>
        <xsd:restriction base="dms:Choice">
          <xsd:enumeration value="Symboly Ústeckého kraje"/>
          <xsd:enumeration value="Vzory smluv"/>
          <xsd:enumeration value="Personální"/>
          <xsd:enumeration value="Veřejné zakázky nedosahující 250 tis. ‎Kč bez DPH"/>
          <xsd:enumeration value="Šablony logomanuálu"/>
          <xsd:enumeration value="Veřejné zakázky od 1 mil. Kč nedosahující 3 mil. Kč bez DPH stavební práce"/>
          <xsd:enumeration value="Veřejné zakázky – Zjednodušené podlimitní řízení"/>
          <xsd:enumeration value="Zřizovací listiny"/>
          <xsd:enumeration value="Kontrolní činnost"/>
          <xsd:enumeration value="Powerpoint prezentace"/>
          <xsd:enumeration value="Veřejné zakázky od 250 tis. Kč nedosahující 1 mil. ‎Kč bez DPH"/>
          <xsd:enumeration value="Služební cesty"/>
          <xsd:enumeration value="Ekonomická činnost"/>
          <xsd:enumeration value="Rada a zastupitelstvo"/>
          <xsd:enumeration value="Archivace a skartace"/>
          <xsd:enumeration value="Správní řád"/>
          <xsd:enumeration value="Plná moc, pověření, zmocnění"/>
          <xsd:enumeration value="Jmenovky a vizitky"/>
          <xsd:enumeration value="Ostatní - nezařazené"/>
          <xsd:enumeration value="Nákup"/>
          <xsd:enumeration value="Veřejné zakázky od 1 mil.Kč nedosahující 2 mil.Kč (dodávky, služby), od 3 mil.Kč nedosahující 6 mil.Kč (stavební práce) ‎"/>
          <xsd:enumeration value="Veřejné zakázky od 250 tis.Kč nedosahující 1 mil.Kč (dodávky, služby), od 250 tis.Kč nedosahující 3 mil.Kč (stavební práce)"/>
          <xsd:enumeration value="Veřejné zakázky od 1 mil.Kč nedosahující 2 mil.Kč (dodávky, služby), od 3 mil.Kč nedosahující 6 mil.Kč (stavební práce)"/>
        </xsd:restriction>
      </xsd:simpleType>
    </xsd:element>
    <xsd:element name="Pozn_x00e1_mka" ma:index="9" nillable="true" ma:displayName="Poznámka" ma:internalName="Pozn_x00e1_mka">
      <xsd:simpleType>
        <xsd:restriction base="dms:Note">
          <xsd:maxLength value="255"/>
        </xsd:restriction>
      </xsd:simpleType>
    </xsd:element>
    <xsd:element name="Vnit_x0159_n_x00ed__x0020_p_x0159_edpis" ma:index="10" nillable="true" ma:displayName="Vnitřní předpis" ma:list="{90dd1e70-125a-4334-99db-a2a6450ed166}" ma:internalName="Vnit_x0159_n_x00ed__x0020_p_x0159_edpis" ma:showField="_x010c__x00ed_slo_x0020_p_x0159_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Vnit_x0159_n_x00ed__x0020_p_x0159_edpis xmlns="2d632ede-d24e-494b-b407-b19ccbe77e6c" xsi:nil="true"/>
    <Pozn_x00e1_mka xmlns="2d632ede-d24e-494b-b407-b19ccbe77e6c" xsi:nil="true"/>
    <Typ_x0020_formul_x00e1__x0159_e xmlns="2d632ede-d24e-494b-b407-b19ccbe77e6c">Powerpoint prezentace</Typ_x0020_formul_x00e1__x0159_e>
  </documentManagement>
</p:properties>
</file>

<file path=customXml/itemProps1.xml><?xml version="1.0" encoding="utf-8"?>
<ds:datastoreItem xmlns:ds="http://schemas.openxmlformats.org/officeDocument/2006/customXml" ds:itemID="{51181D95-1211-4BD1-94C8-2262746F98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6E258F-1BC5-4F72-9391-125559CC38E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04E0E41-06AE-401A-A8D1-3ABC1FEA97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632ede-d24e-494b-b407-b19ccbe77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D7D004E-9372-4004-BD32-AA501144712B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2d632ede-d24e-494b-b407-b19ccbe77e6c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3065</TotalTime>
  <Words>504</Words>
  <Application>Microsoft Office PowerPoint</Application>
  <PresentationFormat>Předvádění na obrazovce (4:3)</PresentationFormat>
  <Paragraphs>47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Sítě sociálních služeb  Ústeckého kraje </vt:lpstr>
      <vt:lpstr>Metodika zajištění sítí sociálních služeb Ústeckého kraje </vt:lpstr>
      <vt:lpstr>Změny v metodice zajištění sítí sociálních služeb Ústeckého kraje - ZSK</vt:lpstr>
      <vt:lpstr>Změny v metodice zajištění sítí sociálních služeb Ústeckého kraje - RSK</vt:lpstr>
      <vt:lpstr>Aktualizace sítí sociálních služeb</vt:lpstr>
      <vt:lpstr>Aktualizace spočívá:</vt:lpstr>
      <vt:lpstr>Podávání žádostí o zařazení sociální služby do základní a rozvojové sítě kraje</vt:lpstr>
      <vt:lpstr>Žádost o změnu průměrných přepočtených úvazků</vt:lpstr>
      <vt:lpstr>II. Kolo aktualizace sítě sociálních služeb (srpen 2017)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Jakub Žídek</dc:creator>
  <cp:lastModifiedBy>notebook</cp:lastModifiedBy>
  <cp:revision>79</cp:revision>
  <dcterms:created xsi:type="dcterms:W3CDTF">2009-03-16T23:21:44Z</dcterms:created>
  <dcterms:modified xsi:type="dcterms:W3CDTF">2018-02-05T07:37:20Z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64600.0000000000</vt:lpwstr>
  </property>
</Properties>
</file>