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7753-7282-4C7D-803B-F4C47D57ABDD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EF5E-9B8D-47C0-A924-FA43955AC8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1360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7753-7282-4C7D-803B-F4C47D57ABDD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EF5E-9B8D-47C0-A924-FA43955AC8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659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7753-7282-4C7D-803B-F4C47D57ABDD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EF5E-9B8D-47C0-A924-FA43955AC823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7132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7753-7282-4C7D-803B-F4C47D57ABDD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EF5E-9B8D-47C0-A924-FA43955AC8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69141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7753-7282-4C7D-803B-F4C47D57ABDD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EF5E-9B8D-47C0-A924-FA43955AC823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69850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7753-7282-4C7D-803B-F4C47D57ABDD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EF5E-9B8D-47C0-A924-FA43955AC8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13227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7753-7282-4C7D-803B-F4C47D57ABDD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EF5E-9B8D-47C0-A924-FA43955AC8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08810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7753-7282-4C7D-803B-F4C47D57ABDD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EF5E-9B8D-47C0-A924-FA43955AC8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2034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7753-7282-4C7D-803B-F4C47D57ABDD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EF5E-9B8D-47C0-A924-FA43955AC8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4419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7753-7282-4C7D-803B-F4C47D57ABDD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EF5E-9B8D-47C0-A924-FA43955AC8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0183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7753-7282-4C7D-803B-F4C47D57ABDD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EF5E-9B8D-47C0-A924-FA43955AC8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29409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7753-7282-4C7D-803B-F4C47D57ABDD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EF5E-9B8D-47C0-A924-FA43955AC8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1594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7753-7282-4C7D-803B-F4C47D57ABDD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EF5E-9B8D-47C0-A924-FA43955AC8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9442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7753-7282-4C7D-803B-F4C47D57ABDD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EF5E-9B8D-47C0-A924-FA43955AC8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0042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7753-7282-4C7D-803B-F4C47D57ABDD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EF5E-9B8D-47C0-A924-FA43955AC8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45894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EF5E-9B8D-47C0-A924-FA43955AC823}" type="slidenum">
              <a:rPr lang="cs-CZ" smtClean="0"/>
              <a:t>‹#›</a:t>
            </a:fld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7753-7282-4C7D-803B-F4C47D57ABDD}" type="datetimeFigureOut">
              <a:rPr lang="cs-CZ" smtClean="0"/>
              <a:t>25.02.2025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9035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B7753-7282-4C7D-803B-F4C47D57ABDD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62EEF5E-9B8D-47C0-A924-FA43955AC8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5929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F4091A-C443-09C9-1CC7-F896D336BA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Město Litvínov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B0182B4-790B-9B78-95C9-1F121C3A89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Sdílení dobré praxe v rámci výzvy č. 58 – Posílení sociální stability v Ústeckém kraji (Operační program Spravedlivá transformace)</a:t>
            </a:r>
          </a:p>
          <a:p>
            <a:endParaRPr lang="cs-CZ" dirty="0"/>
          </a:p>
          <a:p>
            <a:r>
              <a:rPr lang="cs-CZ" dirty="0"/>
              <a:t>Krajský úřad Ústeckého kraje, 26. února 2025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D8974CE9-BFCA-F4DC-BDCB-984EE9FDE8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1285" y="415862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356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159F49-05E5-7035-EF37-D1A0654C6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Výchozí situace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EC1209F-CE0B-5343-D5EC-D3450B0E0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Město Litvínov se zapojilo do grantového programu Ústeckého kraje Podpora prevence kriminality v Ústeckém kraji 2024.</a:t>
            </a:r>
          </a:p>
          <a:p>
            <a:endParaRPr lang="cs-CZ" dirty="0"/>
          </a:p>
          <a:p>
            <a:r>
              <a:rPr lang="cs-CZ" dirty="0"/>
              <a:t>Zvolená aktivita: preventista pro volnočasové aktivity dětí a prevence konfliktů na veřejných prostranstvích v obci (1 plný úvazek od 03-12/2024).</a:t>
            </a:r>
          </a:p>
          <a:p>
            <a:endParaRPr lang="cs-CZ" dirty="0"/>
          </a:p>
          <a:p>
            <a:r>
              <a:rPr lang="cs-CZ" dirty="0"/>
              <a:t>Výše celkových nákladů: 	540 500 Kč</a:t>
            </a:r>
          </a:p>
          <a:p>
            <a:endParaRPr lang="cs-CZ" dirty="0"/>
          </a:p>
          <a:p>
            <a:r>
              <a:rPr lang="cs-CZ" dirty="0"/>
              <a:t>Výše přidělené dotace:		384 300 Kč</a:t>
            </a: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2526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7678F6-832F-7FFF-0323-7FEB315598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42B62A-E234-5EEF-C3C6-4561F3306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Současná situace – Operační program Spravedlivá transformace, výzva č. 58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5F06B1-F44C-42DD-3AF2-73102C3A2C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Pilíř 2:	Posílení personální kapacity pro dlouhodobou práci s dětmi a 					mládeží v Litvínově</a:t>
            </a:r>
          </a:p>
          <a:p>
            <a:r>
              <a:rPr lang="cs-CZ" dirty="0"/>
              <a:t>Podáno prostřednictvím ISKP:			7.11.2024</a:t>
            </a:r>
          </a:p>
          <a:p>
            <a:r>
              <a:rPr lang="cs-CZ" dirty="0"/>
              <a:t>Projednáno na výběrové komisi OPST dne 7.1.2025</a:t>
            </a:r>
          </a:p>
          <a:p>
            <a:r>
              <a:rPr lang="cs-CZ" dirty="0"/>
              <a:t>Celkové způsobilé výdaje:				13 183 391,20 Kč</a:t>
            </a:r>
          </a:p>
          <a:p>
            <a:r>
              <a:rPr lang="cs-CZ" dirty="0"/>
              <a:t>Příspěvek unie:						11 205 882,52 Kč</a:t>
            </a:r>
          </a:p>
          <a:p>
            <a:r>
              <a:rPr lang="cs-CZ" dirty="0"/>
              <a:t>Vlastní financování:					  1 977 508,68 Kč (15%)</a:t>
            </a:r>
          </a:p>
          <a:p>
            <a:r>
              <a:rPr lang="cs-CZ" dirty="0"/>
              <a:t>Aktivita projektu:						7 pracovníků pro efektivní a dlouhodobou práci s dětmi a mládeží</a:t>
            </a:r>
          </a:p>
          <a:p>
            <a:r>
              <a:rPr lang="cs-CZ" sz="1400" dirty="0"/>
              <a:t>Stav žádosti:	 žádost o podporu splnila podmínky pro vydání právního aktu nebo registračního listu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4753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6C0521-1228-7C9F-F948-E3BE99D827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536F9F-1F9D-8180-C500-7B5ED1878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Současná situace – Operační program Spravedlivá transformace, výzva č. 58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A0AD3A-F2C7-164B-5579-24FF25D89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Pilíř 3:	Podpora kolektivů žáků ZŠ a SŠ v Litvínově prostřednictvím pobytů</a:t>
            </a:r>
          </a:p>
          <a:p>
            <a:r>
              <a:rPr lang="cs-CZ" dirty="0"/>
              <a:t>Podáno prostřednictvím ISKP:			5.11.2024</a:t>
            </a:r>
          </a:p>
          <a:p>
            <a:r>
              <a:rPr lang="cs-CZ" dirty="0"/>
              <a:t>Projednáno na výběrové komisi OPST dne 7.1.2025</a:t>
            </a:r>
          </a:p>
          <a:p>
            <a:r>
              <a:rPr lang="cs-CZ" dirty="0"/>
              <a:t>Celkové způsobilé výdaje:				2 236 032,50</a:t>
            </a:r>
          </a:p>
          <a:p>
            <a:r>
              <a:rPr lang="cs-CZ" dirty="0"/>
              <a:t>Příspěvek unie:						2 236 032,50 (100%)</a:t>
            </a:r>
          </a:p>
          <a:p>
            <a:r>
              <a:rPr lang="cs-CZ" dirty="0"/>
              <a:t>Aktivita projektu:						33 pobytů pro žáky 4 ZŠ a 1 SŠ</a:t>
            </a:r>
          </a:p>
          <a:p>
            <a:endParaRPr lang="cs-CZ" dirty="0"/>
          </a:p>
          <a:p>
            <a:r>
              <a:rPr lang="cs-CZ" sz="1400" dirty="0"/>
              <a:t>Stav žádosti:								</a:t>
            </a:r>
            <a:r>
              <a:rPr lang="pl-PL" sz="1400" dirty="0"/>
              <a:t>Žádost o podporu doporučena k financování</a:t>
            </a:r>
            <a:endParaRPr lang="cs-CZ" sz="14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2120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60B17F-9166-7CFE-2AD2-27656DD4E8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6B47C2-3A08-51DC-2857-88798D789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OPST výzva č. 58</a:t>
            </a:r>
            <a:br>
              <a:rPr lang="cs-CZ" b="1" dirty="0"/>
            </a:br>
            <a:r>
              <a:rPr lang="cs-CZ" b="1" dirty="0"/>
              <a:t>Pilíř 2 </a:t>
            </a:r>
            <a:br>
              <a:rPr lang="cs-CZ" sz="2200" dirty="0"/>
            </a:br>
            <a:endParaRPr lang="cs-CZ" sz="22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6843374-A277-0150-6D44-29A22AE81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dirty="0"/>
              <a:t>Posílení personální kapacity pro dlouhodobou práci s dětmi a mládeží v Litvínově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dirty="0"/>
              <a:t>Všichni pracovníci budou spolupracovat na základních školách s vedením škol, pedagogickými pracovníky a se žáky se sociálním znevýhodněním při jejich vzdělávání.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BC536397-27AB-ACFB-7BD7-8E8110C2A580}"/>
              </a:ext>
            </a:extLst>
          </p:cNvPr>
          <p:cNvSpPr txBox="1"/>
          <p:nvPr/>
        </p:nvSpPr>
        <p:spPr>
          <a:xfrm>
            <a:off x="3707430" y="2794795"/>
            <a:ext cx="2066544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Sociální pracovník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94196390-7847-3B94-5216-DAC8CF435E0B}"/>
              </a:ext>
            </a:extLst>
          </p:cNvPr>
          <p:cNvSpPr txBox="1"/>
          <p:nvPr/>
        </p:nvSpPr>
        <p:spPr>
          <a:xfrm>
            <a:off x="2323638" y="3167699"/>
            <a:ext cx="1383792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Preventista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ECD4A430-47F9-FC2F-C756-EBB334F21C05}"/>
              </a:ext>
            </a:extLst>
          </p:cNvPr>
          <p:cNvSpPr txBox="1"/>
          <p:nvPr/>
        </p:nvSpPr>
        <p:spPr>
          <a:xfrm>
            <a:off x="5295438" y="4495413"/>
            <a:ext cx="2340864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Asistent preventisty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D3F9D1E9-EA7E-9914-A53E-F78496B982AC}"/>
              </a:ext>
            </a:extLst>
          </p:cNvPr>
          <p:cNvSpPr txBox="1"/>
          <p:nvPr/>
        </p:nvSpPr>
        <p:spPr>
          <a:xfrm>
            <a:off x="5295438" y="3905276"/>
            <a:ext cx="2340864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Asistent preventisty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95C88108-3197-7FC2-378F-BAAD98458000}"/>
              </a:ext>
            </a:extLst>
          </p:cNvPr>
          <p:cNvSpPr txBox="1"/>
          <p:nvPr/>
        </p:nvSpPr>
        <p:spPr>
          <a:xfrm>
            <a:off x="1845102" y="4492072"/>
            <a:ext cx="2340864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Asistent preventisty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EDA661A6-9251-D95B-8065-C1143EC2FB8E}"/>
              </a:ext>
            </a:extLst>
          </p:cNvPr>
          <p:cNvSpPr txBox="1"/>
          <p:nvPr/>
        </p:nvSpPr>
        <p:spPr>
          <a:xfrm>
            <a:off x="1845102" y="3896849"/>
            <a:ext cx="2340864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Asistent preventisty</a:t>
            </a: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E2BAA20E-A851-4238-0DC4-B12B21108339}"/>
              </a:ext>
            </a:extLst>
          </p:cNvPr>
          <p:cNvSpPr txBox="1"/>
          <p:nvPr/>
        </p:nvSpPr>
        <p:spPr>
          <a:xfrm>
            <a:off x="5773974" y="3167699"/>
            <a:ext cx="1383792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Preventista</a:t>
            </a:r>
          </a:p>
        </p:txBody>
      </p:sp>
    </p:spTree>
    <p:extLst>
      <p:ext uri="{BB962C8B-B14F-4D97-AF65-F5344CB8AC3E}">
        <p14:creationId xmlns:p14="http://schemas.microsoft.com/office/powerpoint/2010/main" val="502567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C05AC6-F030-5639-3430-99CFF4CCF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01EA6D-5285-2F57-1896-9E6E52F99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OPST výzva č. 58</a:t>
            </a:r>
            <a:br>
              <a:rPr lang="cs-CZ" b="1" dirty="0"/>
            </a:br>
            <a:r>
              <a:rPr lang="cs-CZ" b="1" dirty="0"/>
              <a:t>Pilíř 2 </a:t>
            </a:r>
            <a:br>
              <a:rPr lang="cs-CZ" sz="2200" dirty="0"/>
            </a:br>
            <a:endParaRPr lang="cs-CZ" sz="22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63B1A06-3B68-724C-1565-206516CFD3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just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cs-CZ" sz="18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Zajištění dlouhodobé spolupráce s děti a mládeží</a:t>
            </a:r>
          </a:p>
          <a:p>
            <a:pPr marL="342900" lvl="0" indent="-342900">
              <a:spcAft>
                <a:spcPts val="800"/>
              </a:spcAft>
              <a:buFont typeface="+mj-lt"/>
              <a:buAutoNum type="arabicPeriod"/>
            </a:pPr>
            <a:r>
              <a:rPr lang="cs-CZ" sz="1800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Zajištění včasné podpory „dětí v šedé zóně“</a:t>
            </a:r>
          </a:p>
          <a:p>
            <a:pPr marL="342900" lvl="0" indent="-342900" algn="just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cs-CZ" sz="18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Zajištění personální kapacity v oblasti preventivních aktivit škol, spolupráce se školami na aktivním, smysluplném trávení volného času, </a:t>
            </a:r>
          </a:p>
          <a:p>
            <a:pPr marL="342900" lvl="0" indent="-342900" algn="just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cs-CZ" sz="18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Podpora dětí v oblasti duševního zdraví nabídkou kvalitního trávení volného času</a:t>
            </a:r>
          </a:p>
          <a:p>
            <a:pPr marL="342900" lvl="0" indent="-342900">
              <a:spcAft>
                <a:spcPts val="800"/>
              </a:spcAft>
              <a:buFont typeface="+mj-lt"/>
              <a:buAutoNum type="arabicPeriod"/>
            </a:pPr>
            <a:r>
              <a:rPr lang="cs-CZ" sz="1800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Podpora zdravých mezilidských vztahů prostřednictvím vhodných aktivit </a:t>
            </a:r>
          </a:p>
          <a:p>
            <a:pPr marL="342900" lvl="0" indent="-342900">
              <a:spcAft>
                <a:spcPts val="800"/>
              </a:spcAft>
              <a:buFont typeface="+mj-lt"/>
              <a:buAutoNum type="arabicPeriod"/>
            </a:pPr>
            <a:r>
              <a:rPr lang="cs-CZ" sz="1800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Působení preventivně uvnitř skupiny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6688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CAA665-1E74-510F-3636-28EA3E0965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FB4D3D-8349-F1A1-3A19-7EBF2BF61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OPST výzva č. 58</a:t>
            </a:r>
            <a:br>
              <a:rPr lang="cs-CZ" b="1" dirty="0"/>
            </a:br>
            <a:r>
              <a:rPr lang="cs-CZ" b="1" dirty="0"/>
              <a:t>Pilíř 2 </a:t>
            </a:r>
            <a:br>
              <a:rPr lang="cs-CZ" sz="2200" dirty="0"/>
            </a:br>
            <a:endParaRPr lang="cs-CZ" sz="22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6EED67-91DE-73EE-D53D-691B810D1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42900" lvl="0" indent="-342900" algn="just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cs-CZ" sz="1800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Spolupráce s pracovníky zapojených do různých projektů pracující s cílovou skupinou dětí a mládeže a jejich rodičů:</a:t>
            </a:r>
          </a:p>
          <a:p>
            <a:pPr lvl="1" indent="-342900" algn="just">
              <a:lnSpc>
                <a:spcPct val="110000"/>
              </a:lnSpc>
              <a:spcAft>
                <a:spcPts val="600"/>
              </a:spcAft>
              <a:buFont typeface="+mj-lt"/>
              <a:buAutoNum type="alphaLcParenR"/>
            </a:pPr>
            <a:r>
              <a:rPr lang="cs-CZ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Projekt </a:t>
            </a:r>
            <a:r>
              <a:rPr lang="cs-CZ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Prevence předčasných odchodů ze vzdělávání na ZŠ a MŠ Janov (OPZ+, žadatel Město Litvínov)</a:t>
            </a:r>
          </a:p>
          <a:p>
            <a:pPr lvl="1" indent="-342900" algn="just">
              <a:lnSpc>
                <a:spcPct val="110000"/>
              </a:lnSpc>
              <a:spcAft>
                <a:spcPts val="600"/>
              </a:spcAft>
              <a:buFont typeface="+mj-lt"/>
              <a:buAutoNum type="alphaLcParenR"/>
            </a:pPr>
            <a:r>
              <a:rPr lang="cs-CZ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Projekty škol s vyšším poměrem sociálně znevýhodněných žáků zapojených do programu NPO (žadatelé ZŠ) </a:t>
            </a:r>
          </a:p>
          <a:p>
            <a:pPr lvl="1" indent="-342900" algn="just">
              <a:lnSpc>
                <a:spcPct val="110000"/>
              </a:lnSpc>
              <a:spcAft>
                <a:spcPts val="600"/>
              </a:spcAft>
              <a:buFont typeface="+mj-lt"/>
              <a:buAutoNum type="alphaLcParenR"/>
            </a:pPr>
            <a:r>
              <a:rPr lang="cs-CZ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Projekty škol ze Šablony z OPJAK (žadatelé ZŠ)</a:t>
            </a:r>
          </a:p>
          <a:p>
            <a:pPr lvl="1" indent="-342900" algn="just">
              <a:lnSpc>
                <a:spcPct val="110000"/>
              </a:lnSpc>
              <a:spcAft>
                <a:spcPts val="600"/>
              </a:spcAft>
              <a:buFont typeface="+mj-lt"/>
              <a:buAutoNum type="alphaLcParenR"/>
            </a:pPr>
            <a:r>
              <a:rPr lang="cs-CZ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Projekt Region univerzitě, univerzita regionu (RUR) – sociální pedagog pracující v ZŠ Litvínov Janov </a:t>
            </a:r>
          </a:p>
          <a:p>
            <a:pPr lvl="1" indent="-342900" algn="just">
              <a:lnSpc>
                <a:spcPct val="110000"/>
              </a:lnSpc>
              <a:spcAft>
                <a:spcPts val="600"/>
              </a:spcAft>
              <a:buFont typeface="+mj-lt"/>
              <a:buAutoNum type="alphaLcParenR"/>
            </a:pPr>
            <a:r>
              <a:rPr lang="cs-CZ" dirty="0"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NNO působící v Litvínově</a:t>
            </a:r>
          </a:p>
          <a:p>
            <a:pPr marL="342900" lvl="0" indent="-342900" algn="just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cs-CZ" sz="1800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Koordinace aktivit a nastavení pracovních náplní zaměstnanců přijatých v rámci OPST s pracovníky působících ve školských zařízení, aby nedocházelo k duplicitě činností</a:t>
            </a:r>
          </a:p>
          <a:p>
            <a:pPr marL="342900" lvl="0" indent="-342900" algn="just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endParaRPr lang="cs-CZ" sz="1800" dirty="0">
              <a:effectLst/>
              <a:latin typeface="Segoe UI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9727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430FB6-A35F-2279-4CBF-4F883BFB8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530396-4039-9FFA-3087-660E1AFC0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cs-CZ" sz="2200" dirty="0"/>
            </a:br>
            <a:endParaRPr lang="cs-CZ" sz="22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878B552-A265-B625-579E-C9A3A63EA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110000"/>
              </a:lnSpc>
              <a:spcAft>
                <a:spcPts val="600"/>
              </a:spcAft>
              <a:buNone/>
            </a:pPr>
            <a:r>
              <a:rPr lang="cs-CZ" sz="6000" b="1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Děkuji za pozornost</a:t>
            </a:r>
          </a:p>
          <a:p>
            <a:pPr marL="342900" lvl="0" indent="-342900" algn="just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endParaRPr lang="cs-CZ" dirty="0">
              <a:latin typeface="Segoe UI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endParaRPr lang="cs-CZ" sz="1800" dirty="0">
              <a:effectLst/>
              <a:latin typeface="Segoe UI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endParaRPr lang="cs-CZ" sz="1800" dirty="0">
              <a:effectLst/>
              <a:latin typeface="Segoe UI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0ABA3A58-BE9A-DE7F-3A74-27788297AA40}"/>
              </a:ext>
            </a:extLst>
          </p:cNvPr>
          <p:cNvSpPr txBox="1"/>
          <p:nvPr/>
        </p:nvSpPr>
        <p:spPr>
          <a:xfrm>
            <a:off x="768831" y="3670635"/>
            <a:ext cx="400964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dirty="0"/>
              <a:t>Mgr. Veronika Knoblochová</a:t>
            </a:r>
          </a:p>
          <a:p>
            <a:pPr algn="ctr"/>
            <a:r>
              <a:rPr lang="cs-CZ" dirty="0"/>
              <a:t>vedoucí odboru</a:t>
            </a:r>
          </a:p>
          <a:p>
            <a:pPr algn="ctr"/>
            <a:r>
              <a:rPr lang="cs-CZ" dirty="0"/>
              <a:t>odbor sociálních věcí a školství</a:t>
            </a:r>
          </a:p>
          <a:p>
            <a:pPr algn="ctr"/>
            <a:r>
              <a:rPr lang="cs-CZ" dirty="0"/>
              <a:t>+420 476 767 960</a:t>
            </a:r>
          </a:p>
          <a:p>
            <a:pPr algn="ctr"/>
            <a:r>
              <a:rPr lang="cs-CZ" dirty="0"/>
              <a:t>+420 737 200 686</a:t>
            </a:r>
          </a:p>
          <a:p>
            <a:pPr algn="ctr"/>
            <a:r>
              <a:rPr lang="cs-CZ" dirty="0"/>
              <a:t>veronika.knoblochova@mulitvinov.cz</a:t>
            </a:r>
          </a:p>
          <a:p>
            <a:endParaRPr lang="cs-CZ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F06D6660-7016-9776-B876-6FA2CF7555CB}"/>
              </a:ext>
            </a:extLst>
          </p:cNvPr>
          <p:cNvSpPr txBox="1"/>
          <p:nvPr/>
        </p:nvSpPr>
        <p:spPr>
          <a:xfrm>
            <a:off x="5408703" y="3670636"/>
            <a:ext cx="400964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dirty="0"/>
              <a:t>Mgr. Petra Zavázalová, DiS.</a:t>
            </a:r>
          </a:p>
          <a:p>
            <a:pPr algn="ctr"/>
            <a:r>
              <a:rPr lang="cs-CZ" dirty="0"/>
              <a:t>projektový manažer</a:t>
            </a:r>
          </a:p>
          <a:p>
            <a:pPr algn="ctr"/>
            <a:r>
              <a:rPr lang="cs-CZ" dirty="0"/>
              <a:t>odbor sociálních věcí a školství</a:t>
            </a:r>
          </a:p>
          <a:p>
            <a:pPr algn="ctr"/>
            <a:r>
              <a:rPr lang="cs-CZ" dirty="0"/>
              <a:t>+420 476 767 944</a:t>
            </a:r>
          </a:p>
          <a:p>
            <a:pPr algn="ctr"/>
            <a:r>
              <a:rPr lang="cs-CZ" dirty="0"/>
              <a:t>+</a:t>
            </a:r>
            <a:r>
              <a:rPr lang="cs-CZ"/>
              <a:t>420 773 </a:t>
            </a:r>
            <a:r>
              <a:rPr lang="cs-CZ" dirty="0"/>
              <a:t>276 758</a:t>
            </a:r>
          </a:p>
          <a:p>
            <a:pPr algn="ctr"/>
            <a:r>
              <a:rPr lang="cs-CZ" dirty="0"/>
              <a:t>petra.zavazalova@mulitvinov.cz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4481391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88</TotalTime>
  <Words>621</Words>
  <Application>Microsoft Office PowerPoint</Application>
  <PresentationFormat>Širokoúhlá obrazovka</PresentationFormat>
  <Paragraphs>83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Arial</vt:lpstr>
      <vt:lpstr>Segoe UI</vt:lpstr>
      <vt:lpstr>Trebuchet MS</vt:lpstr>
      <vt:lpstr>Wingdings 3</vt:lpstr>
      <vt:lpstr>Fazeta</vt:lpstr>
      <vt:lpstr>Město Litvínov</vt:lpstr>
      <vt:lpstr>Výchozí situace</vt:lpstr>
      <vt:lpstr>Současná situace – Operační program Spravedlivá transformace, výzva č. 58</vt:lpstr>
      <vt:lpstr>Současná situace – Operační program Spravedlivá transformace, výzva č. 58</vt:lpstr>
      <vt:lpstr>OPST výzva č. 58 Pilíř 2  </vt:lpstr>
      <vt:lpstr>OPST výzva č. 58 Pilíř 2  </vt:lpstr>
      <vt:lpstr>OPST výzva č. 58 Pilíř 2 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Zavazalova Petra</dc:creator>
  <cp:lastModifiedBy>Zavazalova Petra</cp:lastModifiedBy>
  <cp:revision>8</cp:revision>
  <dcterms:created xsi:type="dcterms:W3CDTF">2025-02-24T12:03:58Z</dcterms:created>
  <dcterms:modified xsi:type="dcterms:W3CDTF">2025-02-25T09:10:20Z</dcterms:modified>
</cp:coreProperties>
</file>