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304" r:id="rId4"/>
    <p:sldId id="275" r:id="rId5"/>
    <p:sldId id="295" r:id="rId6"/>
    <p:sldId id="296" r:id="rId7"/>
    <p:sldId id="297" r:id="rId8"/>
    <p:sldId id="287" r:id="rId9"/>
    <p:sldId id="300" r:id="rId10"/>
    <p:sldId id="307" r:id="rId11"/>
    <p:sldId id="306" r:id="rId12"/>
    <p:sldId id="301" r:id="rId13"/>
    <p:sldId id="292" r:id="rId14"/>
    <p:sldId id="305" r:id="rId1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663300"/>
    <a:srgbClr val="993300"/>
    <a:srgbClr val="FF7C80"/>
    <a:srgbClr val="FF0000"/>
    <a:srgbClr val="3333FF"/>
    <a:srgbClr val="FFCC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2" autoAdjust="0"/>
  </p:normalViewPr>
  <p:slideViewPr>
    <p:cSldViewPr>
      <p:cViewPr>
        <p:scale>
          <a:sx n="90" d="100"/>
          <a:sy n="90" d="100"/>
        </p:scale>
        <p:origin x="-224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18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AB5F0-B69B-4DB6-B23E-8724A01DD0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D8574D2-905B-433D-AC32-ED67E6000FBA}">
      <dgm:prSet phldrT="[Text]" custT="1"/>
      <dgm:spPr>
        <a:noFill/>
      </dgm:spPr>
      <dgm:t>
        <a:bodyPr/>
        <a:lstStyle/>
        <a:p>
          <a:r>
            <a:rPr lang="cs-CZ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Realizační fáze</a:t>
          </a:r>
          <a:endParaRPr lang="cs-CZ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CE39EF-A4F9-4213-BA5C-EC31ECFEEBE3}" type="parTrans" cxnId="{C73182AA-EA1B-4051-877C-5CD0F30AADB8}">
      <dgm:prSet/>
      <dgm:spPr/>
      <dgm:t>
        <a:bodyPr/>
        <a:lstStyle/>
        <a:p>
          <a:endParaRPr lang="cs-CZ"/>
        </a:p>
      </dgm:t>
    </dgm:pt>
    <dgm:pt modelId="{A3BEB876-04A2-43A3-9F18-F73BFCFC9341}" type="sibTrans" cxnId="{C73182AA-EA1B-4051-877C-5CD0F30AADB8}">
      <dgm:prSet/>
      <dgm:spPr/>
      <dgm:t>
        <a:bodyPr/>
        <a:lstStyle/>
        <a:p>
          <a:endParaRPr lang="cs-CZ"/>
        </a:p>
      </dgm:t>
    </dgm:pt>
    <dgm:pt modelId="{E8EB0363-BD56-4BF8-95FC-B24DA882EB73}">
      <dgm:prSet phldrT="[Text]" custT="1"/>
      <dgm:spPr>
        <a:noFill/>
      </dgm:spPr>
      <dgm:t>
        <a:bodyPr/>
        <a:lstStyle/>
        <a:p>
          <a:r>
            <a:rPr lang="cs-CZ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cs-CZ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Provozní  fáze</a:t>
          </a:r>
          <a:endParaRPr lang="cs-CZ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C1816B-ECA8-4496-B4D9-62BB2353FF4F}" type="parTrans" cxnId="{E64F6C10-29FD-41F3-B1A6-5B9CC3298FA5}">
      <dgm:prSet/>
      <dgm:spPr/>
      <dgm:t>
        <a:bodyPr/>
        <a:lstStyle/>
        <a:p>
          <a:endParaRPr lang="cs-CZ"/>
        </a:p>
      </dgm:t>
    </dgm:pt>
    <dgm:pt modelId="{B101A0C5-3802-40BA-8728-67FA31758E67}" type="sibTrans" cxnId="{E64F6C10-29FD-41F3-B1A6-5B9CC3298FA5}">
      <dgm:prSet/>
      <dgm:spPr/>
      <dgm:t>
        <a:bodyPr/>
        <a:lstStyle/>
        <a:p>
          <a:endParaRPr lang="cs-CZ"/>
        </a:p>
      </dgm:t>
    </dgm:pt>
    <dgm:pt modelId="{C8D244FF-8CF2-4024-96F5-0CBE12886FCD}">
      <dgm:prSet phldrT="[Text]" custT="1"/>
      <dgm:spPr>
        <a:noFill/>
        <a:ln>
          <a:noFill/>
        </a:ln>
      </dgm:spPr>
      <dgm:t>
        <a:bodyPr/>
        <a:lstStyle/>
        <a:p>
          <a:r>
            <a:rPr lang="cs-CZ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Přípravná fáze</a:t>
          </a:r>
          <a:endParaRPr lang="cs-CZ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F6CAB27-D60E-4F50-8881-6F9718E6934C}" type="parTrans" cxnId="{84BFB4C5-97AF-477C-98F9-D93CCECE898E}">
      <dgm:prSet/>
      <dgm:spPr/>
      <dgm:t>
        <a:bodyPr/>
        <a:lstStyle/>
        <a:p>
          <a:endParaRPr lang="cs-CZ"/>
        </a:p>
      </dgm:t>
    </dgm:pt>
    <dgm:pt modelId="{FBB72D3E-855A-4E40-9473-D4A8B9D8E072}" type="sibTrans" cxnId="{84BFB4C5-97AF-477C-98F9-D93CCECE898E}">
      <dgm:prSet/>
      <dgm:spPr/>
      <dgm:t>
        <a:bodyPr/>
        <a:lstStyle/>
        <a:p>
          <a:endParaRPr lang="cs-CZ"/>
        </a:p>
      </dgm:t>
    </dgm:pt>
    <dgm:pt modelId="{CDBB33C2-1DC7-4FD7-995B-02FBC1CFCEBA}" type="pres">
      <dgm:prSet presAssocID="{F20AB5F0-B69B-4DB6-B23E-8724A01DD0EE}" presName="compositeShape" presStyleCnt="0">
        <dgm:presLayoutVars>
          <dgm:chMax val="7"/>
          <dgm:dir/>
          <dgm:resizeHandles val="exact"/>
        </dgm:presLayoutVars>
      </dgm:prSet>
      <dgm:spPr/>
    </dgm:pt>
    <dgm:pt modelId="{457C35CE-0422-493A-9534-3C7DCF96A36A}" type="pres">
      <dgm:prSet presAssocID="{F20AB5F0-B69B-4DB6-B23E-8724A01DD0EE}" presName="wedge1" presStyleLbl="node1" presStyleIdx="0" presStyleCnt="3"/>
      <dgm:spPr/>
      <dgm:t>
        <a:bodyPr/>
        <a:lstStyle/>
        <a:p>
          <a:endParaRPr lang="cs-CZ"/>
        </a:p>
      </dgm:t>
    </dgm:pt>
    <dgm:pt modelId="{A99A5744-C736-4684-8331-6D32B99BFDE5}" type="pres">
      <dgm:prSet presAssocID="{F20AB5F0-B69B-4DB6-B23E-8724A01DD0EE}" presName="dummy1a" presStyleCnt="0"/>
      <dgm:spPr/>
    </dgm:pt>
    <dgm:pt modelId="{CAA36BBA-B1CB-45BF-B360-FEA74F35DE9C}" type="pres">
      <dgm:prSet presAssocID="{F20AB5F0-B69B-4DB6-B23E-8724A01DD0EE}" presName="dummy1b" presStyleCnt="0"/>
      <dgm:spPr/>
    </dgm:pt>
    <dgm:pt modelId="{9A1C6989-9685-40C5-B60C-241FE5A6B4ED}" type="pres">
      <dgm:prSet presAssocID="{F20AB5F0-B69B-4DB6-B23E-8724A01DD0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4F25C9-DE63-4FEB-BDEB-8849D0614D30}" type="pres">
      <dgm:prSet presAssocID="{F20AB5F0-B69B-4DB6-B23E-8724A01DD0EE}" presName="wedge2" presStyleLbl="node1" presStyleIdx="1" presStyleCnt="3"/>
      <dgm:spPr/>
      <dgm:t>
        <a:bodyPr/>
        <a:lstStyle/>
        <a:p>
          <a:endParaRPr lang="cs-CZ"/>
        </a:p>
      </dgm:t>
    </dgm:pt>
    <dgm:pt modelId="{96BB9136-4FE8-49FF-9999-73BA85D4855D}" type="pres">
      <dgm:prSet presAssocID="{F20AB5F0-B69B-4DB6-B23E-8724A01DD0EE}" presName="dummy2a" presStyleCnt="0"/>
      <dgm:spPr/>
    </dgm:pt>
    <dgm:pt modelId="{BDD08F36-3433-412E-AAEE-35FAAFB2D2F1}" type="pres">
      <dgm:prSet presAssocID="{F20AB5F0-B69B-4DB6-B23E-8724A01DD0EE}" presName="dummy2b" presStyleCnt="0"/>
      <dgm:spPr/>
    </dgm:pt>
    <dgm:pt modelId="{FAF8327E-31D8-4A11-A173-F3B9A1527861}" type="pres">
      <dgm:prSet presAssocID="{F20AB5F0-B69B-4DB6-B23E-8724A01DD0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C9F393-B17A-4FA0-8C6D-A2457F64BEAB}" type="pres">
      <dgm:prSet presAssocID="{F20AB5F0-B69B-4DB6-B23E-8724A01DD0EE}" presName="wedge3" presStyleLbl="node1" presStyleIdx="2" presStyleCnt="3"/>
      <dgm:spPr/>
      <dgm:t>
        <a:bodyPr/>
        <a:lstStyle/>
        <a:p>
          <a:endParaRPr lang="cs-CZ"/>
        </a:p>
      </dgm:t>
    </dgm:pt>
    <dgm:pt modelId="{60B9CABC-842C-4CC4-8EDF-C9177C33B9F2}" type="pres">
      <dgm:prSet presAssocID="{F20AB5F0-B69B-4DB6-B23E-8724A01DD0EE}" presName="dummy3a" presStyleCnt="0"/>
      <dgm:spPr/>
    </dgm:pt>
    <dgm:pt modelId="{56B951A4-1C21-4640-A953-0FC0CA3BE585}" type="pres">
      <dgm:prSet presAssocID="{F20AB5F0-B69B-4DB6-B23E-8724A01DD0EE}" presName="dummy3b" presStyleCnt="0"/>
      <dgm:spPr/>
    </dgm:pt>
    <dgm:pt modelId="{418796F4-D0D0-4DA2-899C-048BC8375072}" type="pres">
      <dgm:prSet presAssocID="{F20AB5F0-B69B-4DB6-B23E-8724A01DD0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BDA5C2-B955-494F-85F9-E94ECF4899FE}" type="pres">
      <dgm:prSet presAssocID="{A3BEB876-04A2-43A3-9F18-F73BFCFC9341}" presName="arrowWedge1" presStyleLbl="fgSibTrans2D1" presStyleIdx="0" presStyleCnt="3"/>
      <dgm:spPr>
        <a:solidFill>
          <a:srgbClr val="663300"/>
        </a:solidFill>
      </dgm:spPr>
    </dgm:pt>
    <dgm:pt modelId="{41E009AD-DB73-4E9A-9037-3BCD12B137EA}" type="pres">
      <dgm:prSet presAssocID="{B101A0C5-3802-40BA-8728-67FA31758E67}" presName="arrowWedge2" presStyleLbl="fgSibTrans2D1" presStyleIdx="1" presStyleCnt="3"/>
      <dgm:spPr>
        <a:solidFill>
          <a:srgbClr val="993300"/>
        </a:solidFill>
      </dgm:spPr>
    </dgm:pt>
    <dgm:pt modelId="{B1EDC026-34C1-44CE-B57D-2CD063BFABE9}" type="pres">
      <dgm:prSet presAssocID="{FBB72D3E-855A-4E40-9473-D4A8B9D8E072}" presName="arrowWedge3" presStyleLbl="fgSibTrans2D1" presStyleIdx="2" presStyleCnt="3"/>
      <dgm:spPr>
        <a:solidFill>
          <a:srgbClr val="CC3300"/>
        </a:solidFill>
      </dgm:spPr>
    </dgm:pt>
  </dgm:ptLst>
  <dgm:cxnLst>
    <dgm:cxn modelId="{C73182AA-EA1B-4051-877C-5CD0F30AADB8}" srcId="{F20AB5F0-B69B-4DB6-B23E-8724A01DD0EE}" destId="{2D8574D2-905B-433D-AC32-ED67E6000FBA}" srcOrd="0" destOrd="0" parTransId="{12CE39EF-A4F9-4213-BA5C-EC31ECFEEBE3}" sibTransId="{A3BEB876-04A2-43A3-9F18-F73BFCFC9341}"/>
    <dgm:cxn modelId="{D540AA8F-DBF6-4850-AC41-83B580694880}" type="presOf" srcId="{C8D244FF-8CF2-4024-96F5-0CBE12886FCD}" destId="{418796F4-D0D0-4DA2-899C-048BC8375072}" srcOrd="1" destOrd="0" presId="urn:microsoft.com/office/officeart/2005/8/layout/cycle8"/>
    <dgm:cxn modelId="{6EB5DB00-0C4B-44CA-B4AD-22AC5679CAEB}" type="presOf" srcId="{F20AB5F0-B69B-4DB6-B23E-8724A01DD0EE}" destId="{CDBB33C2-1DC7-4FD7-995B-02FBC1CFCEBA}" srcOrd="0" destOrd="0" presId="urn:microsoft.com/office/officeart/2005/8/layout/cycle8"/>
    <dgm:cxn modelId="{902473F0-1E62-4888-8C8D-8E23B14C6AA1}" type="presOf" srcId="{E8EB0363-BD56-4BF8-95FC-B24DA882EB73}" destId="{FAF8327E-31D8-4A11-A173-F3B9A1527861}" srcOrd="1" destOrd="0" presId="urn:microsoft.com/office/officeart/2005/8/layout/cycle8"/>
    <dgm:cxn modelId="{DE027572-8221-4B0D-8239-C1284DA1C250}" type="presOf" srcId="{E8EB0363-BD56-4BF8-95FC-B24DA882EB73}" destId="{754F25C9-DE63-4FEB-BDEB-8849D0614D30}" srcOrd="0" destOrd="0" presId="urn:microsoft.com/office/officeart/2005/8/layout/cycle8"/>
    <dgm:cxn modelId="{9395158B-4DCE-4E8C-A928-A0BA1EF27051}" type="presOf" srcId="{2D8574D2-905B-433D-AC32-ED67E6000FBA}" destId="{9A1C6989-9685-40C5-B60C-241FE5A6B4ED}" srcOrd="1" destOrd="0" presId="urn:microsoft.com/office/officeart/2005/8/layout/cycle8"/>
    <dgm:cxn modelId="{E64F6C10-29FD-41F3-B1A6-5B9CC3298FA5}" srcId="{F20AB5F0-B69B-4DB6-B23E-8724A01DD0EE}" destId="{E8EB0363-BD56-4BF8-95FC-B24DA882EB73}" srcOrd="1" destOrd="0" parTransId="{B0C1816B-ECA8-4496-B4D9-62BB2353FF4F}" sibTransId="{B101A0C5-3802-40BA-8728-67FA31758E67}"/>
    <dgm:cxn modelId="{84BFB4C5-97AF-477C-98F9-D93CCECE898E}" srcId="{F20AB5F0-B69B-4DB6-B23E-8724A01DD0EE}" destId="{C8D244FF-8CF2-4024-96F5-0CBE12886FCD}" srcOrd="2" destOrd="0" parTransId="{1F6CAB27-D60E-4F50-8881-6F9718E6934C}" sibTransId="{FBB72D3E-855A-4E40-9473-D4A8B9D8E072}"/>
    <dgm:cxn modelId="{64E4C2FB-5C28-4EAB-85D8-8F6B04EC58A0}" type="presOf" srcId="{C8D244FF-8CF2-4024-96F5-0CBE12886FCD}" destId="{C5C9F393-B17A-4FA0-8C6D-A2457F64BEAB}" srcOrd="0" destOrd="0" presId="urn:microsoft.com/office/officeart/2005/8/layout/cycle8"/>
    <dgm:cxn modelId="{BE531A45-C35A-4DF3-B442-8B5B38B7A7EE}" type="presOf" srcId="{2D8574D2-905B-433D-AC32-ED67E6000FBA}" destId="{457C35CE-0422-493A-9534-3C7DCF96A36A}" srcOrd="0" destOrd="0" presId="urn:microsoft.com/office/officeart/2005/8/layout/cycle8"/>
    <dgm:cxn modelId="{DC7D700F-2E32-431B-83D1-409C31BA7649}" type="presParOf" srcId="{CDBB33C2-1DC7-4FD7-995B-02FBC1CFCEBA}" destId="{457C35CE-0422-493A-9534-3C7DCF96A36A}" srcOrd="0" destOrd="0" presId="urn:microsoft.com/office/officeart/2005/8/layout/cycle8"/>
    <dgm:cxn modelId="{85E34F0F-87C3-4E2A-BF0B-E0BC83FA192B}" type="presParOf" srcId="{CDBB33C2-1DC7-4FD7-995B-02FBC1CFCEBA}" destId="{A99A5744-C736-4684-8331-6D32B99BFDE5}" srcOrd="1" destOrd="0" presId="urn:microsoft.com/office/officeart/2005/8/layout/cycle8"/>
    <dgm:cxn modelId="{2BDADB04-C887-4D73-B695-176739569711}" type="presParOf" srcId="{CDBB33C2-1DC7-4FD7-995B-02FBC1CFCEBA}" destId="{CAA36BBA-B1CB-45BF-B360-FEA74F35DE9C}" srcOrd="2" destOrd="0" presId="urn:microsoft.com/office/officeart/2005/8/layout/cycle8"/>
    <dgm:cxn modelId="{361ABE86-DE92-4DCE-AFA6-57BB309F403B}" type="presParOf" srcId="{CDBB33C2-1DC7-4FD7-995B-02FBC1CFCEBA}" destId="{9A1C6989-9685-40C5-B60C-241FE5A6B4ED}" srcOrd="3" destOrd="0" presId="urn:microsoft.com/office/officeart/2005/8/layout/cycle8"/>
    <dgm:cxn modelId="{66F3C4C3-F07B-4986-8D8E-13C173FCE229}" type="presParOf" srcId="{CDBB33C2-1DC7-4FD7-995B-02FBC1CFCEBA}" destId="{754F25C9-DE63-4FEB-BDEB-8849D0614D30}" srcOrd="4" destOrd="0" presId="urn:microsoft.com/office/officeart/2005/8/layout/cycle8"/>
    <dgm:cxn modelId="{E136E4F3-B5BC-40A2-8577-6569FFF8973C}" type="presParOf" srcId="{CDBB33C2-1DC7-4FD7-995B-02FBC1CFCEBA}" destId="{96BB9136-4FE8-49FF-9999-73BA85D4855D}" srcOrd="5" destOrd="0" presId="urn:microsoft.com/office/officeart/2005/8/layout/cycle8"/>
    <dgm:cxn modelId="{FE1332AF-18BD-4187-9A9C-FDA2997441BC}" type="presParOf" srcId="{CDBB33C2-1DC7-4FD7-995B-02FBC1CFCEBA}" destId="{BDD08F36-3433-412E-AAEE-35FAAFB2D2F1}" srcOrd="6" destOrd="0" presId="urn:microsoft.com/office/officeart/2005/8/layout/cycle8"/>
    <dgm:cxn modelId="{D3664B36-A463-49A7-BC8D-CC8FCBFF4508}" type="presParOf" srcId="{CDBB33C2-1DC7-4FD7-995B-02FBC1CFCEBA}" destId="{FAF8327E-31D8-4A11-A173-F3B9A1527861}" srcOrd="7" destOrd="0" presId="urn:microsoft.com/office/officeart/2005/8/layout/cycle8"/>
    <dgm:cxn modelId="{3D4FDFC6-82BB-458B-8A85-A2360CACB143}" type="presParOf" srcId="{CDBB33C2-1DC7-4FD7-995B-02FBC1CFCEBA}" destId="{C5C9F393-B17A-4FA0-8C6D-A2457F64BEAB}" srcOrd="8" destOrd="0" presId="urn:microsoft.com/office/officeart/2005/8/layout/cycle8"/>
    <dgm:cxn modelId="{31E674EE-72B0-4EC1-A2B4-87B868952C34}" type="presParOf" srcId="{CDBB33C2-1DC7-4FD7-995B-02FBC1CFCEBA}" destId="{60B9CABC-842C-4CC4-8EDF-C9177C33B9F2}" srcOrd="9" destOrd="0" presId="urn:microsoft.com/office/officeart/2005/8/layout/cycle8"/>
    <dgm:cxn modelId="{62A1A8C2-BE4E-4399-997C-30520694CE86}" type="presParOf" srcId="{CDBB33C2-1DC7-4FD7-995B-02FBC1CFCEBA}" destId="{56B951A4-1C21-4640-A953-0FC0CA3BE585}" srcOrd="10" destOrd="0" presId="urn:microsoft.com/office/officeart/2005/8/layout/cycle8"/>
    <dgm:cxn modelId="{529379DF-892C-43D0-BB7C-26CCFCA55A75}" type="presParOf" srcId="{CDBB33C2-1DC7-4FD7-995B-02FBC1CFCEBA}" destId="{418796F4-D0D0-4DA2-899C-048BC8375072}" srcOrd="11" destOrd="0" presId="urn:microsoft.com/office/officeart/2005/8/layout/cycle8"/>
    <dgm:cxn modelId="{A1F77855-EB8A-48F4-969D-2E67AF6F2F68}" type="presParOf" srcId="{CDBB33C2-1DC7-4FD7-995B-02FBC1CFCEBA}" destId="{D7BDA5C2-B955-494F-85F9-E94ECF4899FE}" srcOrd="12" destOrd="0" presId="urn:microsoft.com/office/officeart/2005/8/layout/cycle8"/>
    <dgm:cxn modelId="{10ACAD79-EF68-4A68-80F0-873B32D7D617}" type="presParOf" srcId="{CDBB33C2-1DC7-4FD7-995B-02FBC1CFCEBA}" destId="{41E009AD-DB73-4E9A-9037-3BCD12B137EA}" srcOrd="13" destOrd="0" presId="urn:microsoft.com/office/officeart/2005/8/layout/cycle8"/>
    <dgm:cxn modelId="{EB67E566-17FD-486D-9C08-DC84BB6EAC8D}" type="presParOf" srcId="{CDBB33C2-1DC7-4FD7-995B-02FBC1CFCEBA}" destId="{B1EDC026-34C1-44CE-B57D-2CD063BFAB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7C35CE-0422-493A-9534-3C7DCF96A36A}">
      <dsp:nvSpPr>
        <dsp:cNvPr id="0" name=""/>
        <dsp:cNvSpPr/>
      </dsp:nvSpPr>
      <dsp:spPr>
        <a:xfrm>
          <a:off x="948499" y="306004"/>
          <a:ext cx="3954522" cy="3954522"/>
        </a:xfrm>
        <a:prstGeom prst="pie">
          <a:avLst>
            <a:gd name="adj1" fmla="val 16200000"/>
            <a:gd name="adj2" fmla="val 18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Realizační fáze</a:t>
          </a:r>
          <a:endParaRPr lang="cs-CZ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32626" y="1143986"/>
        <a:ext cx="1412329" cy="1176941"/>
      </dsp:txXfrm>
    </dsp:sp>
    <dsp:sp modelId="{754F25C9-DE63-4FEB-BDEB-8849D0614D30}">
      <dsp:nvSpPr>
        <dsp:cNvPr id="0" name=""/>
        <dsp:cNvSpPr/>
      </dsp:nvSpPr>
      <dsp:spPr>
        <a:xfrm>
          <a:off x="867054" y="447237"/>
          <a:ext cx="3954522" cy="3954522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</a:t>
          </a:r>
          <a:r>
            <a:rPr lang="cs-CZ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Provozní  fáze</a:t>
          </a:r>
          <a:endParaRPr lang="cs-CZ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8607" y="3012969"/>
        <a:ext cx="2118494" cy="1035708"/>
      </dsp:txXfrm>
    </dsp:sp>
    <dsp:sp modelId="{C5C9F393-B17A-4FA0-8C6D-A2457F64BEAB}">
      <dsp:nvSpPr>
        <dsp:cNvPr id="0" name=""/>
        <dsp:cNvSpPr/>
      </dsp:nvSpPr>
      <dsp:spPr>
        <a:xfrm>
          <a:off x="785610" y="306004"/>
          <a:ext cx="3954522" cy="3954522"/>
        </a:xfrm>
        <a:prstGeom prst="pie">
          <a:avLst>
            <a:gd name="adj1" fmla="val 9000000"/>
            <a:gd name="adj2" fmla="val 162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Přípravná fáze</a:t>
          </a:r>
          <a:endParaRPr lang="cs-CZ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43675" y="1143986"/>
        <a:ext cx="1412329" cy="1176941"/>
      </dsp:txXfrm>
    </dsp:sp>
    <dsp:sp modelId="{D7BDA5C2-B955-494F-85F9-E94ECF4899FE}">
      <dsp:nvSpPr>
        <dsp:cNvPr id="0" name=""/>
        <dsp:cNvSpPr/>
      </dsp:nvSpPr>
      <dsp:spPr>
        <a:xfrm>
          <a:off x="704021" y="61200"/>
          <a:ext cx="4444130" cy="44441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009AD-DB73-4E9A-9037-3BCD12B137EA}">
      <dsp:nvSpPr>
        <dsp:cNvPr id="0" name=""/>
        <dsp:cNvSpPr/>
      </dsp:nvSpPr>
      <dsp:spPr>
        <a:xfrm>
          <a:off x="622250" y="202183"/>
          <a:ext cx="4444130" cy="44441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9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DC026-34C1-44CE-B57D-2CD063BFABE9}">
      <dsp:nvSpPr>
        <dsp:cNvPr id="0" name=""/>
        <dsp:cNvSpPr/>
      </dsp:nvSpPr>
      <dsp:spPr>
        <a:xfrm>
          <a:off x="540480" y="61200"/>
          <a:ext cx="4444130" cy="44441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C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29B92B-40E2-4503-AA63-E48F6762DC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77875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6625"/>
            <a:ext cx="49847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448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12288"/>
            <a:ext cx="29448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cs typeface="Arial" charset="0"/>
              </a:defRPr>
            </a:lvl1pPr>
          </a:lstStyle>
          <a:p>
            <a:pPr>
              <a:defRPr/>
            </a:pPr>
            <a:fld id="{13823852-25CE-4426-90CF-FF6C3754090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A98B7-4ED5-4D1E-9F2F-6A6D0F4A0323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METODICKÝ POKYN PRO OBLAST ZADÁVÁNÍ ZAKÁZEK PRO PROGRAMOVÉ OBDOBÍ 2014-2020 (MMR) 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Pokud dojde k souběhu porušení více pravidel, procentní částky se nesčítají a sazba finanční opravy je uložena podle nejzávažnějšího porušení.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od 300 000,- Kč bez DPH u veřejných a sektorových zadavatelů a současně všech zakázek, kde dotace je ≥ 50% 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od 500 000,- v ostatních případech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Vzor Obchodní podmínky zakázek na stavební práce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Vzor Protokol o otevírání obálek, posouzení a hodnocení nabídek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Jmenování hodnotící komise/Pověření k otevírání obálek, posouzení a hodnocení nabídek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Metodický pokyn pro způsobilost výdajů a jejich vykazování v programovém období 2014-2020 (MMR)</a:t>
            </a:r>
          </a:p>
          <a:p>
            <a:pPr marL="171450" indent="-171450">
              <a:spcBef>
                <a:spcPts val="0"/>
              </a:spcBef>
              <a:buFontTx/>
              <a:buChar char="-"/>
              <a:defRPr/>
            </a:pPr>
            <a:r>
              <a:rPr lang="cs-CZ" altLang="cs-CZ" sz="1000" b="1" dirty="0" smtClean="0">
                <a:ea typeface="ＭＳ Ｐゴシック" charset="-128"/>
              </a:rPr>
              <a:t>standardní rozsahy jednotkových nákladů</a:t>
            </a:r>
            <a:r>
              <a:rPr lang="cs-CZ" altLang="cs-CZ" sz="1000" dirty="0" smtClean="0">
                <a:ea typeface="ＭＳ Ｐゴシック" charset="-128"/>
              </a:rPr>
              <a:t> (jednotková cena je předem stanovena a dokládá se rozsah vykonané práce/dodávek)</a:t>
            </a:r>
          </a:p>
          <a:p>
            <a:pPr marL="171450" indent="-171450">
              <a:spcBef>
                <a:spcPts val="0"/>
              </a:spcBef>
              <a:buFontTx/>
              <a:buChar char="-"/>
              <a:defRPr/>
            </a:pPr>
            <a:r>
              <a:rPr lang="cs-CZ" altLang="cs-CZ" sz="1000" b="1" dirty="0" smtClean="0">
                <a:ea typeface="ＭＳ Ｐゴシック" charset="-128"/>
              </a:rPr>
              <a:t>jednorázové částky</a:t>
            </a:r>
            <a:r>
              <a:rPr lang="cs-CZ" altLang="cs-CZ" sz="1000" dirty="0" smtClean="0">
                <a:ea typeface="ＭＳ Ｐゴシック" charset="-128"/>
              </a:rPr>
              <a:t> příspěvku z veřejných zdrojů nepřesahující 100 000 EUR (předem je stanovena částka za požadovaný výstup a pak se dokládá, že výstup byl dodán), a</a:t>
            </a:r>
          </a:p>
          <a:p>
            <a:pPr marL="171450" indent="-171450">
              <a:spcBef>
                <a:spcPts val="0"/>
              </a:spcBef>
              <a:buFontTx/>
              <a:buChar char="-"/>
              <a:defRPr/>
            </a:pPr>
            <a:r>
              <a:rPr lang="cs-CZ" altLang="cs-CZ" sz="1000" b="1" dirty="0" smtClean="0">
                <a:ea typeface="ＭＳ Ｐゴシック" charset="-128"/>
              </a:rPr>
              <a:t>financování pevnou sazbou (paušál)</a:t>
            </a:r>
            <a:r>
              <a:rPr lang="cs-CZ" altLang="cs-CZ" sz="1000" dirty="0" smtClean="0">
                <a:ea typeface="ＭＳ Ｐゴシック" charset="-128"/>
              </a:rPr>
              <a:t>, která se určí za použití procentního podílu z jedné nebo více stanovených kategorií nákladů.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1000" dirty="0" smtClean="0">
                <a:ea typeface="ＭＳ Ｐゴシック" charset="-128"/>
              </a:rPr>
              <a:t>Uvedené možnosti je možné spolu s úplným vykazováním kombinovat, avšak pokud,</a:t>
            </a:r>
          </a:p>
          <a:p>
            <a:pPr marL="228600" indent="-228600">
              <a:spcBef>
                <a:spcPts val="0"/>
              </a:spcBef>
              <a:buFontTx/>
              <a:buAutoNum type="alphaLcParenR"/>
              <a:defRPr/>
            </a:pPr>
            <a:r>
              <a:rPr lang="cs-CZ" altLang="cs-CZ" sz="1000" dirty="0" smtClean="0">
                <a:ea typeface="ＭＳ Ｐゴシック" charset="-128"/>
              </a:rPr>
              <a:t>pokud se každá z nich vztahuje na jinou kategorii nákladů,</a:t>
            </a:r>
          </a:p>
          <a:p>
            <a:pPr marL="228600" indent="-228600">
              <a:spcBef>
                <a:spcPts val="0"/>
              </a:spcBef>
              <a:buFontTx/>
              <a:buAutoNum type="alphaLcParenR"/>
              <a:defRPr/>
            </a:pPr>
            <a:r>
              <a:rPr lang="cs-CZ" altLang="cs-CZ" sz="1000" dirty="0" smtClean="0">
                <a:ea typeface="ＭＳ Ｐゴシック" charset="-128"/>
              </a:rPr>
              <a:t>pokud se použijí pro různé projekty, které tvoří součást operace, nebo </a:t>
            </a:r>
          </a:p>
          <a:p>
            <a:pPr marL="228600" indent="-228600">
              <a:spcBef>
                <a:spcPts val="0"/>
              </a:spcBef>
              <a:buFontTx/>
              <a:buAutoNum type="alphaLcParenR"/>
              <a:defRPr/>
            </a:pPr>
            <a:r>
              <a:rPr lang="cs-CZ" altLang="cs-CZ" sz="1000" dirty="0" smtClean="0">
                <a:ea typeface="ＭＳ Ｐゴシック" charset="-128"/>
              </a:rPr>
              <a:t>pokud se použijí na jednotlivé po sobě jdoucí fáze jedné operace.</a:t>
            </a:r>
          </a:p>
          <a:p>
            <a:pPr>
              <a:defRPr/>
            </a:pPr>
            <a:endParaRPr lang="cs-CZ" altLang="cs-CZ" sz="1000" dirty="0" smtClean="0">
              <a:ea typeface="ＭＳ Ｐゴシック" charset="-128"/>
            </a:endParaRPr>
          </a:p>
          <a:p>
            <a:pPr>
              <a:defRPr/>
            </a:pPr>
            <a:endParaRPr lang="cs-CZ" altLang="cs-CZ" dirty="0" smtClean="0">
              <a:ea typeface="ＭＳ Ｐゴシック" charset="-128"/>
            </a:endParaRP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65FA3-A872-450B-9D63-25423E38696A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12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0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44B81-CEBF-4D50-A99C-FA590E0D34DE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13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54866-D9A2-4AF4-9B0D-2EEFCB1294F3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4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000" smtClean="0">
              <a:ea typeface="ＭＳ Ｐゴシック" pitchFamily="34" charset="-128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8A6A7-7B67-4247-82D0-F69BD2C955C3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5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F15D4-0303-4AFA-AEEA-F12DAE522AAE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6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F96FD-CC57-4295-AAB2-75F2E484D7B8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7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149F8-FD38-4BD2-9B5B-43FD4D694E94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8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CD315-7003-4F2E-A1CE-33C0DCB9B8B3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9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25B36-5CFE-41AD-936E-5E608D3B3A2C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10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55FC2-2508-4F97-A0A6-4E961043BF17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11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781300"/>
            <a:ext cx="6551613" cy="7191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573463"/>
            <a:ext cx="5395913" cy="576262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podnadpis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62750" y="260350"/>
            <a:ext cx="20574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0550" y="260350"/>
            <a:ext cx="60198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" y="260350"/>
            <a:ext cx="8229600" cy="5619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1188" y="1063625"/>
            <a:ext cx="7632700" cy="24749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188" y="3690938"/>
            <a:ext cx="7632700" cy="24749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600" b="0"/>
            </a:lvl1pPr>
            <a:lvl2pPr>
              <a:defRPr sz="2400" b="0"/>
            </a:lvl2pPr>
            <a:lvl3pPr>
              <a:defRPr sz="22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373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63625"/>
            <a:ext cx="7632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684213" y="836613"/>
            <a:ext cx="81359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Wingdings" pitchFamily="2" charset="2"/>
        <a:buChar char="q"/>
        <a:defRPr sz="2400" b="1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3600"/>
            <a:ext cx="7151687" cy="2663825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ea typeface="ＭＳ Ｐゴシック" pitchFamily="34" charset="-128"/>
              </a:rPr>
              <a:t>Proces přípravy projektů </a:t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/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>listopad - prosinec 2014</a:t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/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b="0" smtClean="0">
                <a:ea typeface="ＭＳ Ｐゴシック" pitchFamily="34" charset="-128"/>
              </a:rPr>
              <a:t>Ing. Markéta Landová, Ph.D.</a:t>
            </a:r>
            <a:br>
              <a:rPr lang="cs-CZ" altLang="cs-CZ" sz="2200" b="0" smtClean="0">
                <a:ea typeface="ＭＳ Ｐゴシック" pitchFamily="34" charset="-128"/>
              </a:rPr>
            </a:br>
            <a:r>
              <a:rPr lang="cs-CZ" altLang="cs-CZ" sz="2200" b="0" smtClean="0">
                <a:ea typeface="ＭＳ Ｐゴシック" pitchFamily="34" charset="-128"/>
              </a:rPr>
              <a:t>Ing. Iveta Holá</a:t>
            </a:r>
            <a:endParaRPr lang="cs-CZ" altLang="cs-CZ" sz="2200" smtClean="0">
              <a:ea typeface="ＭＳ Ｐゴシック" pitchFamily="34" charset="-128"/>
            </a:endParaRPr>
          </a:p>
        </p:txBody>
      </p:sp>
      <p:pic>
        <p:nvPicPr>
          <p:cNvPr id="3075" name="Picture 3" descr="C:\Users\JH-6820s\Desktop\SPF sro - nove logo 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4797425"/>
            <a:ext cx="11287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b="1" dirty="0" smtClean="0">
                <a:latin typeface="Calibri" charset="0"/>
                <a:ea typeface="ＭＳ Ｐゴシック" charset="-128"/>
              </a:rPr>
              <a:t>Obec Braškov - </a:t>
            </a: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Středočeský kraj, 1 025 obyvatel, průměrný věk 41,7 let</a:t>
            </a:r>
          </a:p>
          <a:p>
            <a:pPr>
              <a:defRPr/>
            </a:pPr>
            <a:endParaRPr lang="cs-CZ" altLang="cs-CZ" sz="2000" i="1" dirty="0" smtClean="0">
              <a:latin typeface="Calibri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cs-CZ" sz="2000" i="1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229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áze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906838"/>
            <a:ext cx="359886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0" y="1535113"/>
            <a:ext cx="29765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 cstate="print"/>
          <a:srcRect r="12300"/>
          <a:stretch>
            <a:fillRect/>
          </a:stretch>
        </p:blipFill>
        <p:spPr bwMode="auto">
          <a:xfrm>
            <a:off x="4114800" y="1430338"/>
            <a:ext cx="4511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7" cstate="print"/>
          <a:srcRect l="14098" r="9422" b="27197"/>
          <a:stretch>
            <a:fillRect/>
          </a:stretch>
        </p:blipFill>
        <p:spPr bwMode="auto">
          <a:xfrm>
            <a:off x="4643438" y="3892550"/>
            <a:ext cx="350996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sz="2000" i="1" dirty="0" smtClean="0">
              <a:latin typeface="Calibri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cs-CZ" sz="2000" i="1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331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84213" y="981075"/>
          <a:ext cx="7559675" cy="523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015"/>
                <a:gridCol w="691849"/>
                <a:gridCol w="1269747"/>
                <a:gridCol w="1977063"/>
              </a:tblGrid>
              <a:tr h="336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Název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Náklady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Dotační program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Braškov - revitalizace návsí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38 695 329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ROP Střední Čechy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Vybudování in-</a:t>
                      </a:r>
                      <a:r>
                        <a:rPr lang="cs-CZ" sz="1100" dirty="0" err="1">
                          <a:solidFill>
                            <a:schemeClr val="tx1"/>
                          </a:solidFill>
                          <a:effectLst/>
                        </a:rPr>
                        <a:t>lineové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 dráhy a hřiště pro všechny věkové kategorie v obci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6 404 600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ROP Střední Čechy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Rekonstrukce místní komunikace Toskánka v obci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3 788 549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SK - Fond rozvoje obcí a měst – velké projekty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Stavební úpravy a přístavba obecního úřadu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4 059 117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SK - Fond rozvoje obcí a měst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Revitalizace obecního centra Braškov – </a:t>
                      </a:r>
                      <a:r>
                        <a:rPr lang="cs-CZ" sz="1100" dirty="0" err="1">
                          <a:solidFill>
                            <a:schemeClr val="tx1"/>
                          </a:solidFill>
                          <a:effectLst/>
                        </a:rPr>
                        <a:t>Valdek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4 731 189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SK - Fond rozvoje obcí a měst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Chodník podél silnice II/118 Braškov – Kyšice / Obec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1 787 000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Státní fond dopravní infrastruktury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VÍTEJTE V BRAŠKOVĚ - podpora a rozvoj cestovního ruchu v obci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17 742 071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ROP Střední Čechy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Úprava veřejných prostranství v obci Braškov – projekt nových výsadeb veřejné zeleně 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3 391 354 Kč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OP </a:t>
                      </a:r>
                      <a:r>
                        <a:rPr lang="cs-CZ" sz="1100" dirty="0" smtClean="0">
                          <a:effectLst/>
                        </a:rPr>
                        <a:t>Životní </a:t>
                      </a:r>
                      <a:r>
                        <a:rPr lang="cs-CZ" sz="1100" dirty="0">
                          <a:effectLst/>
                        </a:rPr>
                        <a:t>prostředí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Nové výsadby izolační zeleně v Braškově a obnova cesty za Braškova do Kyšic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785 188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OP </a:t>
                      </a:r>
                      <a:r>
                        <a:rPr lang="cs-CZ" sz="1100" dirty="0" smtClean="0">
                          <a:effectLst/>
                        </a:rPr>
                        <a:t>Životní </a:t>
                      </a:r>
                      <a:r>
                        <a:rPr lang="cs-CZ" sz="1100" dirty="0">
                          <a:effectLst/>
                        </a:rPr>
                        <a:t>prostředí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Stavební úpravy a rozšíření kapacity MŠ Braškov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7 774 055 Kč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ROP Střední Čechy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Nové aspekty přípravy žádosti v období 2014-2020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Plná elektronizace procesu podání žádostí včetně jejich příloh a doplnění </a:t>
            </a:r>
            <a:endParaRPr lang="cs-CZ" dirty="0" smtClean="0"/>
          </a:p>
          <a:p>
            <a:pPr marL="400050" lvl="1" indent="0">
              <a:lnSpc>
                <a:spcPct val="100000"/>
              </a:lnSpc>
              <a:buFontTx/>
              <a:buNone/>
              <a:defRPr/>
            </a:pPr>
            <a:r>
              <a:rPr lang="cs-CZ" sz="2000" i="1" dirty="0"/>
              <a:t>Rozdělení kompetencí uživatele, schvalovatele a signatáře </a:t>
            </a:r>
            <a:endParaRPr lang="cs-CZ" sz="2000" i="1" dirty="0" smtClean="0"/>
          </a:p>
          <a:p>
            <a:pPr>
              <a:defRPr/>
            </a:pPr>
            <a:r>
              <a:rPr lang="cs-CZ" dirty="0" smtClean="0"/>
              <a:t>Páteřní metodika řízení programů tvořená dílčími metodickými dokumenty</a:t>
            </a:r>
          </a:p>
          <a:p>
            <a:pPr marL="400050" lvl="1" indent="0">
              <a:lnSpc>
                <a:spcPct val="100000"/>
              </a:lnSpc>
              <a:buFontTx/>
              <a:buNone/>
              <a:defRPr/>
            </a:pPr>
            <a:r>
              <a:rPr lang="cs-CZ" sz="2000" i="1" dirty="0" smtClean="0"/>
              <a:t>Zpřehlednění</a:t>
            </a:r>
            <a:r>
              <a:rPr lang="cs-CZ" sz="2000" i="1" dirty="0"/>
              <a:t>, zjednodušení, jednotný výklad pravidel, sjednocení </a:t>
            </a:r>
            <a:r>
              <a:rPr lang="cs-CZ" sz="2000" i="1" dirty="0" smtClean="0"/>
              <a:t>postupů</a:t>
            </a:r>
            <a:endParaRPr lang="cs-CZ" sz="2000" i="1" dirty="0"/>
          </a:p>
          <a:p>
            <a:pPr>
              <a:defRPr/>
            </a:pPr>
            <a:r>
              <a:rPr lang="cs-CZ" dirty="0"/>
              <a:t>Vyšší limity pro VŘ nad rámec zákona </a:t>
            </a:r>
            <a:r>
              <a:rPr lang="cs-CZ" sz="2000" i="1" dirty="0" smtClean="0"/>
              <a:t>(</a:t>
            </a:r>
            <a:r>
              <a:rPr lang="cs-CZ" sz="2000" i="1" dirty="0"/>
              <a:t>400/500 tis. Kč)</a:t>
            </a:r>
          </a:p>
          <a:p>
            <a:pPr>
              <a:defRPr/>
            </a:pPr>
            <a:r>
              <a:rPr lang="cs-CZ" dirty="0"/>
              <a:t>Zjednodušené vykazování některých typů výdajů </a:t>
            </a:r>
            <a:endParaRPr lang="cs-CZ" dirty="0" smtClean="0"/>
          </a:p>
          <a:p>
            <a:pPr marL="400050" lvl="1" indent="0">
              <a:lnSpc>
                <a:spcPct val="100000"/>
              </a:lnSpc>
              <a:buFontTx/>
              <a:buNone/>
              <a:defRPr/>
            </a:pPr>
            <a:r>
              <a:rPr lang="cs-CZ" sz="2000" i="1" dirty="0" smtClean="0"/>
              <a:t>Standardní </a:t>
            </a:r>
            <a:r>
              <a:rPr lang="cs-CZ" sz="2000" i="1" dirty="0"/>
              <a:t>stupnice jednotkových </a:t>
            </a:r>
            <a:r>
              <a:rPr lang="cs-CZ" sz="2000" i="1" dirty="0" smtClean="0"/>
              <a:t>nákladů</a:t>
            </a:r>
          </a:p>
          <a:p>
            <a:pPr marL="400050" lvl="1" indent="0">
              <a:lnSpc>
                <a:spcPct val="100000"/>
              </a:lnSpc>
              <a:buFontTx/>
              <a:buNone/>
              <a:defRPr/>
            </a:pPr>
            <a:r>
              <a:rPr lang="cs-CZ" sz="2000" i="1" dirty="0" smtClean="0"/>
              <a:t>Jednorázové </a:t>
            </a:r>
            <a:r>
              <a:rPr lang="cs-CZ" sz="2000" i="1" dirty="0"/>
              <a:t>částky </a:t>
            </a:r>
            <a:r>
              <a:rPr lang="cs-CZ" sz="2000" i="1" dirty="0" smtClean="0"/>
              <a:t>příspěvku</a:t>
            </a:r>
          </a:p>
          <a:p>
            <a:pPr marL="400050" lvl="1" indent="0">
              <a:lnSpc>
                <a:spcPct val="100000"/>
              </a:lnSpc>
              <a:buFontTx/>
              <a:buNone/>
              <a:defRPr/>
            </a:pPr>
            <a:r>
              <a:rPr lang="cs-CZ" sz="2000" i="1" dirty="0" smtClean="0"/>
              <a:t>Financování </a:t>
            </a:r>
            <a:r>
              <a:rPr lang="cs-CZ" sz="2000" i="1" dirty="0"/>
              <a:t>paušální </a:t>
            </a:r>
            <a:r>
              <a:rPr lang="cs-CZ" sz="2000" i="1" dirty="0" smtClean="0"/>
              <a:t>sazbou</a:t>
            </a:r>
            <a:endParaRPr lang="cs-CZ" sz="2000" i="1" dirty="0"/>
          </a:p>
          <a:p>
            <a:pPr marL="457200" indent="-457200">
              <a:buFont typeface="Verdana" charset="0"/>
              <a:buAutoNum type="arabicPeriod"/>
              <a:defRPr/>
            </a:pPr>
            <a:endParaRPr lang="en-US" altLang="cs-CZ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434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Doporučení pro efektivní přípravu žádostí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cs-CZ" sz="2400" dirty="0"/>
              <a:t>Analýza možností financování projektových záměrů z ESIF a dalších externích zdrojů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/>
              <a:t>Analýza vlastních administrativních a finančních kapacit 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/>
              <a:t>Sestavení přípravného týmu projektu z pracovníků, kteří budou zodpovědní za realizační a provozní fázi projektu </a:t>
            </a:r>
            <a:r>
              <a:rPr lang="cs-CZ" sz="2000" i="1" dirty="0"/>
              <a:t>(motivace, spolupráce napříč organizační strukturou)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 smtClean="0"/>
              <a:t>Jasné rozdělení kompetencí, plán přípravy, supervize dílčích výstupů (zejména PD)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 smtClean="0"/>
              <a:t>Využití možností konzultace projektového záměru s poskytovatelem dotace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 smtClean="0"/>
              <a:t>Důkladné nastudování povinností vyplývajících příjemci ve fázi realizace a udržitelnosti projektu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536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3200" b="1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altLang="cs-CZ" sz="3200" b="1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z="3200" b="1" smtClean="0">
                <a:solidFill>
                  <a:srgbClr val="C00000"/>
                </a:solidFill>
                <a:ea typeface="ＭＳ Ｐゴシック" pitchFamily="34" charset="-128"/>
              </a:rPr>
              <a:t>Děkuji za pozornost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		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		landova@spfgroup.org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		hola@spfgroup.org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Cíl prezentace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7273925" cy="5102225"/>
          </a:xfrm>
        </p:spPr>
        <p:txBody>
          <a:bodyPr/>
          <a:lstStyle/>
          <a:p>
            <a:r>
              <a:rPr lang="cs-CZ" altLang="cs-CZ" sz="2800" smtClean="0">
                <a:ea typeface="ＭＳ Ｐゴシック" pitchFamily="34" charset="-128"/>
              </a:rPr>
              <a:t>Na co si dát pozor při přípravě projektu?</a:t>
            </a: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smtClean="0">
                <a:ea typeface="ＭＳ Ｐゴシック" pitchFamily="34" charset="-128"/>
              </a:rPr>
              <a:t>Cíl prezentace</a:t>
            </a:r>
            <a:r>
              <a:rPr lang="cs-CZ" altLang="cs-CZ" smtClean="0">
                <a:ea typeface="ＭＳ Ｐゴシック" pitchFamily="34" charset="-128"/>
              </a:rPr>
              <a:t> =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= představit základní principy úspěšné přípravy projektového záměru a projektové žádosti, a to s důrazem na kritické body tohoto procesu. </a:t>
            </a: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</p:txBody>
      </p:sp>
      <p:pic>
        <p:nvPicPr>
          <p:cNvPr id="410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Program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8064500" cy="510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1. Projektový cyklus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2. Základní principy přípravy projektů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3. Příklady z praxe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4. Nové aspekty přípravy žádosti v období 2014-2020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5. Doporučení pro efektivní přípravu žádostí</a:t>
            </a:r>
          </a:p>
        </p:txBody>
      </p:sp>
      <p:pic>
        <p:nvPicPr>
          <p:cNvPr id="512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Projektový cyklus</a:t>
            </a:r>
          </a:p>
        </p:txBody>
      </p:sp>
      <p:pic>
        <p:nvPicPr>
          <p:cNvPr id="6147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35696" y="1052736"/>
          <a:ext cx="5688632" cy="470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9" name="TextovéPole 11"/>
          <p:cNvSpPr txBox="1">
            <a:spLocks noChangeArrowheads="1"/>
          </p:cNvSpPr>
          <p:nvPr/>
        </p:nvSpPr>
        <p:spPr bwMode="auto">
          <a:xfrm>
            <a:off x="611188" y="1052513"/>
            <a:ext cx="2592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cs-CZ" altLang="cs-CZ" sz="2000">
                <a:latin typeface="Calibri" pitchFamily="34" charset="0"/>
                <a:ea typeface="ＭＳ Ｐゴシック" pitchFamily="34" charset="-128"/>
              </a:rPr>
              <a:t>Chyby v přípravné fázi  projektu ohrožují úspěšné zvládnutí následujících fází projektového cyklu</a:t>
            </a:r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6150" name="Obdélník 14"/>
          <p:cNvSpPr>
            <a:spLocks noChangeArrowheads="1"/>
          </p:cNvSpPr>
          <p:nvPr/>
        </p:nvSpPr>
        <p:spPr bwMode="auto">
          <a:xfrm>
            <a:off x="6804025" y="1190625"/>
            <a:ext cx="2089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2000">
                <a:latin typeface="Calibri" pitchFamily="34" charset="0"/>
                <a:ea typeface="ＭＳ Ｐゴシック" pitchFamily="34" charset="-128"/>
              </a:rPr>
              <a:t>Hlavní rizikovou oblastí projektového cyklu je výběr dodavatelů</a:t>
            </a:r>
          </a:p>
        </p:txBody>
      </p:sp>
      <p:sp>
        <p:nvSpPr>
          <p:cNvPr id="6151" name="Obdélník 18"/>
          <p:cNvSpPr>
            <a:spLocks noChangeArrowheads="1"/>
          </p:cNvSpPr>
          <p:nvPr/>
        </p:nvSpPr>
        <p:spPr bwMode="auto">
          <a:xfrm>
            <a:off x="6200775" y="4697413"/>
            <a:ext cx="21002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2000">
                <a:latin typeface="Calibri" pitchFamily="34" charset="0"/>
                <a:ea typeface="ＭＳ Ｐゴシック" pitchFamily="34" charset="-128"/>
              </a:rPr>
              <a:t>Dokončením realizační fáze projektu povinnosti příjemce zpravidla nekončí  </a:t>
            </a:r>
          </a:p>
        </p:txBody>
      </p:sp>
      <p:sp>
        <p:nvSpPr>
          <p:cNvPr id="6152" name="Obdélník 18"/>
          <p:cNvSpPr>
            <a:spLocks noChangeArrowheads="1"/>
          </p:cNvSpPr>
          <p:nvPr/>
        </p:nvSpPr>
        <p:spPr bwMode="auto">
          <a:xfrm>
            <a:off x="611188" y="4344988"/>
            <a:ext cx="2952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2000">
                <a:latin typeface="Calibri" pitchFamily="34" charset="0"/>
                <a:ea typeface="ＭＳ Ｐゴシック" pitchFamily="34" charset="-128"/>
              </a:rPr>
              <a:t>Na konci projektového cyklu dojde vedle  realizace výsledků/výstupů projektu a vzniku nových synergií, také ke zvýšení know-how projektového týmu do dalších projektů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Základní principy přípravy projektů</a:t>
            </a:r>
          </a:p>
        </p:txBody>
      </p:sp>
      <p:pic>
        <p:nvPicPr>
          <p:cNvPr id="7171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800" u="sng" dirty="0" smtClean="0"/>
              <a:t>Identifikace projektového záměru</a:t>
            </a:r>
            <a:r>
              <a:rPr lang="cs-CZ" sz="2800" dirty="0"/>
              <a:t>: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Analýza potřeb obce </a:t>
            </a:r>
            <a:r>
              <a:rPr lang="cs-CZ" sz="2400" dirty="0"/>
              <a:t>a jejích </a:t>
            </a:r>
            <a:r>
              <a:rPr lang="cs-CZ" sz="2400" dirty="0" smtClean="0"/>
              <a:t>obyvatel → </a:t>
            </a:r>
            <a:r>
              <a:rPr lang="cs-CZ" sz="2400" dirty="0"/>
              <a:t>strategické </a:t>
            </a:r>
            <a:r>
              <a:rPr lang="cs-CZ" sz="2400" dirty="0" smtClean="0"/>
              <a:t>dokumenty, panelové diskuse, podněty od obyvatel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Identifikace projektových </a:t>
            </a:r>
            <a:r>
              <a:rPr lang="cs-CZ" sz="2400" dirty="0"/>
              <a:t>záměrů  → akční </a:t>
            </a:r>
            <a:r>
              <a:rPr lang="cs-CZ" sz="2400" dirty="0" smtClean="0"/>
              <a:t>plán</a:t>
            </a:r>
            <a:endParaRPr lang="cs-CZ" sz="2400" dirty="0"/>
          </a:p>
          <a:p>
            <a:pPr>
              <a:spcBef>
                <a:spcPts val="1200"/>
              </a:spcBef>
              <a:defRPr/>
            </a:pPr>
            <a:r>
              <a:rPr lang="cs-CZ" sz="2400" dirty="0"/>
              <a:t>A</a:t>
            </a:r>
            <a:r>
              <a:rPr lang="cs-CZ" sz="2400" dirty="0" smtClean="0"/>
              <a:t>nalýza možností </a:t>
            </a:r>
            <a:r>
              <a:rPr lang="cs-CZ" sz="2400" dirty="0"/>
              <a:t>financování </a:t>
            </a:r>
            <a:r>
              <a:rPr lang="cs-CZ" sz="2400" dirty="0" smtClean="0"/>
              <a:t>projektového záměru (vlastní zdroje, ESIF, další)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/>
              <a:t>Monitoring výzev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Ověření souladu s</a:t>
            </a:r>
            <a:r>
              <a:rPr lang="cs-CZ" sz="2400" dirty="0"/>
              <a:t> </a:t>
            </a:r>
            <a:r>
              <a:rPr lang="cs-CZ" sz="2400" dirty="0" smtClean="0"/>
              <a:t>cíli výzvy</a:t>
            </a:r>
          </a:p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Ověření způsobilosti </a:t>
            </a:r>
            <a:r>
              <a:rPr lang="cs-CZ" sz="2400" dirty="0"/>
              <a:t>žadatele, aktivit a </a:t>
            </a:r>
            <a:r>
              <a:rPr lang="cs-CZ" sz="2400" dirty="0" smtClean="0"/>
              <a:t>plánovaných výdajů projektu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Základní principy přípravy projektů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altLang="cs-CZ" sz="2800" u="sng" dirty="0" smtClean="0"/>
              <a:t>Připravenost projektu: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sz="2800" dirty="0" smtClean="0"/>
              <a:t>Splnění </a:t>
            </a:r>
            <a:r>
              <a:rPr lang="cs-CZ" altLang="cs-CZ" sz="2800" dirty="0"/>
              <a:t>formálních náležitostí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000" i="1" dirty="0" smtClean="0"/>
              <a:t>Harmonogram přípravy musí zohledňovat  lhůty </a:t>
            </a:r>
            <a:r>
              <a:rPr lang="cs-CZ" altLang="cs-CZ" sz="2000" i="1" dirty="0"/>
              <a:t>pro vydání rozhodnutí a vyjádření dotčených orgánů </a:t>
            </a:r>
            <a:r>
              <a:rPr lang="cs-CZ" altLang="cs-CZ" sz="2000" i="1" dirty="0" smtClean="0"/>
              <a:t>, např. stavební </a:t>
            </a:r>
            <a:r>
              <a:rPr lang="cs-CZ" altLang="cs-CZ" sz="2000" i="1" dirty="0"/>
              <a:t>úřad, odbor životního prostředí, odbor dopravy, národní památkový ústav, atp.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sz="2800" dirty="0" smtClean="0"/>
              <a:t>Zajištění </a:t>
            </a:r>
            <a:r>
              <a:rPr lang="cs-CZ" altLang="cs-CZ" sz="2800" dirty="0"/>
              <a:t>majetkoprávních vztahů </a:t>
            </a:r>
            <a:endParaRPr lang="cs-CZ" altLang="cs-CZ" sz="2800" dirty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000" i="1" dirty="0"/>
              <a:t>Harmonogram přípravy musí obsahovat dostatečnou rezervu na </a:t>
            </a:r>
            <a:r>
              <a:rPr lang="cs-CZ" altLang="cs-CZ" sz="2000" i="1" dirty="0" smtClean="0"/>
              <a:t>ošetření vztahů s </a:t>
            </a:r>
            <a:r>
              <a:rPr lang="cs-CZ" altLang="cs-CZ" sz="2000" i="1" dirty="0"/>
              <a:t>třetími subjekty, např. </a:t>
            </a:r>
            <a:r>
              <a:rPr lang="cs-CZ" altLang="cs-CZ" sz="2000" i="1" dirty="0" smtClean="0"/>
              <a:t>soukromí vlastníci, </a:t>
            </a:r>
            <a:r>
              <a:rPr lang="cs-CZ" altLang="cs-CZ" sz="2000" i="1" dirty="0"/>
              <a:t>správci a majitelé komunikací a sítí atp.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cs-CZ" altLang="cs-CZ" sz="2800" dirty="0" smtClean="0"/>
              <a:t>Formální </a:t>
            </a:r>
            <a:r>
              <a:rPr lang="cs-CZ" altLang="cs-CZ" sz="2800" dirty="0"/>
              <a:t>správnost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cs-CZ" sz="1800" i="1" dirty="0" smtClean="0"/>
              <a:t>prováděcí projektová dokumentace/zadávací dokumentace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cs-CZ" sz="1800" i="1" dirty="0" smtClean="0"/>
              <a:t>umístění </a:t>
            </a:r>
            <a:r>
              <a:rPr lang="cs-CZ" altLang="cs-CZ" sz="1800" i="1" dirty="0"/>
              <a:t>stavby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sz="2800" u="sng" dirty="0"/>
          </a:p>
        </p:txBody>
      </p:sp>
      <p:pic>
        <p:nvPicPr>
          <p:cNvPr id="819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Základní principy přípravy projektů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cs-CZ" altLang="cs-CZ" sz="2800" dirty="0" smtClean="0">
                <a:latin typeface="Calibri" charset="0"/>
                <a:ea typeface="ＭＳ Ｐゴシック" charset="-128"/>
              </a:rPr>
              <a:t>Finanční zajištění projektu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Finanční analýza projektu pro realizační i provozní fázi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>
                <a:latin typeface="Calibri" charset="0"/>
                <a:ea typeface="ＭＳ Ｐゴシック" charset="-128"/>
              </a:rPr>
              <a:t>C</a:t>
            </a: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ash </a:t>
            </a:r>
            <a:r>
              <a:rPr lang="cs-CZ" altLang="cs-CZ" sz="2000" i="1" dirty="0" err="1" smtClean="0">
                <a:latin typeface="Calibri" charset="0"/>
                <a:ea typeface="ＭＳ Ｐゴシック" charset="-128"/>
              </a:rPr>
              <a:t>flow</a:t>
            </a: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 projektu (ex ante/ex post resp. modifikované financování)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Způsob zajištění finančního krytí vlastního podílu žadatele resp. předfinancování projektu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Vazba projektu na rozpočet obce i v přípravné i realizační fázi</a:t>
            </a:r>
          </a:p>
          <a:p>
            <a:pPr>
              <a:buFont typeface="Wingdings" charset="2"/>
              <a:buChar char="§"/>
              <a:defRPr/>
            </a:pPr>
            <a:r>
              <a:rPr lang="cs-CZ" altLang="cs-CZ" sz="2800" dirty="0">
                <a:latin typeface="Calibri" charset="0"/>
                <a:ea typeface="ＭＳ Ｐゴシック" charset="-128"/>
              </a:rPr>
              <a:t>Výběr dodavatelů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Pochybení při výběru dodavatele bývá hlavní příčinou nesrovnalostí při realizaci projektů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Změny projektu –  předmětu zakázky, které by mohly  ovlivnit výběr dodavatele jsou nepřípustné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000" i="1" dirty="0" smtClean="0">
                <a:latin typeface="Calibri" charset="0"/>
                <a:ea typeface="ＭＳ Ｐゴシック" charset="-128"/>
              </a:rPr>
              <a:t>Změny projektu po realizaci VŘ zpravidla vedou ke vzniku nezpůsobilých výdajů projektu</a:t>
            </a:r>
          </a:p>
        </p:txBody>
      </p:sp>
      <p:pic>
        <p:nvPicPr>
          <p:cNvPr id="922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Základní principy přípravy projektů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7632700" cy="53895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800" u="sng" dirty="0" smtClean="0"/>
              <a:t>Příprava žádosti - reálnost projektu:</a:t>
            </a:r>
          </a:p>
          <a:p>
            <a:pPr>
              <a:spcBef>
                <a:spcPts val="600"/>
              </a:spcBef>
              <a:defRPr/>
            </a:pPr>
            <a:r>
              <a:rPr lang="cs-CZ" sz="2800" dirty="0"/>
              <a:t>Nastavení harmonogramu  realizace projektu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Realizační </a:t>
            </a:r>
            <a:r>
              <a:rPr lang="cs-CZ" sz="2000" i="1" dirty="0"/>
              <a:t>plán projektu, limity výzvy, </a:t>
            </a:r>
            <a:r>
              <a:rPr lang="cs-CZ" sz="2000" i="1" dirty="0" smtClean="0"/>
              <a:t>časová rezerva</a:t>
            </a:r>
            <a:endParaRPr lang="cs-CZ" sz="2000" i="1" dirty="0"/>
          </a:p>
          <a:p>
            <a:pPr>
              <a:spcBef>
                <a:spcPts val="600"/>
              </a:spcBef>
              <a:defRPr/>
            </a:pPr>
            <a:r>
              <a:rPr lang="cs-CZ" sz="2800" dirty="0"/>
              <a:t>Nastavení rozpočtu a finančního plánu projektu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Stanovení cen v místě a čase obvyklých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Kalkulace všech výdajů</a:t>
            </a:r>
            <a:r>
              <a:rPr lang="cs-CZ" sz="2000" i="1" dirty="0"/>
              <a:t>, </a:t>
            </a:r>
            <a:r>
              <a:rPr lang="cs-CZ" sz="2000" i="1" dirty="0" smtClean="0"/>
              <a:t>které mohou nastat, např</a:t>
            </a:r>
            <a:r>
              <a:rPr lang="cs-CZ" sz="2000" i="1" dirty="0"/>
              <a:t>. </a:t>
            </a:r>
            <a:r>
              <a:rPr lang="cs-CZ" sz="2000" i="1" dirty="0" smtClean="0"/>
              <a:t>archeologický průzkum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Rozdělení </a:t>
            </a:r>
            <a:r>
              <a:rPr lang="cs-CZ" sz="2000" i="1" dirty="0"/>
              <a:t>výdajů dle způsobilosti – metodiky výpočtu alikvótních částek, </a:t>
            </a:r>
            <a:endParaRPr lang="cs-CZ" sz="2000" i="1" dirty="0" smtClean="0"/>
          </a:p>
          <a:p>
            <a:pPr>
              <a:spcBef>
                <a:spcPts val="600"/>
              </a:spcBef>
              <a:defRPr/>
            </a:pPr>
            <a:r>
              <a:rPr lang="cs-CZ" sz="2800" dirty="0"/>
              <a:t>Nastavení indikátorů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/>
              <a:t>Predikce budoucí </a:t>
            </a:r>
            <a:r>
              <a:rPr lang="cs-CZ" sz="2000" i="1" dirty="0" smtClean="0"/>
              <a:t>poptávky, zajištění udržitelnosti, vliv </a:t>
            </a:r>
            <a:r>
              <a:rPr lang="cs-CZ" sz="2000" i="1" dirty="0"/>
              <a:t>změn projektu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cs-CZ" altLang="cs-CZ" sz="2400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024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Základní principy přípravy projektů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800" u="sng" dirty="0"/>
              <a:t>Příprava žádosti - </a:t>
            </a:r>
            <a:r>
              <a:rPr lang="cs-CZ" sz="2800" u="sng" dirty="0" err="1" smtClean="0"/>
              <a:t>podpořitelnost</a:t>
            </a:r>
            <a:r>
              <a:rPr lang="cs-CZ" sz="2800" u="sng" dirty="0" smtClean="0"/>
              <a:t> projektu:</a:t>
            </a:r>
            <a:endParaRPr lang="cs-CZ" sz="2800" u="sng" dirty="0"/>
          </a:p>
          <a:p>
            <a:pPr>
              <a:spcBef>
                <a:spcPts val="600"/>
              </a:spcBef>
              <a:defRPr/>
            </a:pPr>
            <a:r>
              <a:rPr lang="cs-CZ" sz="2800" dirty="0" smtClean="0"/>
              <a:t>Bodové </a:t>
            </a:r>
            <a:r>
              <a:rPr lang="cs-CZ" sz="2800" dirty="0"/>
              <a:t>hodnocení </a:t>
            </a:r>
            <a:endParaRPr lang="cs-CZ" sz="2800" dirty="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Porovnání projektového záměru s hodnoticími kritérii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i="1" dirty="0" smtClean="0"/>
              <a:t>Využití bodových bonusů –  např. implementace opatření pro naplnění horizontálních kritérií, </a:t>
            </a:r>
            <a:r>
              <a:rPr lang="cs-CZ" sz="2000" i="1" dirty="0"/>
              <a:t>partnerství, </a:t>
            </a:r>
            <a:r>
              <a:rPr lang="cs-CZ" sz="2000" i="1" dirty="0" smtClean="0"/>
              <a:t>synergie </a:t>
            </a:r>
            <a:r>
              <a:rPr lang="cs-CZ" sz="2000" i="1" dirty="0"/>
              <a:t>v </a:t>
            </a:r>
            <a:r>
              <a:rPr lang="cs-CZ" sz="2000" i="1" dirty="0" smtClean="0"/>
              <a:t>území</a:t>
            </a:r>
            <a:endParaRPr lang="cs-CZ" sz="2000" i="1" dirty="0"/>
          </a:p>
          <a:p>
            <a:pPr>
              <a:spcBef>
                <a:spcPts val="600"/>
              </a:spcBef>
              <a:defRPr/>
            </a:pPr>
            <a:r>
              <a:rPr lang="cs-CZ" sz="2800" dirty="0"/>
              <a:t>Veřejná podpora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i="1" dirty="0" smtClean="0"/>
              <a:t>„Podpora ze státních prostředků, která narušuje nebo hrozí narušit hospodářskou soutěž tím, že zvýhodňuje určité podnikání nebo odvětví výroby a ovlivňuje obchod mezi členskými státy, je neslučitelná se společným trhem“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i="1" dirty="0"/>
              <a:t>Naplnění znaků veřejné podpory </a:t>
            </a:r>
            <a:endParaRPr lang="cs-CZ" sz="2000" i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i="1" dirty="0" smtClean="0"/>
              <a:t>Výjimky </a:t>
            </a:r>
            <a:r>
              <a:rPr lang="cs-CZ" sz="2000" i="1" dirty="0"/>
              <a:t>ze zákazu veřejné </a:t>
            </a:r>
            <a:r>
              <a:rPr lang="cs-CZ" sz="2000" i="1" dirty="0" smtClean="0"/>
              <a:t>podpory (notifikace nebo blokové výjimky)</a:t>
            </a:r>
            <a:endParaRPr lang="cs-CZ" sz="2000" i="1" dirty="0"/>
          </a:p>
          <a:p>
            <a:pPr marL="457200" indent="-457200">
              <a:buFont typeface="Verdana" charset="0"/>
              <a:buAutoNum type="arabicPeriod"/>
              <a:defRPr/>
            </a:pPr>
            <a:endParaRPr lang="en-US" altLang="cs-CZ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126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738</Words>
  <Application>Microsoft Office PowerPoint</Application>
  <PresentationFormat>Předvádění na obrazovce (4:3)</PresentationFormat>
  <Paragraphs>163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Verdana</vt:lpstr>
      <vt:lpstr>Arial</vt:lpstr>
      <vt:lpstr>Calibri</vt:lpstr>
      <vt:lpstr>ＭＳ Ｐゴシック</vt:lpstr>
      <vt:lpstr>Wingdings</vt:lpstr>
      <vt:lpstr>Times New Roman</vt:lpstr>
      <vt:lpstr>Vlastní návrh</vt:lpstr>
      <vt:lpstr>Proces přípravy projektů   listopad - prosinec 2014  Ing. Markéta Landová, Ph.D. Ing. Iveta Holá</vt:lpstr>
      <vt:lpstr>Cíl prezentace</vt:lpstr>
      <vt:lpstr>Program</vt:lpstr>
      <vt:lpstr>Projektový cyklus</vt:lpstr>
      <vt:lpstr>Základní principy přípravy projektů</vt:lpstr>
      <vt:lpstr>Základní principy přípravy projektů</vt:lpstr>
      <vt:lpstr>Základní principy přípravy projektů</vt:lpstr>
      <vt:lpstr>Základní principy přípravy projektů</vt:lpstr>
      <vt:lpstr>Základní principy přípravy projektů</vt:lpstr>
      <vt:lpstr>Příklady z praxe</vt:lpstr>
      <vt:lpstr>Příklady z praxe</vt:lpstr>
      <vt:lpstr>Nové aspekty přípravy žádosti v období 2014-2020</vt:lpstr>
      <vt:lpstr>Doporučení pro efektivní přípravu žádostí</vt:lpstr>
      <vt:lpstr>Snímek 14</vt:lpstr>
    </vt:vector>
  </TitlesOfParts>
  <Company>Jan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financující instituce</dc:title>
  <dc:creator>Jan</dc:creator>
  <cp:lastModifiedBy>svoboda.j</cp:lastModifiedBy>
  <cp:revision>215</cp:revision>
  <cp:lastPrinted>2014-10-07T13:33:35Z</cp:lastPrinted>
  <dcterms:created xsi:type="dcterms:W3CDTF">2010-10-05T13:10:13Z</dcterms:created>
  <dcterms:modified xsi:type="dcterms:W3CDTF">2014-12-03T15:02:45Z</dcterms:modified>
</cp:coreProperties>
</file>