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301" r:id="rId4"/>
    <p:sldId id="257" r:id="rId5"/>
    <p:sldId id="304" r:id="rId6"/>
    <p:sldId id="305" r:id="rId7"/>
    <p:sldId id="303" r:id="rId8"/>
    <p:sldId id="307" r:id="rId9"/>
    <p:sldId id="293" r:id="rId10"/>
    <p:sldId id="292" r:id="rId11"/>
    <p:sldId id="308" r:id="rId12"/>
    <p:sldId id="309" r:id="rId13"/>
    <p:sldId id="310" r:id="rId14"/>
    <p:sldId id="311" r:id="rId15"/>
    <p:sldId id="312" r:id="rId16"/>
    <p:sldId id="295" r:id="rId17"/>
    <p:sldId id="314" r:id="rId18"/>
    <p:sldId id="313" r:id="rId19"/>
  </p:sldIdLst>
  <p:sldSz cx="12192000" cy="6858000"/>
  <p:notesSz cx="6858000" cy="9144000"/>
  <p:embeddedFontLs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264"/>
          </p14:sldIdLst>
        </p14:section>
        <p14:section name="Messprogramm Gesundheitsparameter" id="{9B15DDF1-0A1C-4450-A2F2-FA4F67CF33BE}">
          <p14:sldIdLst>
            <p14:sldId id="301"/>
            <p14:sldId id="257"/>
            <p14:sldId id="304"/>
            <p14:sldId id="305"/>
            <p14:sldId id="303"/>
            <p14:sldId id="307"/>
          </p14:sldIdLst>
        </p14:section>
        <p14:section name="Telefonische Bevölkerungsbefragung" id="{910EBA2B-CC31-41F5-9B1A-E301A25BF8BC}">
          <p14:sldIdLst>
            <p14:sldId id="293"/>
            <p14:sldId id="292"/>
            <p14:sldId id="308"/>
            <p14:sldId id="309"/>
            <p14:sldId id="310"/>
            <p14:sldId id="311"/>
          </p14:sldIdLst>
        </p14:section>
        <p14:section name="Vorläufiges Fazit" id="{4C8F59CE-99A3-437D-8A5A-1D8798561B06}">
          <p14:sldIdLst>
            <p14:sldId id="312"/>
            <p14:sldId id="295"/>
            <p14:sldId id="31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A983"/>
    <a:srgbClr val="009BA4"/>
    <a:srgbClr val="93C356"/>
    <a:srgbClr val="BCCF02"/>
    <a:srgbClr val="28618C"/>
    <a:srgbClr val="539DC5"/>
    <a:srgbClr val="02ACA8"/>
    <a:srgbClr val="F07D00"/>
    <a:srgbClr val="E0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41" y="86042"/>
            <a:ext cx="5748053" cy="8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32" y="6174928"/>
            <a:ext cx="4303267" cy="64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Das ist eine Überschrift</a:t>
            </a:r>
            <a:br>
              <a:rPr lang="de-DE" dirty="0" smtClean="0"/>
            </a:br>
            <a:r>
              <a:rPr lang="de-DE" dirty="0" smtClean="0"/>
              <a:t>in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64182" y="6272103"/>
            <a:ext cx="4093718" cy="4431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OdCom – Messprogramm zur Erhebung von Gesundheitsparametern</a:t>
            </a:r>
          </a:p>
          <a:p>
            <a:pPr marL="0" marR="0" lvl="0" indent="0" algn="l" defTabSz="9142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Forschungsverbund Public Health Sachsen / Jasmin </a:t>
            </a:r>
            <a:r>
              <a:rPr lang="de-DE" sz="800" dirty="0" err="1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Kadel</a:t>
            </a: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M.A.,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Dipl.-Soz. </a:t>
            </a: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Martin </a:t>
            </a: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Otto</a:t>
            </a:r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Regionalkonferenz/</a:t>
            </a:r>
            <a:r>
              <a:rPr lang="de-DE" sz="800" baseline="0" dirty="0" err="1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Regionální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800" baseline="0" dirty="0" err="1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800" baseline="0" dirty="0" err="1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Ústí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800" baseline="0" dirty="0" err="1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800" baseline="0" dirty="0" err="1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Labem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// 12.04.2018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084570" y="6314262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874713" y="4971853"/>
            <a:ext cx="10438871" cy="1334525"/>
          </a:xfrm>
        </p:spPr>
        <p:txBody>
          <a:bodyPr/>
          <a:lstStyle/>
          <a:p>
            <a:r>
              <a:rPr lang="de-DE" dirty="0" smtClean="0"/>
              <a:t>Regionalkonferenz /</a:t>
            </a:r>
            <a:r>
              <a:rPr lang="de-DE" dirty="0" err="1" smtClean="0"/>
              <a:t>Regionální</a:t>
            </a:r>
            <a:r>
              <a:rPr lang="de-DE" dirty="0" smtClean="0"/>
              <a:t> </a:t>
            </a:r>
            <a:r>
              <a:rPr lang="de-DE" dirty="0" err="1" smtClean="0"/>
              <a:t>Konference</a:t>
            </a:r>
            <a:endParaRPr lang="de-DE" dirty="0" smtClean="0"/>
          </a:p>
          <a:p>
            <a:r>
              <a:rPr lang="de-DE" dirty="0" err="1"/>
              <a:t>Ústí</a:t>
            </a:r>
            <a:r>
              <a:rPr lang="de-DE" dirty="0"/>
              <a:t> </a:t>
            </a:r>
            <a:r>
              <a:rPr lang="de-DE" dirty="0" err="1"/>
              <a:t>nad</a:t>
            </a:r>
            <a:r>
              <a:rPr lang="de-DE" dirty="0"/>
              <a:t> </a:t>
            </a:r>
            <a:r>
              <a:rPr lang="de-DE" dirty="0" err="1" smtClean="0"/>
              <a:t>Labem</a:t>
            </a:r>
            <a:r>
              <a:rPr lang="de-DE" dirty="0" smtClean="0"/>
              <a:t>, 12. April 2018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Forschungsverbund </a:t>
            </a:r>
            <a:r>
              <a:rPr lang="de-DE" dirty="0"/>
              <a:t>Public Health </a:t>
            </a:r>
            <a:r>
              <a:rPr lang="de-DE" dirty="0" smtClean="0"/>
              <a:t>Sachsen</a:t>
            </a:r>
          </a:p>
          <a:p>
            <a:r>
              <a:rPr lang="de-DE" dirty="0" smtClean="0"/>
              <a:t>OdCom - Objektivierung </a:t>
            </a:r>
            <a:r>
              <a:rPr lang="de-DE" dirty="0"/>
              <a:t>der Geruchsbeschwerden im sächsisch-tschechischen </a:t>
            </a:r>
            <a:r>
              <a:rPr lang="de-DE" dirty="0" smtClean="0"/>
              <a:t>Grenzgebiet</a:t>
            </a:r>
          </a:p>
          <a:p>
            <a:r>
              <a:rPr lang="de-DE" dirty="0" smtClean="0"/>
              <a:t>OdCom - </a:t>
            </a:r>
            <a:r>
              <a:rPr lang="de-DE" dirty="0" err="1" smtClean="0"/>
              <a:t>Objektivizace</a:t>
            </a:r>
            <a:r>
              <a:rPr lang="de-DE" dirty="0" smtClean="0"/>
              <a:t> </a:t>
            </a:r>
            <a:r>
              <a:rPr lang="de-DE" dirty="0" err="1" smtClean="0"/>
              <a:t>stížností</a:t>
            </a:r>
            <a:r>
              <a:rPr lang="de-DE" dirty="0" smtClean="0"/>
              <a:t> na </a:t>
            </a:r>
            <a:r>
              <a:rPr lang="de-DE" dirty="0" err="1" smtClean="0"/>
              <a:t>zápach</a:t>
            </a:r>
            <a:r>
              <a:rPr lang="de-DE" dirty="0" smtClean="0"/>
              <a:t> v </a:t>
            </a:r>
            <a:r>
              <a:rPr lang="de-DE" dirty="0" err="1" smtClean="0"/>
              <a:t>česko-saském</a:t>
            </a:r>
            <a:r>
              <a:rPr lang="de-DE" dirty="0" smtClean="0"/>
              <a:t> </a:t>
            </a:r>
            <a:r>
              <a:rPr lang="de-DE" dirty="0" err="1" smtClean="0"/>
              <a:t>pohraničí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OdCom – Messprogramm zur Erhebung von Gesundheitsparametern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dirty="0" smtClean="0"/>
              <a:t>Telefonische Bevölkerungsbefragung</a:t>
            </a:r>
            <a:br>
              <a:rPr lang="de-DE" dirty="0" smtClean="0"/>
            </a:br>
            <a:r>
              <a:rPr lang="de-DE" b="0" dirty="0" smtClean="0"/>
              <a:t>Erste Ergebnisse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type="body" sz="quarter" idx="14"/>
          </p:nvPr>
        </p:nvSpPr>
        <p:spPr>
          <a:xfrm>
            <a:off x="874714" y="1504950"/>
            <a:ext cx="3426942" cy="3960813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de-DE" b="1" dirty="0" smtClean="0"/>
              <a:t>Was denken Sie über die Luftqualität im Erzgebirge, über eine längere Zeit: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Hat sich die Luftqualität im Vergleich zum Beginn der 1990er Jahre…?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Verbessert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Nicht geändert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V</a:t>
            </a:r>
            <a:r>
              <a:rPr lang="de-DE" dirty="0" smtClean="0"/>
              <a:t>erschlechtert</a:t>
            </a:r>
            <a:endParaRPr lang="de-DE" dirty="0"/>
          </a:p>
          <a:p>
            <a:pPr marL="898525" indent="-898525"/>
            <a:endParaRPr lang="de-DE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r="95"/>
          <a:stretch>
            <a:fillRect/>
          </a:stretch>
        </p:blipFill>
        <p:spPr bwMode="auto">
          <a:xfrm>
            <a:off x="4435475" y="1504950"/>
            <a:ext cx="7019925" cy="3960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5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dirty="0" smtClean="0"/>
              <a:t>Telefonische Bevölkerungsbefragung</a:t>
            </a:r>
            <a:br>
              <a:rPr lang="de-DE" dirty="0" smtClean="0"/>
            </a:br>
            <a:r>
              <a:rPr lang="de-DE" b="0" dirty="0" smtClean="0"/>
              <a:t>Erste Ergebnisse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type="body" sz="quarter" idx="14"/>
          </p:nvPr>
        </p:nvSpPr>
        <p:spPr>
          <a:xfrm>
            <a:off x="874714" y="1504950"/>
            <a:ext cx="3426942" cy="3960813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de-DE" b="1" dirty="0"/>
              <a:t>Welcher der beiden Aussagen würden Sie eher </a:t>
            </a:r>
            <a:r>
              <a:rPr lang="de-DE" b="1" dirty="0" smtClean="0"/>
              <a:t>zustimmen?</a:t>
            </a:r>
          </a:p>
          <a:p>
            <a:pPr>
              <a:spcAft>
                <a:spcPts val="600"/>
              </a:spcAft>
            </a:pPr>
            <a:r>
              <a:rPr lang="de-DE" sz="1400" b="1" dirty="0"/>
              <a:t>Person A: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/>
              <a:t>Durch die Industrieanlagen in Tschechien ist die Luft im Erzgebirge belastet. Ich sorge mich auf Grund der Luft um meine Gesundheit und die Gesundheit unserer Kinder.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b="1" dirty="0"/>
              <a:t>Person B: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/>
              <a:t>Das Erzgebirge ist ein dünnbesiedeltes Gebiet mit guter Luft. Ich sorge mich nicht um meine Gesundheit und die meiner Kinder, wenn ich an die Luft denke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5"/>
          <a:stretch>
            <a:fillRect/>
          </a:stretch>
        </p:blipFill>
        <p:spPr bwMode="auto">
          <a:xfrm>
            <a:off x="4435475" y="1484313"/>
            <a:ext cx="7019925" cy="395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98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dirty="0" smtClean="0"/>
              <a:t>Telefonische Bevölkerungsbefragung</a:t>
            </a:r>
            <a:br>
              <a:rPr lang="de-DE" dirty="0" smtClean="0"/>
            </a:br>
            <a:r>
              <a:rPr lang="de-DE" b="0" dirty="0" smtClean="0"/>
              <a:t>Erste Ergebnisse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type="body" sz="quarter" idx="14"/>
          </p:nvPr>
        </p:nvSpPr>
        <p:spPr>
          <a:xfrm>
            <a:off x="874714" y="1504950"/>
            <a:ext cx="3426942" cy="3960813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de-DE" b="1" dirty="0" smtClean="0"/>
              <a:t>Wie häufig sprechen Sie in Ihrem Alltag über das Thema mit Freunden, Familie oder Kollegen?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Häufig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Manchmal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Selten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Nie</a:t>
            </a:r>
            <a:endParaRPr lang="de-DE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5"/>
          <a:stretch>
            <a:fillRect/>
          </a:stretch>
        </p:blipFill>
        <p:spPr bwMode="auto">
          <a:xfrm>
            <a:off x="4435474" y="1484313"/>
            <a:ext cx="7019925" cy="395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98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dirty="0" smtClean="0"/>
              <a:t>Telefonische Bevölkerungsbefragung</a:t>
            </a:r>
            <a:br>
              <a:rPr lang="de-DE" dirty="0" smtClean="0"/>
            </a:br>
            <a:r>
              <a:rPr lang="de-DE" b="0" dirty="0" smtClean="0"/>
              <a:t>Erste Ergebnisse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type="body" sz="quarter" idx="14"/>
          </p:nvPr>
        </p:nvSpPr>
        <p:spPr>
          <a:xfrm>
            <a:off x="874714" y="1504950"/>
            <a:ext cx="3426942" cy="3960813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de-DE" b="1" dirty="0" smtClean="0"/>
              <a:t>Gibt </a:t>
            </a:r>
            <a:r>
              <a:rPr lang="de-DE" b="1" dirty="0"/>
              <a:t>es Maßnahmen oder Verhaltensänderungen, die Sie in Ihrem Alltagsleben ergreifen, wenn unangenehme Geruchsereignisse </a:t>
            </a:r>
            <a:r>
              <a:rPr lang="de-DE" b="1" dirty="0" smtClean="0"/>
              <a:t>auftreten?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Andere Maßnahmen:</a:t>
            </a:r>
          </a:p>
          <a:p>
            <a:pPr marL="681692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Betroffene Gegend verlassen</a:t>
            </a:r>
          </a:p>
          <a:p>
            <a:pPr marL="681692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Wäsche nicht im Freien aufhängen</a:t>
            </a:r>
          </a:p>
          <a:p>
            <a:pPr marL="681692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Kinder im Haus </a:t>
            </a:r>
            <a:r>
              <a:rPr lang="de-DE" dirty="0" err="1" smtClean="0"/>
              <a:t>lassn</a:t>
            </a:r>
            <a:endParaRPr lang="de-DE" dirty="0" smtClean="0"/>
          </a:p>
          <a:p>
            <a:pPr marL="681692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Medikamente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5"/>
          <a:stretch>
            <a:fillRect/>
          </a:stretch>
        </p:blipFill>
        <p:spPr bwMode="auto">
          <a:xfrm>
            <a:off x="4435475" y="1484313"/>
            <a:ext cx="7019925" cy="395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61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dirty="0" smtClean="0"/>
              <a:t>Telefonische Bevölkerungsbefragung</a:t>
            </a:r>
            <a:br>
              <a:rPr lang="de-DE" dirty="0" smtClean="0"/>
            </a:br>
            <a:r>
              <a:rPr lang="de-DE" b="0" dirty="0" smtClean="0"/>
              <a:t>Erste Ergebnisse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type="body" sz="quarter" idx="14"/>
          </p:nvPr>
        </p:nvSpPr>
        <p:spPr>
          <a:xfrm>
            <a:off x="874714" y="1504950"/>
            <a:ext cx="3426942" cy="3960813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de-DE" b="1" dirty="0" smtClean="0"/>
              <a:t>Es </a:t>
            </a:r>
            <a:r>
              <a:rPr lang="de-DE" b="1" dirty="0"/>
              <a:t>gibt eine zentrale Meldestelle zur Erfassung von Geruchsereignissen. Haben Sie schon einmal von dieser Meldestelle gehört</a:t>
            </a:r>
            <a:r>
              <a:rPr lang="de-DE" b="1" dirty="0" smtClean="0"/>
              <a:t>?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Falls ja:</a:t>
            </a:r>
          </a:p>
          <a:p>
            <a:pPr marL="681692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Haben </a:t>
            </a:r>
            <a:r>
              <a:rPr lang="de-DE" dirty="0"/>
              <a:t>Sie dort schon einmal ein Geruchsereignis gemeldet</a:t>
            </a:r>
            <a:r>
              <a:rPr lang="de-DE" dirty="0" smtClean="0"/>
              <a:t>?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5"/>
          <a:stretch>
            <a:fillRect/>
          </a:stretch>
        </p:blipFill>
        <p:spPr bwMode="auto">
          <a:xfrm>
            <a:off x="4435475" y="1484313"/>
            <a:ext cx="7019925" cy="395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 smtClean="0">
                <a:solidFill>
                  <a:schemeClr val="bg1"/>
                </a:solidFill>
                <a:latin typeface="+mj-lt"/>
              </a:rPr>
              <a:t>Postalische </a:t>
            </a:r>
            <a:r>
              <a:rPr lang="de-DE" sz="3600" b="1" dirty="0" smtClean="0">
                <a:solidFill>
                  <a:schemeClr val="bg1"/>
                </a:solidFill>
                <a:latin typeface="+mj-lt"/>
              </a:rPr>
              <a:t>Befragung</a:t>
            </a:r>
            <a:r>
              <a:rPr lang="de-DE" sz="3600" b="1" dirty="0">
                <a:solidFill>
                  <a:schemeClr val="bg1"/>
                </a:solidFill>
                <a:latin typeface="+mj-lt"/>
              </a:rPr>
              <a:t/>
            </a:r>
            <a:br>
              <a:rPr lang="de-DE" sz="3600" b="1" dirty="0">
                <a:solidFill>
                  <a:schemeClr val="bg1"/>
                </a:solidFill>
                <a:latin typeface="+mj-lt"/>
              </a:rPr>
            </a:br>
            <a:r>
              <a:rPr lang="de-DE" sz="2800" dirty="0" smtClean="0">
                <a:solidFill>
                  <a:schemeClr val="bg1"/>
                </a:solidFill>
                <a:latin typeface="+mj-lt"/>
              </a:rPr>
              <a:t>Vorläufiges Fazit</a:t>
            </a:r>
            <a:endParaRPr lang="de-DE" sz="360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28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Postalische </a:t>
            </a:r>
            <a:r>
              <a:rPr lang="de-DE" dirty="0" smtClean="0"/>
              <a:t>Befragung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/>
              <a:t>Vorläufiges Fazit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898525" indent="-898525">
              <a:spcAft>
                <a:spcPts val="600"/>
              </a:spcAft>
            </a:pPr>
            <a:r>
              <a:rPr lang="de-DE" dirty="0" smtClean="0"/>
              <a:t>Wie groß ist das Ausmaß </a:t>
            </a:r>
            <a:r>
              <a:rPr lang="de-DE" dirty="0"/>
              <a:t>der </a:t>
            </a:r>
            <a:r>
              <a:rPr lang="de-DE" dirty="0" smtClean="0"/>
              <a:t>gesundheitlichen Belastungen?</a:t>
            </a:r>
          </a:p>
          <a:p>
            <a:pPr marL="363538" lvl="1" indent="-360363">
              <a:buFont typeface="Symbol" panose="05050102010706020507" pitchFamily="18" charset="2"/>
              <a:buChar char="-"/>
            </a:pPr>
            <a:r>
              <a:rPr lang="de-DE" dirty="0" smtClean="0"/>
              <a:t>Wie schätzen die Befragten ihre gesundheitliche Lebensqualität ein?</a:t>
            </a:r>
          </a:p>
          <a:p>
            <a:pPr marL="363538" lvl="1" indent="-360363">
              <a:buFont typeface="Symbol" panose="05050102010706020507" pitchFamily="18" charset="2"/>
              <a:buChar char="-"/>
            </a:pPr>
            <a:r>
              <a:rPr lang="de-DE" dirty="0"/>
              <a:t>Welche gesundheitlichen Beschwerden treten auf</a:t>
            </a:r>
            <a:r>
              <a:rPr lang="de-DE" dirty="0" smtClean="0"/>
              <a:t>?</a:t>
            </a:r>
          </a:p>
          <a:p>
            <a:pPr marL="363538" lvl="1" indent="-360363">
              <a:buFont typeface="Symbol" panose="05050102010706020507" pitchFamily="18" charset="2"/>
              <a:buChar char="-"/>
            </a:pPr>
            <a:r>
              <a:rPr lang="de-DE" dirty="0" smtClean="0"/>
              <a:t>Wo liegen die Ursachen für gesundheitliche Beschwerden?</a:t>
            </a:r>
            <a:endParaRPr lang="de-DE" dirty="0"/>
          </a:p>
          <a:p>
            <a:pPr marL="898525" indent="-898525"/>
            <a:endParaRPr lang="de-DE" b="1" dirty="0" smtClean="0"/>
          </a:p>
          <a:p>
            <a:pPr marL="898525" indent="-898525"/>
            <a:r>
              <a:rPr lang="de-DE" b="1" dirty="0" smtClean="0"/>
              <a:t>Alle Ergebnisse sind vorläufig und noch </a:t>
            </a:r>
            <a:r>
              <a:rPr lang="de-DE" b="1" u="sng" dirty="0" smtClean="0"/>
              <a:t>nicht endgültig</a:t>
            </a:r>
            <a:r>
              <a:rPr lang="de-DE" b="1" dirty="0" smtClean="0"/>
              <a:t>.</a:t>
            </a:r>
          </a:p>
          <a:p>
            <a:pPr marL="898525" indent="-898525">
              <a:spcAft>
                <a:spcPts val="600"/>
              </a:spcAft>
            </a:pPr>
            <a:endParaRPr lang="de-DE" dirty="0" smtClean="0"/>
          </a:p>
          <a:p>
            <a:pPr marL="898525" indent="-898525">
              <a:spcAft>
                <a:spcPts val="600"/>
              </a:spcAft>
            </a:pPr>
            <a:r>
              <a:rPr lang="de-DE" dirty="0" smtClean="0"/>
              <a:t>Ursachen für gesundheitliche Beschwerden:</a:t>
            </a:r>
          </a:p>
          <a:p>
            <a:pPr marL="363538" lvl="1" indent="-360363">
              <a:buFont typeface="Symbol" panose="05050102010706020507" pitchFamily="18" charset="2"/>
              <a:buChar char="-"/>
            </a:pPr>
            <a:r>
              <a:rPr lang="de-DE" dirty="0"/>
              <a:t>Bisherige Auswertungen weisen darauf hin, dass kein direkter Zusammenhang zwischen Exposition und Gesundheitsempfinden </a:t>
            </a:r>
            <a:r>
              <a:rPr lang="de-DE" dirty="0"/>
              <a:t>besteht</a:t>
            </a:r>
            <a:r>
              <a:rPr lang="de-DE" dirty="0" smtClean="0"/>
              <a:t>.</a:t>
            </a:r>
          </a:p>
          <a:p>
            <a:pPr marL="363538" lvl="1" indent="-360363">
              <a:buFont typeface="Symbol" panose="05050102010706020507" pitchFamily="18" charset="2"/>
              <a:buChar char="-"/>
            </a:pPr>
            <a:r>
              <a:rPr lang="de-DE" dirty="0" smtClean="0"/>
              <a:t>Zusammenhang wird durch Angst vor Luftschadstoffen und Allgemeiner Umweltbesorgnis signifikant.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64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Postalische </a:t>
            </a:r>
            <a:r>
              <a:rPr lang="de-DE" dirty="0" smtClean="0"/>
              <a:t>Befragung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/>
              <a:t>Vorläufiges Fazit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898525" indent="-898525">
              <a:spcAft>
                <a:spcPts val="1200"/>
              </a:spcAft>
            </a:pPr>
            <a:r>
              <a:rPr lang="de-DE" b="1" dirty="0" smtClean="0"/>
              <a:t>Sollten sich die bisherigen Ergebnisse bestätigen:</a:t>
            </a:r>
          </a:p>
          <a:p>
            <a:pPr marL="363538" lvl="1" indent="-360363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Die Bevölkerung sollte (noch) besser über Luft, Geruch und Schadstoffe aufgeklärt werden.</a:t>
            </a:r>
          </a:p>
          <a:p>
            <a:pPr marL="363538" lvl="1" indent="-360363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Wenn Ängste zerstreut werden können, kann das Gesundheitsempfinden der Bevölkerung nachhaltig verbessert werden.</a:t>
            </a:r>
          </a:p>
          <a:p>
            <a:pPr marL="363538" lvl="1" indent="-360363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Bevölkerung sollte auch über Folgen z. B. des Hausbrands informiert werden (eigener Einfluss auf die Luftqualität).</a:t>
            </a:r>
          </a:p>
          <a:p>
            <a:pPr marL="363538" lvl="1" indent="-360363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Luftqualität muss nichtsdestotrotz weiter kontrolliert werden.</a:t>
            </a:r>
          </a:p>
          <a:p>
            <a:pPr marL="363538" lvl="1" indent="-360363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Saubere Luft als Selbstverständlichkeit.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60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 smtClean="0"/>
              <a:t>Studien- / Projektleitung</a:t>
            </a:r>
          </a:p>
          <a:p>
            <a:r>
              <a:rPr lang="de-DE" dirty="0" smtClean="0"/>
              <a:t>Prof. Dr. Joachim Fauler</a:t>
            </a:r>
          </a:p>
          <a:p>
            <a:pPr>
              <a:spcBef>
                <a:spcPts val="0"/>
              </a:spcBef>
            </a:pPr>
            <a:r>
              <a:rPr lang="de-DE" dirty="0" smtClean="0"/>
              <a:t>Forschungsverbund Public Health</a:t>
            </a:r>
          </a:p>
          <a:p>
            <a:pPr>
              <a:spcBef>
                <a:spcPts val="0"/>
              </a:spcBef>
            </a:pPr>
            <a:r>
              <a:rPr lang="de-DE" dirty="0" smtClean="0"/>
              <a:t>Medizinische Fakultät</a:t>
            </a:r>
          </a:p>
          <a:p>
            <a:pPr>
              <a:spcBef>
                <a:spcPts val="0"/>
              </a:spcBef>
            </a:pPr>
            <a:r>
              <a:rPr lang="de-DE" dirty="0" smtClean="0"/>
              <a:t>Technische Universität Dresden</a:t>
            </a:r>
          </a:p>
          <a:p>
            <a:endParaRPr lang="de-DE" dirty="0" smtClean="0"/>
          </a:p>
          <a:p>
            <a:r>
              <a:rPr lang="de-DE" b="1" dirty="0"/>
              <a:t>Studien- / </a:t>
            </a:r>
            <a:r>
              <a:rPr lang="de-DE" b="1" dirty="0" smtClean="0"/>
              <a:t>Projektleitung</a:t>
            </a:r>
          </a:p>
          <a:p>
            <a:r>
              <a:rPr lang="it-IT" dirty="0" err="1"/>
              <a:t>Dipl</a:t>
            </a:r>
            <a:r>
              <a:rPr lang="it-IT" dirty="0"/>
              <a:t>.-</a:t>
            </a:r>
            <a:r>
              <a:rPr lang="it-IT" dirty="0" err="1"/>
              <a:t>Soz</a:t>
            </a:r>
            <a:r>
              <a:rPr lang="it-IT" dirty="0"/>
              <a:t>. Martin </a:t>
            </a:r>
            <a:r>
              <a:rPr lang="it-IT" dirty="0" smtClean="0"/>
              <a:t>Otto		</a:t>
            </a:r>
            <a:r>
              <a:rPr lang="it-IT" dirty="0"/>
              <a:t>	Jasmin Kadel, M.A</a:t>
            </a:r>
            <a:r>
              <a:rPr lang="it-IT" dirty="0" smtClean="0"/>
              <a:t>.</a:t>
            </a:r>
          </a:p>
          <a:p>
            <a:pPr>
              <a:spcBef>
                <a:spcPts val="0"/>
              </a:spcBef>
            </a:pPr>
            <a:r>
              <a:rPr lang="it-IT" dirty="0" err="1" smtClean="0"/>
              <a:t>Telefon</a:t>
            </a:r>
            <a:r>
              <a:rPr lang="it-IT" dirty="0"/>
              <a:t>: 0049 351 3177 </a:t>
            </a:r>
            <a:r>
              <a:rPr lang="it-IT" dirty="0" smtClean="0"/>
              <a:t>245			</a:t>
            </a:r>
            <a:r>
              <a:rPr lang="it-IT" dirty="0" err="1"/>
              <a:t>Telefon</a:t>
            </a:r>
            <a:r>
              <a:rPr lang="it-IT" dirty="0"/>
              <a:t>: 0049 351 3177 </a:t>
            </a:r>
            <a:r>
              <a:rPr lang="it-IT" dirty="0" smtClean="0"/>
              <a:t>247</a:t>
            </a:r>
          </a:p>
          <a:p>
            <a:pPr>
              <a:spcBef>
                <a:spcPts val="0"/>
              </a:spcBef>
            </a:pPr>
            <a:r>
              <a:rPr lang="it-IT" dirty="0" smtClean="0"/>
              <a:t>Fax</a:t>
            </a:r>
            <a:r>
              <a:rPr lang="it-IT" dirty="0"/>
              <a:t>: 0049 351 3177 </a:t>
            </a:r>
            <a:r>
              <a:rPr lang="it-IT" dirty="0" smtClean="0"/>
              <a:t>170			</a:t>
            </a:r>
            <a:r>
              <a:rPr lang="it-IT" dirty="0"/>
              <a:t>Fax: 0049 351 3177 </a:t>
            </a:r>
            <a:r>
              <a:rPr lang="it-IT" dirty="0" smtClean="0"/>
              <a:t>170</a:t>
            </a:r>
          </a:p>
          <a:p>
            <a:pPr>
              <a:spcBef>
                <a:spcPts val="0"/>
              </a:spcBef>
            </a:pPr>
            <a:r>
              <a:rPr lang="it-IT" dirty="0" smtClean="0"/>
              <a:t>E-Mail</a:t>
            </a:r>
            <a:r>
              <a:rPr lang="it-IT" dirty="0"/>
              <a:t>: </a:t>
            </a:r>
            <a:r>
              <a:rPr lang="it-IT" dirty="0" smtClean="0"/>
              <a:t>martin.otto@tu-dresden.de		</a:t>
            </a:r>
            <a:r>
              <a:rPr lang="it-IT" dirty="0"/>
              <a:t>E-Mail: </a:t>
            </a:r>
            <a:r>
              <a:rPr lang="it-IT" dirty="0" smtClean="0"/>
              <a:t>jasmin.kadel@tu-dresden.de</a:t>
            </a:r>
          </a:p>
          <a:p>
            <a:pPr>
              <a:spcBef>
                <a:spcPts val="0"/>
              </a:spcBef>
            </a:pPr>
            <a:endParaRPr lang="de-DE" dirty="0" smtClean="0"/>
          </a:p>
          <a:p>
            <a:pPr>
              <a:spcBef>
                <a:spcPts val="0"/>
              </a:spcBef>
            </a:pPr>
            <a:endParaRPr lang="de-DE" dirty="0"/>
          </a:p>
          <a:p>
            <a:pPr>
              <a:spcBef>
                <a:spcPts val="0"/>
              </a:spcBef>
            </a:pPr>
            <a:r>
              <a:rPr lang="de-DE" dirty="0"/>
              <a:t>Dr. Anja Zscheppang (zur Zeit in Elternzeit)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6169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2" y="1484313"/>
            <a:ext cx="10580688" cy="43449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b="1" dirty="0" smtClean="0"/>
              <a:t>Messprogramm zur Erhebung von Gesundheitsparametern</a:t>
            </a:r>
            <a:endParaRPr lang="de-DE" b="1" dirty="0"/>
          </a:p>
          <a:p>
            <a:pPr lvl="1">
              <a:spcAft>
                <a:spcPts val="600"/>
              </a:spcAft>
            </a:pPr>
            <a:r>
              <a:rPr lang="de-DE" dirty="0" smtClean="0"/>
              <a:t>Konzept</a:t>
            </a:r>
          </a:p>
          <a:p>
            <a:pPr lvl="1">
              <a:spcAft>
                <a:spcPts val="600"/>
              </a:spcAft>
            </a:pPr>
            <a:r>
              <a:rPr lang="de-DE" dirty="0" smtClean="0"/>
              <a:t>Methoden</a:t>
            </a:r>
          </a:p>
          <a:p>
            <a:pPr marL="71989" lvl="1" indent="0">
              <a:buNone/>
            </a:pPr>
            <a:endParaRPr lang="de-DE" dirty="0" smtClean="0"/>
          </a:p>
          <a:p>
            <a:pPr marL="0" lvl="1" indent="0">
              <a:spcAft>
                <a:spcPts val="1200"/>
              </a:spcAft>
              <a:buNone/>
            </a:pPr>
            <a:r>
              <a:rPr lang="de-DE" b="1" dirty="0" smtClean="0"/>
              <a:t>Telefonische Bevölkerungsbefragung</a:t>
            </a:r>
          </a:p>
          <a:p>
            <a:pPr lvl="1">
              <a:spcAft>
                <a:spcPts val="600"/>
              </a:spcAft>
            </a:pPr>
            <a:r>
              <a:rPr lang="de-DE" dirty="0" smtClean="0"/>
              <a:t>Erste Ergebnisse</a:t>
            </a:r>
          </a:p>
          <a:p>
            <a:pPr marL="71989" lvl="1" indent="0">
              <a:buNone/>
            </a:pPr>
            <a:endParaRPr lang="de-DE" dirty="0" smtClean="0"/>
          </a:p>
          <a:p>
            <a:pPr marL="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b="1" dirty="0" smtClean="0"/>
              <a:t>P</a:t>
            </a:r>
            <a:r>
              <a:rPr lang="de-DE" b="1" dirty="0" smtClean="0"/>
              <a:t>ostalische Befragung im Kerngebiet</a:t>
            </a:r>
            <a:endParaRPr lang="de-DE" b="1" dirty="0" smtClean="0"/>
          </a:p>
          <a:p>
            <a:pPr lvl="1">
              <a:spcAft>
                <a:spcPts val="600"/>
              </a:spcAft>
            </a:pPr>
            <a:r>
              <a:rPr lang="de-DE" dirty="0" smtClean="0"/>
              <a:t>Vorläufiges Fazit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>
                <a:solidFill>
                  <a:schemeClr val="bg1"/>
                </a:solidFill>
              </a:rPr>
              <a:t>Messprogramm zur Erhebung von Gesundheitsparametern</a:t>
            </a:r>
            <a:r>
              <a:rPr lang="de-DE" sz="3600" b="1" dirty="0">
                <a:solidFill>
                  <a:schemeClr val="bg1"/>
                </a:solidFill>
                <a:latin typeface="+mj-lt"/>
              </a:rPr>
              <a:t/>
            </a:r>
            <a:br>
              <a:rPr lang="de-DE" sz="3600" b="1" dirty="0">
                <a:solidFill>
                  <a:schemeClr val="bg1"/>
                </a:solidFill>
                <a:latin typeface="+mj-lt"/>
              </a:rPr>
            </a:br>
            <a:r>
              <a:rPr lang="de-DE" sz="2800" dirty="0" smtClean="0">
                <a:solidFill>
                  <a:schemeClr val="bg1"/>
                </a:solidFill>
                <a:latin typeface="+mj-lt"/>
              </a:rPr>
              <a:t>Konzept</a:t>
            </a:r>
            <a:endParaRPr lang="de-DE" sz="360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1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DE" dirty="0" smtClean="0"/>
              <a:t>Messprogramm Gesundheitsparameter</a:t>
            </a:r>
            <a:br>
              <a:rPr lang="de-DE" dirty="0" smtClean="0"/>
            </a:br>
            <a:r>
              <a:rPr lang="de-DE" b="0" dirty="0" smtClean="0"/>
              <a:t>Konzept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 smtClean="0"/>
              <a:t>Ziel</a:t>
            </a:r>
          </a:p>
          <a:p>
            <a:pPr>
              <a:spcBef>
                <a:spcPts val="600"/>
              </a:spcBef>
            </a:pPr>
            <a:r>
              <a:rPr lang="de-DE" dirty="0"/>
              <a:t>Neben Messungen von Luftschadstoffen und Auswertung von Gesundheitsstatistiken, soll die Bevölkerung im Mittelpunkt der Forschung stehen. </a:t>
            </a:r>
            <a:endParaRPr lang="de-DE" dirty="0" smtClean="0"/>
          </a:p>
          <a:p>
            <a:pPr marL="681692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Wie </a:t>
            </a:r>
            <a:r>
              <a:rPr lang="de-DE" dirty="0"/>
              <a:t>stark und häufig sind die Belastungen?</a:t>
            </a:r>
            <a:endParaRPr lang="de-DE" dirty="0" smtClean="0"/>
          </a:p>
          <a:p>
            <a:pPr marL="681692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Wer ist belastet?</a:t>
            </a:r>
          </a:p>
          <a:p>
            <a:pPr marL="681692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Wie </a:t>
            </a:r>
            <a:r>
              <a:rPr lang="de-DE" dirty="0"/>
              <a:t>hängen die von der Bevölkerung berichteten Belastungen mit den Luftmesswerten zusammen?</a:t>
            </a:r>
            <a:endParaRPr lang="de-DE" dirty="0" smtClean="0"/>
          </a:p>
          <a:p>
            <a:r>
              <a:rPr lang="de-DE" b="1" dirty="0" smtClean="0"/>
              <a:t>Methoden</a:t>
            </a:r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/>
              <a:t>Gruppendiskussionen mit der Bevölkerung vor Ort </a:t>
            </a:r>
            <a:endParaRPr lang="de-DE" dirty="0" smtClean="0"/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Schriftliche Befragung der Einwohner des Kerngebiets</a:t>
            </a:r>
            <a:endParaRPr lang="de-DE" dirty="0" smtClean="0"/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/>
              <a:t>Telefonische Befragung der </a:t>
            </a:r>
            <a:r>
              <a:rPr lang="de-DE" dirty="0" smtClean="0"/>
              <a:t>Bevölkerung des gesamten Untersuchungsgebietes</a:t>
            </a:r>
            <a:endParaRPr lang="de-DE" dirty="0" smtClean="0"/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/>
              <a:t>Analyse von Routinedaten/Daten der </a:t>
            </a:r>
            <a:r>
              <a:rPr lang="de-DE" dirty="0" smtClean="0"/>
              <a:t>Gesundheitsstatistik</a:t>
            </a:r>
          </a:p>
          <a:p>
            <a:pPr marL="681692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/>
              <a:t>z.B. Verknüpfung von Messdaten von Luftschadstoffen/Geruchsereignissen </a:t>
            </a:r>
            <a:r>
              <a:rPr lang="de-DE" dirty="0" smtClean="0"/>
              <a:t>mit Daten der Krankenhausstatistik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35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dirty="0"/>
              <a:t>Messprogramm Gesundheitsparameter</a:t>
            </a:r>
            <a:br>
              <a:rPr lang="de-DE" dirty="0"/>
            </a:br>
            <a:r>
              <a:rPr lang="de-DE" b="0" dirty="0" smtClean="0"/>
              <a:t>Methoden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33" y="1484313"/>
            <a:ext cx="6145366" cy="4344987"/>
          </a:xfrm>
          <a:ln>
            <a:solidFill>
              <a:srgbClr val="000000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5327729" y="5845203"/>
            <a:ext cx="4621457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de-DE" sz="1000" dirty="0" smtClean="0"/>
              <a:t>Quelle: Staatsbetrieb </a:t>
            </a:r>
            <a:r>
              <a:rPr lang="de-DE" sz="1000" dirty="0"/>
              <a:t>Geobasisinformation und Vermessung Sachsen (</a:t>
            </a:r>
            <a:r>
              <a:rPr lang="de-DE" sz="1000" dirty="0" err="1"/>
              <a:t>GeoSN</a:t>
            </a:r>
            <a:r>
              <a:rPr lang="de-DE" sz="1000" dirty="0"/>
              <a:t>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74712" y="1484313"/>
            <a:ext cx="4309538" cy="116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 smtClean="0"/>
              <a:t>Untersuchungsgebiet</a:t>
            </a:r>
            <a:endParaRPr lang="de-DE" b="1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Gemeinden mit regelmäßigen </a:t>
            </a:r>
            <a:r>
              <a:rPr lang="de-DE" dirty="0" smtClean="0"/>
              <a:t>Geruchsmeldungen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58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dirty="0"/>
              <a:t>Messprogramm Gesundheitsparameter</a:t>
            </a:r>
            <a:br>
              <a:rPr lang="de-DE" dirty="0"/>
            </a:br>
            <a:r>
              <a:rPr lang="de-DE" b="0" dirty="0" smtClean="0"/>
              <a:t>Methoden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27729" y="5845203"/>
            <a:ext cx="4621457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de-DE" sz="1000" dirty="0" smtClean="0"/>
              <a:t>Quelle: Staatsbetrieb </a:t>
            </a:r>
            <a:r>
              <a:rPr lang="de-DE" sz="1000" dirty="0"/>
              <a:t>Geobasisinformation und Vermessung Sachsen (</a:t>
            </a:r>
            <a:r>
              <a:rPr lang="de-DE" sz="1000" dirty="0" err="1"/>
              <a:t>GeoSN</a:t>
            </a:r>
            <a:r>
              <a:rPr lang="de-DE" sz="1000" dirty="0"/>
              <a:t>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74712" y="1484313"/>
            <a:ext cx="430953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 smtClean="0"/>
              <a:t>Untersuchungsgebiet</a:t>
            </a:r>
            <a:endParaRPr lang="de-DE" b="1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Gemeinden mit regelmäßigen </a:t>
            </a:r>
            <a:r>
              <a:rPr lang="de-DE" dirty="0" smtClean="0"/>
              <a:t>Geruchsmeldungen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/>
          </a:p>
          <a:p>
            <a:pPr>
              <a:spcAft>
                <a:spcPts val="600"/>
              </a:spcAft>
            </a:pPr>
            <a:r>
              <a:rPr lang="de-DE" b="1" dirty="0" smtClean="0"/>
              <a:t>Gebiet der postalischen Befragung</a:t>
            </a:r>
            <a:endParaRPr lang="de-DE" b="1" dirty="0"/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Gemeinden mit </a:t>
            </a:r>
            <a:r>
              <a:rPr lang="de-DE" dirty="0" smtClean="0"/>
              <a:t>den meisten Geruchsmeldungen</a:t>
            </a:r>
          </a:p>
          <a:p>
            <a:pPr marL="69723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Deutschneudorf</a:t>
            </a:r>
            <a:r>
              <a:rPr lang="de-DE" dirty="0"/>
              <a:t>, </a:t>
            </a:r>
            <a:r>
              <a:rPr lang="de-DE" dirty="0" err="1"/>
              <a:t>Heidersdorf</a:t>
            </a:r>
            <a:r>
              <a:rPr lang="de-DE" dirty="0"/>
              <a:t>, Neuhausen, </a:t>
            </a:r>
            <a:r>
              <a:rPr lang="de-DE" dirty="0" err="1"/>
              <a:t>Olbernhau</a:t>
            </a:r>
            <a:r>
              <a:rPr lang="de-DE" dirty="0"/>
              <a:t>/</a:t>
            </a:r>
            <a:r>
              <a:rPr lang="de-DE" dirty="0" err="1"/>
              <a:t>Pfaffroda</a:t>
            </a:r>
            <a:r>
              <a:rPr lang="de-DE" dirty="0"/>
              <a:t> und </a:t>
            </a:r>
            <a:r>
              <a:rPr lang="de-DE" dirty="0" err="1" smtClean="0"/>
              <a:t>Seiffen</a:t>
            </a:r>
            <a:endParaRPr lang="de-DE" dirty="0"/>
          </a:p>
          <a:p>
            <a:pPr marL="697230" lvl="1" indent="-285750">
              <a:buFont typeface="Symbol" panose="05050102010706020507" pitchFamily="18" charset="2"/>
              <a:buChar char="-"/>
            </a:pPr>
            <a:endParaRPr lang="de-DE" dirty="0" smtClean="0"/>
          </a:p>
          <a:p>
            <a:pPr marL="0" lvl="1">
              <a:spcAft>
                <a:spcPts val="600"/>
              </a:spcAft>
            </a:pPr>
            <a:r>
              <a:rPr lang="de-DE" b="1" dirty="0"/>
              <a:t>Gebiet der </a:t>
            </a:r>
            <a:r>
              <a:rPr lang="de-DE" b="1" dirty="0" smtClean="0"/>
              <a:t>telefonischen Befragung</a:t>
            </a:r>
            <a:endParaRPr lang="de-DE" b="1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Gesamtes Gebiet wurde befragt</a:t>
            </a:r>
          </a:p>
          <a:p>
            <a:pPr marL="69723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Trennung in Kern- und Randgebiet</a:t>
            </a:r>
            <a:endParaRPr lang="de-DE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33" y="1484313"/>
            <a:ext cx="6145366" cy="4344987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0276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DE" dirty="0"/>
              <a:t>Messprogramm Gesundheitsparameter</a:t>
            </a:r>
            <a:br>
              <a:rPr lang="de-DE" dirty="0"/>
            </a:br>
            <a:r>
              <a:rPr lang="de-DE" b="0" dirty="0" smtClean="0"/>
              <a:t>Methoden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 smtClean="0"/>
              <a:t>Postalische Befragung (anstelle der Patientenbefragung)</a:t>
            </a:r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Begrenzung auf das Gebiet mit den meisten Geruchsmeldungen</a:t>
            </a:r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Zufallsauswahl </a:t>
            </a:r>
            <a:r>
              <a:rPr lang="de-DE" dirty="0"/>
              <a:t>jedes vierten Einwohners in den Gemeinden Deutschneudorf, </a:t>
            </a:r>
            <a:r>
              <a:rPr lang="de-DE" dirty="0" err="1"/>
              <a:t>Heidersdorf</a:t>
            </a:r>
            <a:r>
              <a:rPr lang="de-DE" dirty="0"/>
              <a:t>, Neuhausen, </a:t>
            </a:r>
            <a:r>
              <a:rPr lang="de-DE" dirty="0" err="1"/>
              <a:t>Olbernhau</a:t>
            </a:r>
            <a:r>
              <a:rPr lang="de-DE" dirty="0"/>
              <a:t>/</a:t>
            </a:r>
            <a:r>
              <a:rPr lang="de-DE" dirty="0" err="1"/>
              <a:t>Pfaffroda</a:t>
            </a:r>
            <a:r>
              <a:rPr lang="de-DE" dirty="0"/>
              <a:t> und </a:t>
            </a:r>
            <a:r>
              <a:rPr lang="de-DE" dirty="0" err="1"/>
              <a:t>Seiffen</a:t>
            </a:r>
            <a:endParaRPr lang="de-DE" dirty="0" smtClean="0"/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/>
              <a:t>postalische Einladung zur Teilnahme an der Befragung (Papierfragebogen oder alternativ online</a:t>
            </a:r>
            <a:r>
              <a:rPr lang="de-DE" dirty="0" smtClean="0"/>
              <a:t>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Fragen</a:t>
            </a:r>
          </a:p>
          <a:p>
            <a:pPr marL="681692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/>
              <a:t>zur Wahrnehmung von Geruchsereignissen und Umweltbelastungen</a:t>
            </a:r>
            <a:endParaRPr lang="de-DE" dirty="0" smtClean="0"/>
          </a:p>
          <a:p>
            <a:pPr marL="681692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/>
              <a:t>zur Selbsteinschätzung des gesundheitlichen </a:t>
            </a:r>
            <a:r>
              <a:rPr lang="de-DE" dirty="0" smtClean="0"/>
              <a:t>Lebensqualität</a:t>
            </a:r>
          </a:p>
          <a:p>
            <a:pPr marL="681692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/>
              <a:t>zu gesundheitlichen </a:t>
            </a:r>
            <a:r>
              <a:rPr lang="de-DE" dirty="0" smtClean="0"/>
              <a:t>Belastungen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Befragungszeitraum: Mitte Februar bis Ende März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Sehr hoher Rücklauf (Stand 11. April: 50,5 %)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Auswertung erfolgt in den kommenden Monaten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6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DE" dirty="0"/>
              <a:t>Messprogramm Gesundheitsparameter</a:t>
            </a:r>
            <a:br>
              <a:rPr lang="de-DE" dirty="0"/>
            </a:br>
            <a:r>
              <a:rPr lang="de-DE" b="0" dirty="0" smtClean="0"/>
              <a:t>Methoden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 smtClean="0"/>
              <a:t>Telefonische Bevölkerungsbefragung</a:t>
            </a:r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Ziel:</a:t>
            </a:r>
          </a:p>
          <a:p>
            <a:pPr marL="681692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/>
              <a:t>Direkte Einbindung der Bevölkerung in den Betroffenen </a:t>
            </a:r>
            <a:r>
              <a:rPr lang="de-DE" dirty="0" smtClean="0"/>
              <a:t>Gebieten</a:t>
            </a:r>
          </a:p>
          <a:p>
            <a:pPr marL="681692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/>
              <a:t>Erfasst werden soll, wie </a:t>
            </a:r>
            <a:r>
              <a:rPr lang="de-DE" dirty="0" smtClean="0"/>
              <a:t>sich Belastungen auswirken </a:t>
            </a:r>
            <a:r>
              <a:rPr lang="de-DE" dirty="0"/>
              <a:t>und welche Beschwerden auftreten</a:t>
            </a:r>
            <a:endParaRPr lang="de-DE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Methode</a:t>
            </a:r>
          </a:p>
          <a:p>
            <a:pPr marL="681692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/>
              <a:t>Kontaktierung der Bevölkerung via Telefon: Auswahl durch zufällige Generierung von Telefonnummern im Untersuchungsgebiet zwischen </a:t>
            </a:r>
            <a:r>
              <a:rPr lang="de-DE" dirty="0" err="1"/>
              <a:t>Oberwiesenthal</a:t>
            </a:r>
            <a:r>
              <a:rPr lang="de-DE" dirty="0"/>
              <a:t> und </a:t>
            </a:r>
            <a:r>
              <a:rPr lang="de-DE" dirty="0" smtClean="0"/>
              <a:t>Neuhausen</a:t>
            </a:r>
          </a:p>
          <a:p>
            <a:pPr marL="681692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500 </a:t>
            </a:r>
            <a:r>
              <a:rPr lang="de-DE" dirty="0"/>
              <a:t>erfolgreich abgeschlossene </a:t>
            </a:r>
            <a:r>
              <a:rPr lang="de-DE" dirty="0" smtClean="0"/>
              <a:t>Interviews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Fragen</a:t>
            </a:r>
            <a:endParaRPr lang="de-DE" dirty="0"/>
          </a:p>
          <a:p>
            <a:pPr marL="681692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/>
              <a:t>zur Wahrnehmung von Geruchsereignissen und Umweltbelastungen </a:t>
            </a:r>
            <a:endParaRPr lang="de-DE" dirty="0" smtClean="0"/>
          </a:p>
          <a:p>
            <a:pPr marL="681692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dirty="0"/>
              <a:t>zu wahrgenommenen, evtl. daraus resultierenden gesundheitlichen Belastungen </a:t>
            </a:r>
            <a:endParaRPr lang="de-DE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Befragungszeitraum: 29. Januar 2018 bis 12. März 2018</a:t>
            </a:r>
          </a:p>
          <a:p>
            <a:pPr marL="285750" lvl="0" indent="-285750"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rgbClr val="00305E"/>
                </a:solidFill>
              </a:rPr>
              <a:t>Detaillierte Auswertung </a:t>
            </a:r>
            <a:r>
              <a:rPr lang="de-DE" dirty="0">
                <a:solidFill>
                  <a:srgbClr val="00305E"/>
                </a:solidFill>
              </a:rPr>
              <a:t>erfolgt in den kommenden Monaten</a:t>
            </a:r>
          </a:p>
          <a:p>
            <a:pPr marL="681692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endParaRPr lang="de-DE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557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 smtClean="0">
                <a:solidFill>
                  <a:schemeClr val="bg1"/>
                </a:solidFill>
                <a:latin typeface="+mj-lt"/>
              </a:rPr>
              <a:t>Telefonische Bevölkerungsbefragung</a:t>
            </a:r>
            <a:r>
              <a:rPr lang="de-DE" sz="3600" b="1" dirty="0">
                <a:solidFill>
                  <a:schemeClr val="bg1"/>
                </a:solidFill>
                <a:latin typeface="+mj-lt"/>
              </a:rPr>
              <a:t/>
            </a:r>
            <a:br>
              <a:rPr lang="de-DE" sz="3600" b="1" dirty="0">
                <a:solidFill>
                  <a:schemeClr val="bg1"/>
                </a:solidFill>
                <a:latin typeface="+mj-lt"/>
              </a:rPr>
            </a:br>
            <a:r>
              <a:rPr lang="de-DE" sz="2800" dirty="0" smtClean="0">
                <a:solidFill>
                  <a:schemeClr val="bg1"/>
                </a:solidFill>
                <a:latin typeface="+mj-lt"/>
              </a:rPr>
              <a:t>Erste Ergebnisse</a:t>
            </a:r>
            <a:endParaRPr lang="de-DE" sz="360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56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Praesentationsvorlagen16zu9-1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7C8D47D-C401-4EE1-BDE7-44A31DD9F0E9}" vid="{32192CAF-097F-4FAF-B79D-D16E995EDBE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Praesentationsvorlagen16zu9-1</Template>
  <TotalTime>0</TotalTime>
  <Words>754</Words>
  <Application>Microsoft Office PowerPoint</Application>
  <PresentationFormat>Breitbild</PresentationFormat>
  <Paragraphs>134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Wingdings</vt:lpstr>
      <vt:lpstr>Open Sans</vt:lpstr>
      <vt:lpstr>Calibri</vt:lpstr>
      <vt:lpstr>Symbol</vt:lpstr>
      <vt:lpstr>Praesentationsvorlagen16zu9-1</vt:lpstr>
      <vt:lpstr>OdCom – Messprogramm zur Erhebung von Gesundheitsparametern</vt:lpstr>
      <vt:lpstr>Inhalt </vt:lpstr>
      <vt:lpstr>Messprogramm zur Erhebung von Gesundheitsparametern Konzept</vt:lpstr>
      <vt:lpstr>Messprogramm Gesundheitsparameter Konzept</vt:lpstr>
      <vt:lpstr>Messprogramm Gesundheitsparameter Methoden</vt:lpstr>
      <vt:lpstr>Messprogramm Gesundheitsparameter Methoden</vt:lpstr>
      <vt:lpstr>Messprogramm Gesundheitsparameter Methoden</vt:lpstr>
      <vt:lpstr>Messprogramm Gesundheitsparameter Methoden</vt:lpstr>
      <vt:lpstr>Telefonische Bevölkerungsbefragung Erste Ergebnisse</vt:lpstr>
      <vt:lpstr>Telefonische Bevölkerungsbefragung Erste Ergebnisse</vt:lpstr>
      <vt:lpstr>Telefonische Bevölkerungsbefragung Erste Ergebnisse</vt:lpstr>
      <vt:lpstr>Telefonische Bevölkerungsbefragung Erste Ergebnisse</vt:lpstr>
      <vt:lpstr>Telefonische Bevölkerungsbefragung Erste Ergebnisse</vt:lpstr>
      <vt:lpstr>Telefonische Bevölkerungsbefragung Erste Ergebnisse</vt:lpstr>
      <vt:lpstr>Postalische Befragung Vorläufiges Fazit</vt:lpstr>
      <vt:lpstr>Postalische Befragung Vorläufiges Fazit</vt:lpstr>
      <vt:lpstr>Postalische Befragung Vorläufiges Fazit</vt:lpstr>
      <vt:lpstr>Kontakt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OdCom Objektivierung der Geruchsbeschwerden im sächsisch-tschechischen Grenzgebiet</dc:title>
  <dc:creator>Martin Otto</dc:creator>
  <cp:lastModifiedBy>Mitarbeiter</cp:lastModifiedBy>
  <cp:revision>44</cp:revision>
  <dcterms:created xsi:type="dcterms:W3CDTF">2018-04-05T11:10:30Z</dcterms:created>
  <dcterms:modified xsi:type="dcterms:W3CDTF">2018-04-12T09:07:57Z</dcterms:modified>
</cp:coreProperties>
</file>