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92" r:id="rId4"/>
    <p:sldId id="296" r:id="rId5"/>
    <p:sldId id="273" r:id="rId6"/>
    <p:sldId id="300" r:id="rId7"/>
    <p:sldId id="301" r:id="rId8"/>
    <p:sldId id="302" r:id="rId9"/>
    <p:sldId id="303" r:id="rId10"/>
    <p:sldId id="313" r:id="rId11"/>
    <p:sldId id="312" r:id="rId12"/>
    <p:sldId id="315" r:id="rId13"/>
    <p:sldId id="316" r:id="rId14"/>
    <p:sldId id="321" r:id="rId15"/>
    <p:sldId id="314" r:id="rId16"/>
    <p:sldId id="322" r:id="rId17"/>
    <p:sldId id="317" r:id="rId18"/>
    <p:sldId id="318" r:id="rId19"/>
    <p:sldId id="293" r:id="rId20"/>
    <p:sldId id="319" r:id="rId21"/>
    <p:sldId id="278" r:id="rId22"/>
    <p:sldId id="299" r:id="rId23"/>
    <p:sldId id="320" r:id="rId24"/>
    <p:sldId id="270" r:id="rId25"/>
  </p:sldIdLst>
  <p:sldSz cx="9144000" cy="6858000" type="screen4x3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B0211F59-FD98-4D67-88A5-A03799F7222C}">
          <p14:sldIdLst>
            <p14:sldId id="256"/>
            <p14:sldId id="257"/>
            <p14:sldId id="292"/>
            <p14:sldId id="296"/>
            <p14:sldId id="273"/>
            <p14:sldId id="300"/>
            <p14:sldId id="301"/>
            <p14:sldId id="302"/>
            <p14:sldId id="303"/>
            <p14:sldId id="313"/>
            <p14:sldId id="312"/>
            <p14:sldId id="315"/>
            <p14:sldId id="316"/>
            <p14:sldId id="321"/>
            <p14:sldId id="314"/>
            <p14:sldId id="322"/>
            <p14:sldId id="317"/>
            <p14:sldId id="318"/>
            <p14:sldId id="293"/>
            <p14:sldId id="319"/>
            <p14:sldId id="278"/>
            <p14:sldId id="299"/>
            <p14:sldId id="320"/>
            <p14:sldId id="27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Vlasáková Ivana" initials="VI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54" autoAdjust="0"/>
    <p:restoredTop sz="94660"/>
  </p:normalViewPr>
  <p:slideViewPr>
    <p:cSldViewPr>
      <p:cViewPr varScale="1">
        <p:scale>
          <a:sx n="70" d="100"/>
          <a:sy n="70" d="100"/>
        </p:scale>
        <p:origin x="140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61B192-D364-4932-ADF3-9AB162F5DD3C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D7DB90-F179-45AE-B442-D82995CC9CA3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79472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BDEE24-BEB3-4C71-A154-7390F4D1DD10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DCE268-F938-4936-AAAC-0D863B5D83A9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5654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avoúhlý trojúhelník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grpSp>
        <p:nvGrpSpPr>
          <p:cNvPr id="2" name="Skupina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Volný tvar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Volný tvar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Volný tvar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Přímá spojnice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Nadpis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7" name="Dvojitá šipk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Dvojitá šipk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Volný tvar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Pravoúhlý trojúhelník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Přímá spojnice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vojitá šipk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Dvojitá šipk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Volný tvar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Volný tvar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Pravoúhlý trojúhelník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Přímá spojnice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FC968F4-2AA1-4441-B4E0-248CE4F73343}" type="datetimeFigureOut">
              <a:rPr lang="cs-CZ" smtClean="0"/>
              <a:pPr/>
              <a:t>8.10.2018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6E65847E-DB3B-404C-9858-0CFF93CAF24C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3456384"/>
          </a:xfrm>
        </p:spPr>
        <p:txBody>
          <a:bodyPr>
            <a:normAutofit/>
          </a:bodyPr>
          <a:lstStyle/>
          <a:p>
            <a:pPr algn="ctr"/>
            <a:r>
              <a:rPr lang="cs-CZ" sz="4300" dirty="0" smtClean="0">
                <a:effectLst/>
              </a:rPr>
              <a:t>Dotační </a:t>
            </a:r>
            <a:r>
              <a:rPr lang="cs-CZ" sz="4300" dirty="0">
                <a:effectLst/>
              </a:rPr>
              <a:t>program </a:t>
            </a:r>
            <a:r>
              <a:rPr lang="cs-CZ" sz="4300" dirty="0" smtClean="0">
                <a:effectLst/>
              </a:rPr>
              <a:t>„Podpora </a:t>
            </a:r>
            <a:r>
              <a:rPr lang="cs-CZ" sz="4300" dirty="0">
                <a:effectLst/>
              </a:rPr>
              <a:t>sociálních služeb </a:t>
            </a:r>
            <a:r>
              <a:rPr lang="cs-CZ" sz="4300" dirty="0" smtClean="0">
                <a:effectLst/>
              </a:rPr>
              <a:t/>
            </a:r>
            <a:br>
              <a:rPr lang="cs-CZ" sz="4300" dirty="0" smtClean="0">
                <a:effectLst/>
              </a:rPr>
            </a:br>
            <a:r>
              <a:rPr lang="cs-CZ" sz="4300" dirty="0" smtClean="0">
                <a:effectLst/>
              </a:rPr>
              <a:t>v </a:t>
            </a:r>
            <a:r>
              <a:rPr lang="cs-CZ" sz="4300" dirty="0">
                <a:effectLst/>
              </a:rPr>
              <a:t>Ústeckém kraji </a:t>
            </a:r>
            <a:r>
              <a:rPr lang="cs-CZ" sz="4300" dirty="0" smtClean="0">
                <a:effectLst/>
              </a:rPr>
              <a:t>2019“</a:t>
            </a:r>
            <a:endParaRPr lang="cs-CZ" sz="4300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85800" y="5301208"/>
            <a:ext cx="7772400" cy="1224135"/>
          </a:xfrm>
        </p:spPr>
        <p:txBody>
          <a:bodyPr>
            <a:normAutofit fontScale="55000" lnSpcReduction="20000"/>
          </a:bodyPr>
          <a:lstStyle/>
          <a:p>
            <a:pPr algn="l"/>
            <a:endParaRPr lang="cs-CZ" dirty="0" smtClean="0"/>
          </a:p>
          <a:p>
            <a:pPr algn="l"/>
            <a:endParaRPr lang="cs-CZ" dirty="0" smtClean="0"/>
          </a:p>
          <a:p>
            <a:pPr algn="l"/>
            <a:r>
              <a:rPr lang="cs-CZ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7. </a:t>
            </a:r>
            <a:r>
              <a:rPr lang="cs-CZ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setkání s poskytovateli sociálních služeb </a:t>
            </a:r>
            <a:r>
              <a:rPr lang="cs-CZ" sz="380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říjen 2018</a:t>
            </a:r>
          </a:p>
          <a:p>
            <a:pPr algn="l"/>
            <a:r>
              <a:rPr lang="cs-CZ" sz="38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Krajský úřad Ústeckého kraje </a:t>
            </a:r>
          </a:p>
        </p:txBody>
      </p:sp>
    </p:spTree>
    <p:extLst>
      <p:ext uri="{BB962C8B-B14F-4D97-AF65-F5344CB8AC3E}">
        <p14:creationId xmlns:p14="http://schemas.microsoft.com/office/powerpoint/2010/main" val="776266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242587"/>
          </a:xfrm>
        </p:spPr>
        <p:txBody>
          <a:bodyPr>
            <a:normAutofit fontScale="85000" lnSpcReduction="10000"/>
          </a:bodyPr>
          <a:lstStyle/>
          <a:p>
            <a:r>
              <a:rPr lang="cs-CZ" dirty="0"/>
              <a:t>Skupina 1 –  soc. služby bez úhrad → VP = obvyklé náklady; OVD = </a:t>
            </a:r>
            <a:r>
              <a:rPr lang="cs-CZ" dirty="0" smtClean="0"/>
              <a:t>VP - </a:t>
            </a:r>
            <a:r>
              <a:rPr lang="cs-CZ" dirty="0"/>
              <a:t>povinný podíl </a:t>
            </a:r>
            <a:r>
              <a:rPr lang="cs-CZ" dirty="0" smtClean="0"/>
              <a:t>spolufinancování</a:t>
            </a:r>
          </a:p>
          <a:p>
            <a:r>
              <a:rPr lang="cs-CZ" dirty="0" smtClean="0"/>
              <a:t>Skupina 2 – soc. služby s částečnou/úplnou úhradou → </a:t>
            </a:r>
            <a:r>
              <a:rPr lang="cs-CZ" dirty="0"/>
              <a:t>VP = obvyklé </a:t>
            </a:r>
            <a:r>
              <a:rPr lang="cs-CZ" dirty="0" smtClean="0"/>
              <a:t>náklady – úhrady od uživatelů služby; OVD = VP - </a:t>
            </a:r>
            <a:r>
              <a:rPr lang="cs-CZ" dirty="0"/>
              <a:t>povinný podíl spolufinancování</a:t>
            </a:r>
          </a:p>
          <a:p>
            <a:pPr lvl="1"/>
            <a:r>
              <a:rPr lang="cs-CZ" dirty="0"/>
              <a:t>Ú</a:t>
            </a:r>
            <a:r>
              <a:rPr lang="cs-CZ" dirty="0" smtClean="0"/>
              <a:t>hrada </a:t>
            </a:r>
            <a:r>
              <a:rPr lang="cs-CZ" dirty="0"/>
              <a:t>od uživatelů služby </a:t>
            </a:r>
            <a:r>
              <a:rPr lang="cs-CZ" dirty="0" smtClean="0"/>
              <a:t>= hodinová sazba </a:t>
            </a:r>
            <a:r>
              <a:rPr lang="cs-CZ" dirty="0"/>
              <a:t>* počet hodin přímého výkonu služby na jednoho pracovníka v přímé péči v sociálních službách * počet pracovníků v přímé péči v sociálních službách.</a:t>
            </a:r>
          </a:p>
          <a:p>
            <a:pPr lvl="1"/>
            <a:r>
              <a:rPr lang="cs-CZ" dirty="0"/>
              <a:t>Hodinová sazba byla stanovena ve výši 100 </a:t>
            </a:r>
            <a:r>
              <a:rPr lang="cs-CZ" dirty="0" smtClean="0"/>
              <a:t>Kč.</a:t>
            </a:r>
          </a:p>
          <a:p>
            <a:pPr lvl="1"/>
            <a:r>
              <a:rPr lang="cs-CZ" dirty="0" smtClean="0"/>
              <a:t>Počet hodin přímého výkonu 1 200 (OA, PS, PPSL, PSB, OS, CDS, DS).</a:t>
            </a:r>
          </a:p>
          <a:p>
            <a:r>
              <a:rPr lang="cs-CZ" sz="2400" dirty="0" smtClean="0"/>
              <a:t>Povinný podíl </a:t>
            </a:r>
            <a:r>
              <a:rPr lang="cs-CZ" sz="2400" dirty="0"/>
              <a:t>spolufinancování služby z jiných </a:t>
            </a:r>
            <a:r>
              <a:rPr lang="cs-CZ" sz="2400" dirty="0" smtClean="0"/>
              <a:t>zdrojů</a:t>
            </a:r>
          </a:p>
          <a:p>
            <a:pPr lvl="1"/>
            <a:r>
              <a:rPr lang="cs-CZ" sz="2000" dirty="0" smtClean="0"/>
              <a:t>pro </a:t>
            </a:r>
            <a:r>
              <a:rPr lang="cs-CZ" sz="2000" dirty="0"/>
              <a:t>skupinu 2,3,4 </a:t>
            </a:r>
            <a:r>
              <a:rPr lang="cs-CZ" sz="2000" dirty="0" smtClean="0"/>
              <a:t> - 8 % </a:t>
            </a:r>
          </a:p>
          <a:p>
            <a:pPr lvl="1"/>
            <a:r>
              <a:rPr lang="cs-CZ" sz="2000" dirty="0" smtClean="0"/>
              <a:t>a </a:t>
            </a:r>
            <a:r>
              <a:rPr lang="cs-CZ" sz="2000" dirty="0"/>
              <a:t>pro </a:t>
            </a:r>
            <a:r>
              <a:rPr lang="cs-CZ" sz="2000" b="1" u="sng" dirty="0"/>
              <a:t>skupinu </a:t>
            </a:r>
            <a:r>
              <a:rPr lang="cs-CZ" sz="2000" b="1" u="sng" dirty="0" smtClean="0"/>
              <a:t>1 - 5 %.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Výpočet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VP a OVD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598989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14595"/>
          </a:xfrm>
        </p:spPr>
        <p:txBody>
          <a:bodyPr>
            <a:normAutofit/>
          </a:bodyPr>
          <a:lstStyle/>
          <a:p>
            <a:r>
              <a:rPr lang="cs-CZ" dirty="0" smtClean="0"/>
              <a:t>VP a OVD - propočtená </a:t>
            </a:r>
            <a:r>
              <a:rPr lang="cs-CZ" dirty="0"/>
              <a:t>na rozsah služby, jak byla vymezena v Základní síti </a:t>
            </a:r>
            <a:r>
              <a:rPr lang="cs-CZ" dirty="0" smtClean="0"/>
              <a:t>kraje </a:t>
            </a:r>
            <a:r>
              <a:rPr lang="cs-CZ" b="1" u="sng" dirty="0" smtClean="0"/>
              <a:t>na období 2019 až 2021 (síť od 1. 1. 2019)</a:t>
            </a:r>
            <a:endParaRPr lang="cs-CZ" b="1" u="sng" dirty="0"/>
          </a:p>
          <a:p>
            <a:pPr lvl="1" algn="just"/>
            <a:r>
              <a:rPr lang="cs-CZ" b="1" u="sng" dirty="0" smtClean="0">
                <a:solidFill>
                  <a:srgbClr val="FF0000"/>
                </a:solidFill>
              </a:rPr>
              <a:t>Nižší rozsah </a:t>
            </a:r>
            <a:r>
              <a:rPr lang="cs-CZ" b="1" u="sng" dirty="0">
                <a:solidFill>
                  <a:srgbClr val="FF0000"/>
                </a:solidFill>
              </a:rPr>
              <a:t>služby →</a:t>
            </a:r>
            <a:r>
              <a:rPr lang="cs-CZ" b="1" u="sng" dirty="0" smtClean="0">
                <a:solidFill>
                  <a:srgbClr val="FF0000"/>
                </a:solidFill>
              </a:rPr>
              <a:t> VP a OVD se vypočte </a:t>
            </a:r>
            <a:r>
              <a:rPr lang="cs-CZ" b="1" u="sng" dirty="0">
                <a:solidFill>
                  <a:srgbClr val="FF0000"/>
                </a:solidFill>
              </a:rPr>
              <a:t>podle skutečného rozsahu služby, specifikovaného </a:t>
            </a:r>
            <a:r>
              <a:rPr lang="cs-CZ" b="1" u="sng" dirty="0" smtClean="0">
                <a:solidFill>
                  <a:srgbClr val="FF0000"/>
                </a:solidFill>
              </a:rPr>
              <a:t/>
            </a:r>
            <a:br>
              <a:rPr lang="cs-CZ" b="1" u="sng" dirty="0" smtClean="0">
                <a:solidFill>
                  <a:srgbClr val="FF0000"/>
                </a:solidFill>
              </a:rPr>
            </a:br>
            <a:r>
              <a:rPr lang="cs-CZ" b="1" u="sng" dirty="0" smtClean="0">
                <a:solidFill>
                  <a:srgbClr val="FF0000"/>
                </a:solidFill>
              </a:rPr>
              <a:t>v Žádosti.</a:t>
            </a:r>
            <a:endParaRPr lang="cs-CZ" b="1" u="sng" dirty="0">
              <a:solidFill>
                <a:srgbClr val="FF0000"/>
              </a:solidFill>
            </a:endParaRPr>
          </a:p>
          <a:p>
            <a:pPr lvl="1" algn="just"/>
            <a:r>
              <a:rPr lang="cs-CZ" dirty="0" smtClean="0"/>
              <a:t>Při vyplňování Žádosti je důležité dbát především </a:t>
            </a:r>
          </a:p>
          <a:p>
            <a:pPr lvl="1" algn="just"/>
            <a:r>
              <a:rPr lang="cs-CZ" dirty="0" smtClean="0"/>
              <a:t>na počet pracovních úvazků, který je uveden </a:t>
            </a:r>
            <a:br>
              <a:rPr lang="cs-CZ" dirty="0" smtClean="0"/>
            </a:br>
            <a:r>
              <a:rPr lang="cs-CZ" dirty="0" smtClean="0"/>
              <a:t>v Základní síti kraje a dále také na jejich rozdělení na jednotlivé pracovní pozice, které je uvedeno </a:t>
            </a:r>
            <a:br>
              <a:rPr lang="cs-CZ" dirty="0" smtClean="0"/>
            </a:br>
            <a:r>
              <a:rPr lang="cs-CZ" dirty="0" smtClean="0"/>
              <a:t>v příloze A Pověření. </a:t>
            </a:r>
          </a:p>
          <a:p>
            <a:pPr lvl="1" algn="just"/>
            <a:r>
              <a:rPr lang="cs-CZ" dirty="0" smtClean="0"/>
              <a:t>V </a:t>
            </a:r>
            <a:r>
              <a:rPr lang="cs-CZ" dirty="0"/>
              <a:t>případě pobytových služeb </a:t>
            </a:r>
            <a:r>
              <a:rPr lang="cs-CZ" dirty="0" smtClean="0"/>
              <a:t>je důležité do Žádosti uvést počet lůžek dle Základní sítě kraje. </a:t>
            </a:r>
            <a:endParaRPr lang="cs-CZ" dirty="0">
              <a:solidFill>
                <a:srgbClr val="7030A0"/>
              </a:solidFill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Výpočet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VP a OVD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39583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393192" lvl="1" indent="0">
              <a:buNone/>
            </a:pPr>
            <a:r>
              <a:rPr lang="cs-CZ" dirty="0" smtClean="0"/>
              <a:t>Pravidla určená v Pověření pro personální zajištění služby:</a:t>
            </a:r>
          </a:p>
          <a:p>
            <a:pPr marL="393192" lvl="1" indent="0" algn="just">
              <a:buNone/>
            </a:pPr>
            <a:endParaRPr lang="cs-CZ" dirty="0"/>
          </a:p>
          <a:p>
            <a:pPr lvl="2" algn="just"/>
            <a:r>
              <a:rPr lang="cs-CZ" dirty="0"/>
              <a:t>V personálním zajištění sociální služby pečovatelská služba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a </a:t>
            </a:r>
            <a:r>
              <a:rPr lang="cs-CZ" dirty="0"/>
              <a:t>osobní asistence jsou závazné úvazky v přímé péči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v </a:t>
            </a:r>
            <a:r>
              <a:rPr lang="cs-CZ" dirty="0"/>
              <a:t>jednotlivých pracovních </a:t>
            </a:r>
            <a:r>
              <a:rPr lang="cs-CZ" dirty="0" smtClean="0"/>
              <a:t>pozicích.</a:t>
            </a:r>
            <a:endParaRPr lang="cs-CZ" dirty="0"/>
          </a:p>
          <a:p>
            <a:pPr lvl="2" algn="just"/>
            <a:r>
              <a:rPr lang="cs-CZ" dirty="0"/>
              <a:t>Sociální služby vykazující zdravotnický personál musí dodržet výši úvazků uvedenou v personálním zajištění - zdravotničtí pracovníci. V ostatních pracovních pozicích (SP, PSS, odborní pracovníci) musí být dodržen součet těchto pracovních pozic uvedených v příloze A Pověření. </a:t>
            </a:r>
          </a:p>
          <a:p>
            <a:pPr lvl="2" algn="just"/>
            <a:r>
              <a:rPr lang="cs-CZ" dirty="0"/>
              <a:t>U sociálních služeb neobsahující zdravotnické pracovníky </a:t>
            </a:r>
            <a:r>
              <a:rPr lang="cs-CZ" dirty="0" smtClean="0"/>
              <a:t/>
            </a:r>
            <a:br>
              <a:rPr lang="cs-CZ" dirty="0" smtClean="0"/>
            </a:br>
            <a:r>
              <a:rPr lang="cs-CZ" dirty="0" smtClean="0"/>
              <a:t>je </a:t>
            </a:r>
            <a:r>
              <a:rPr lang="cs-CZ" dirty="0"/>
              <a:t>závazná celková výše průměrného přepočteného úvazku celkem, nikoliv rozložení pracovních pozic.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Výpočet VP a OVD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408530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Rozdělení personálního zajištění služby </a:t>
            </a:r>
            <a:br>
              <a:rPr lang="cs-CZ" dirty="0" smtClean="0"/>
            </a:br>
            <a:r>
              <a:rPr lang="cs-CZ" dirty="0" smtClean="0"/>
              <a:t>na jednotlivé pracovní pozice již není zcela zásadní pro výpočet VP a OVD:  </a:t>
            </a:r>
          </a:p>
          <a:p>
            <a:pPr marL="393192" lvl="1" indent="0" algn="just">
              <a:buNone/>
            </a:pPr>
            <a:r>
              <a:rPr lang="cs-CZ" dirty="0" smtClean="0"/>
              <a:t>→ pro každou službu je určena </a:t>
            </a:r>
            <a:r>
              <a:rPr lang="cs-CZ" dirty="0" smtClean="0"/>
              <a:t>hodnota měsíční </a:t>
            </a:r>
            <a:r>
              <a:rPr lang="cs-CZ" dirty="0" smtClean="0"/>
              <a:t>finanční podpory na úvazek v </a:t>
            </a:r>
            <a:r>
              <a:rPr lang="cs-CZ" dirty="0"/>
              <a:t>přímé </a:t>
            </a:r>
            <a:r>
              <a:rPr lang="cs-CZ" dirty="0" smtClean="0"/>
              <a:t>péči/lůžko, která </a:t>
            </a:r>
            <a:r>
              <a:rPr lang="cs-CZ" dirty="0"/>
              <a:t>odpovídá celkovým obvyklým měsíčním </a:t>
            </a:r>
            <a:r>
              <a:rPr lang="cs-CZ" dirty="0" smtClean="0"/>
              <a:t>nákladům </a:t>
            </a:r>
          </a:p>
          <a:p>
            <a:pPr marL="393192" lvl="1" indent="0" algn="just">
              <a:buNone/>
            </a:pPr>
            <a:r>
              <a:rPr lang="cs-CZ" dirty="0" smtClean="0"/>
              <a:t>→ hodnota finanční podpory obsahuje osobní </a:t>
            </a:r>
            <a:br>
              <a:rPr lang="cs-CZ" dirty="0" smtClean="0"/>
            </a:br>
            <a:r>
              <a:rPr lang="cs-CZ" dirty="0" smtClean="0"/>
              <a:t>i provozní náklady včetně režií.</a:t>
            </a:r>
          </a:p>
          <a:p>
            <a:pPr lvl="1" algn="just"/>
            <a:r>
              <a:rPr lang="cs-CZ" sz="2400" b="1" dirty="0"/>
              <a:t>Rozdělení personálního zajištění </a:t>
            </a:r>
            <a:r>
              <a:rPr lang="cs-CZ" sz="2400" b="1" dirty="0" smtClean="0"/>
              <a:t>služby </a:t>
            </a:r>
            <a:br>
              <a:rPr lang="cs-CZ" sz="2400" b="1" dirty="0" smtClean="0"/>
            </a:br>
            <a:r>
              <a:rPr lang="cs-CZ" sz="2400" b="1" dirty="0" smtClean="0"/>
              <a:t>na </a:t>
            </a:r>
            <a:r>
              <a:rPr lang="cs-CZ" sz="2400" b="1" dirty="0"/>
              <a:t>jednotlivé pracovní </a:t>
            </a:r>
            <a:r>
              <a:rPr lang="cs-CZ" sz="2400" b="1" dirty="0" smtClean="0"/>
              <a:t>pozice je zásadní </a:t>
            </a:r>
            <a:br>
              <a:rPr lang="cs-CZ" sz="2400" b="1" dirty="0" smtClean="0"/>
            </a:br>
            <a:r>
              <a:rPr lang="cs-CZ" sz="2400" b="1" dirty="0" smtClean="0"/>
              <a:t>pro </a:t>
            </a:r>
            <a:r>
              <a:rPr lang="cs-CZ" sz="2400" b="1" u="sng" dirty="0" smtClean="0"/>
              <a:t>hodnocení uznatelnosti osobních nákladů.</a:t>
            </a:r>
            <a:endParaRPr lang="cs-CZ" sz="2400" b="1" u="sng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Výpočet VP a OVD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11683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cs-CZ" dirty="0" smtClean="0"/>
              <a:t>Pověření příloha A:</a:t>
            </a:r>
          </a:p>
          <a:p>
            <a:pPr lvl="1" algn="just"/>
            <a:r>
              <a:rPr lang="cs-CZ" dirty="0" smtClean="0"/>
              <a:t>5 SP</a:t>
            </a:r>
          </a:p>
          <a:p>
            <a:pPr marL="393192" lvl="1" indent="0" algn="just">
              <a:buNone/>
            </a:pPr>
            <a:r>
              <a:rPr lang="cs-CZ" dirty="0" smtClean="0"/>
              <a:t>→ v Žádosti 4 SP a 1 PSS → uznatelné náklady </a:t>
            </a:r>
            <a:br>
              <a:rPr lang="cs-CZ" dirty="0" smtClean="0"/>
            </a:br>
            <a:r>
              <a:rPr lang="cs-CZ" dirty="0" smtClean="0"/>
              <a:t>na mzdy – 4 * mzda SP + 1* mzda PSS</a:t>
            </a:r>
          </a:p>
          <a:p>
            <a:pPr marL="393192" lvl="1" indent="0" algn="just">
              <a:buNone/>
            </a:pPr>
            <a:r>
              <a:rPr lang="cs-CZ" dirty="0" smtClean="0"/>
              <a:t>NIKOLI 5 * mzda SP</a:t>
            </a:r>
          </a:p>
          <a:p>
            <a:pPr marL="393192" lvl="1" indent="0" algn="just">
              <a:buNone/>
            </a:pPr>
            <a:endParaRPr lang="cs-CZ" dirty="0" smtClean="0"/>
          </a:p>
          <a:p>
            <a:pPr marL="393192" lvl="1" indent="0" algn="just">
              <a:buNone/>
            </a:pPr>
            <a:r>
              <a:rPr lang="cs-CZ" dirty="0"/>
              <a:t>→ </a:t>
            </a:r>
            <a:r>
              <a:rPr lang="cs-CZ" dirty="0" smtClean="0"/>
              <a:t>nebo v Žádosti 4 SP → uznatelné náklady na mzdy 4 * mzda SP</a:t>
            </a:r>
          </a:p>
          <a:p>
            <a:pPr marL="393192" lvl="1" indent="0" algn="just">
              <a:buNone/>
            </a:pPr>
            <a:r>
              <a:rPr lang="cs-CZ" dirty="0" smtClean="0"/>
              <a:t>NIKOLI 5 * mzda SP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Příklad změny rozdělení </a:t>
            </a:r>
            <a:r>
              <a:rPr lang="cs-CZ" sz="2400" dirty="0"/>
              <a:t>personálního zajištění služby na jednotlivé pracovní</a:t>
            </a:r>
            <a:r>
              <a:rPr lang="cs-CZ" sz="2400" dirty="0" smtClean="0"/>
              <a:t> pozice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054792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just">
              <a:buNone/>
            </a:pPr>
            <a:endParaRPr lang="cs-CZ" dirty="0" smtClean="0"/>
          </a:p>
          <a:p>
            <a:pPr marL="109728" indent="0" algn="just">
              <a:buNone/>
            </a:pPr>
            <a:r>
              <a:rPr lang="cs-CZ" dirty="0" smtClean="0"/>
              <a:t>Pro skupinu </a:t>
            </a:r>
            <a:r>
              <a:rPr lang="cs-CZ" dirty="0"/>
              <a:t>1 a 2</a:t>
            </a:r>
            <a:r>
              <a:rPr lang="cs-CZ" dirty="0" smtClean="0"/>
              <a:t>:</a:t>
            </a:r>
            <a:endParaRPr lang="cs-CZ" dirty="0"/>
          </a:p>
          <a:p>
            <a:pPr algn="just"/>
            <a:r>
              <a:rPr lang="cs-CZ" dirty="0"/>
              <a:t>Do pracovních úvazků pracovníků v přímé péči se zahrnují pracovníci pracující na </a:t>
            </a:r>
            <a:r>
              <a:rPr lang="cs-CZ" b="1" u="sng" dirty="0"/>
              <a:t>HPP, DPP, DPČ</a:t>
            </a:r>
            <a:r>
              <a:rPr lang="cs-CZ" dirty="0"/>
              <a:t> (nikoli nákup služeb</a:t>
            </a:r>
            <a:r>
              <a:rPr lang="cs-CZ" dirty="0" smtClean="0"/>
              <a:t>).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Výpočet VP 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OVD/Hodnocení Žádosti o dotaci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4682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 dirty="0" smtClean="0"/>
          </a:p>
          <a:p>
            <a:endParaRPr lang="cs-CZ" dirty="0"/>
          </a:p>
          <a:p>
            <a:pPr marL="109728" indent="0">
              <a:buNone/>
            </a:pPr>
            <a:endParaRPr lang="cs-CZ" dirty="0" smtClean="0"/>
          </a:p>
          <a:p>
            <a:endParaRPr lang="cs-CZ" dirty="0"/>
          </a:p>
          <a:p>
            <a:endParaRPr lang="cs-CZ" dirty="0" smtClean="0"/>
          </a:p>
          <a:p>
            <a:pPr algn="just"/>
            <a:endParaRPr lang="cs-CZ" sz="2000" dirty="0" smtClean="0"/>
          </a:p>
          <a:p>
            <a:pPr algn="just"/>
            <a:r>
              <a:rPr lang="cs-CZ" sz="2000" dirty="0" smtClean="0"/>
              <a:t>Mzdové </a:t>
            </a:r>
            <a:r>
              <a:rPr lang="cs-CZ" sz="2000" dirty="0" smtClean="0"/>
              <a:t>limity navýšeny o:</a:t>
            </a:r>
          </a:p>
          <a:p>
            <a:pPr lvl="1" algn="just"/>
            <a:r>
              <a:rPr lang="cs-CZ" sz="2000" dirty="0" smtClean="0"/>
              <a:t> 2 % - inflace</a:t>
            </a:r>
          </a:p>
          <a:p>
            <a:pPr lvl="1" algn="just"/>
            <a:r>
              <a:rPr lang="cs-CZ" sz="2000" dirty="0" smtClean="0"/>
              <a:t> 5 % - dle </a:t>
            </a:r>
            <a:r>
              <a:rPr lang="cs-CZ" sz="2000" dirty="0"/>
              <a:t>n</a:t>
            </a:r>
            <a:r>
              <a:rPr lang="cs-CZ" sz="2000" dirty="0" smtClean="0"/>
              <a:t>ávrhu </a:t>
            </a:r>
            <a:r>
              <a:rPr lang="cs-CZ" sz="2000" dirty="0"/>
              <a:t>nařízení vlády, kterým se mění nařízení vlády č. 341/2017 Sb., o platových </a:t>
            </a:r>
            <a:r>
              <a:rPr lang="cs-CZ" sz="2000" dirty="0" smtClean="0"/>
              <a:t>poměrech.</a:t>
            </a:r>
            <a:endParaRPr lang="cs-CZ" sz="20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/>
              <a:t>Uznatelná výše mzdových nákladů pro rok 2019</a:t>
            </a:r>
          </a:p>
        </p:txBody>
      </p: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47334"/>
              </p:ext>
            </p:extLst>
          </p:nvPr>
        </p:nvGraphicFramePr>
        <p:xfrm>
          <a:off x="323528" y="1124744"/>
          <a:ext cx="8568952" cy="2736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0" name="Worksheet" r:id="rId3" imgW="10029923" imgH="2543044" progId="Excel.Sheet.12">
                  <p:embed/>
                </p:oleObj>
              </mc:Choice>
              <mc:Fallback>
                <p:oleObj name="Worksheet" r:id="rId3" imgW="10029923" imgH="2543044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23528" y="1124744"/>
                        <a:ext cx="8568952" cy="27363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58981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dirty="0" smtClean="0"/>
              <a:t>V rámci hodnocení Žádosti o dotaci bude kontrolován :</a:t>
            </a:r>
          </a:p>
          <a:p>
            <a:pPr lvl="1" algn="just"/>
            <a:r>
              <a:rPr lang="cs-CZ" dirty="0"/>
              <a:t>s</a:t>
            </a:r>
            <a:r>
              <a:rPr lang="cs-CZ" dirty="0" smtClean="0"/>
              <a:t>oulad se Základní sítí kraje (úvazky PP; viz předchozí), </a:t>
            </a:r>
          </a:p>
          <a:p>
            <a:pPr lvl="1" algn="just"/>
            <a:r>
              <a:rPr lang="cs-CZ" dirty="0" smtClean="0"/>
              <a:t>meziroční </a:t>
            </a:r>
            <a:r>
              <a:rPr lang="cs-CZ" dirty="0"/>
              <a:t>nárůst </a:t>
            </a:r>
            <a:r>
              <a:rPr lang="cs-CZ" dirty="0" smtClean="0"/>
              <a:t>rozpočtu </a:t>
            </a:r>
          </a:p>
          <a:p>
            <a:pPr lvl="2" algn="just"/>
            <a:r>
              <a:rPr lang="cs-CZ" dirty="0" smtClean="0"/>
              <a:t>nárůst rozpočtu je přípustný maximálně do 10 % </a:t>
            </a:r>
            <a:br>
              <a:rPr lang="cs-CZ" dirty="0" smtClean="0"/>
            </a:br>
            <a:r>
              <a:rPr lang="cs-CZ" dirty="0" smtClean="0"/>
              <a:t>při </a:t>
            </a:r>
            <a:r>
              <a:rPr lang="cs-CZ" dirty="0"/>
              <a:t>stejné kapacitě sociální </a:t>
            </a:r>
            <a:r>
              <a:rPr lang="cs-CZ" dirty="0" smtClean="0"/>
              <a:t>služby,</a:t>
            </a:r>
          </a:p>
          <a:p>
            <a:pPr lvl="2" algn="just"/>
            <a:r>
              <a:rPr lang="cs-CZ" dirty="0"/>
              <a:t>navýšení rozpočtu nad 10 % musí být v Žádosti řádně </a:t>
            </a:r>
            <a:r>
              <a:rPr lang="cs-CZ" dirty="0" smtClean="0"/>
              <a:t>zdůvodněno (</a:t>
            </a:r>
            <a:r>
              <a:rPr lang="cs-CZ" b="1" u="sng" dirty="0" smtClean="0"/>
              <a:t>KOMENTÁŘ K ROZPOČTU SLUŽBY</a:t>
            </a:r>
            <a:r>
              <a:rPr lang="cs-CZ" dirty="0" smtClean="0"/>
              <a:t>)</a:t>
            </a:r>
          </a:p>
          <a:p>
            <a:pPr marL="630936" lvl="2" indent="0" algn="just">
              <a:buNone/>
            </a:pPr>
            <a:r>
              <a:rPr lang="cs-CZ" dirty="0"/>
              <a:t> </a:t>
            </a:r>
            <a:r>
              <a:rPr lang="cs-CZ" dirty="0" smtClean="0"/>
              <a:t>  → není-li, dojde ke krácení </a:t>
            </a:r>
            <a:r>
              <a:rPr lang="cs-CZ" dirty="0"/>
              <a:t>až do výše </a:t>
            </a:r>
            <a:r>
              <a:rPr lang="cs-CZ" dirty="0" smtClean="0"/>
              <a:t>přípustného 	    meziročního nárůstu </a:t>
            </a:r>
            <a:r>
              <a:rPr lang="cs-CZ" dirty="0"/>
              <a:t>(</a:t>
            </a:r>
            <a:r>
              <a:rPr lang="cs-CZ" b="1" u="sng" dirty="0"/>
              <a:t>krácení </a:t>
            </a:r>
            <a:r>
              <a:rPr lang="cs-CZ" b="1" u="sng" dirty="0" smtClean="0"/>
              <a:t>požadavku </a:t>
            </a:r>
            <a:r>
              <a:rPr lang="cs-CZ" b="1" u="sng" dirty="0"/>
              <a:t>na dotaci</a:t>
            </a:r>
            <a:r>
              <a:rPr lang="cs-CZ" dirty="0" smtClean="0"/>
              <a:t>).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Žádosti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 dotaci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4183662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rámci hodnocení Žádosti o dotaci bude </a:t>
            </a:r>
            <a:r>
              <a:rPr lang="cs-CZ" dirty="0" smtClean="0"/>
              <a:t>kontrolován:</a:t>
            </a:r>
          </a:p>
          <a:p>
            <a:pPr lvl="1" algn="just"/>
            <a:r>
              <a:rPr lang="cs-CZ" dirty="0"/>
              <a:t>povinný podíl spolufinancování služby z jiných zdrojů (8 %, resp. 5 </a:t>
            </a:r>
            <a:r>
              <a:rPr lang="cs-CZ" dirty="0" smtClean="0"/>
              <a:t>%)</a:t>
            </a:r>
            <a:endParaRPr lang="cs-CZ" dirty="0"/>
          </a:p>
          <a:p>
            <a:pPr marL="393192" lvl="1" indent="0" algn="just">
              <a:buNone/>
            </a:pPr>
            <a:r>
              <a:rPr lang="cs-CZ" dirty="0"/>
              <a:t>   → </a:t>
            </a:r>
            <a:r>
              <a:rPr lang="cs-CZ" dirty="0" smtClean="0"/>
              <a:t>není-li dodrženo, dojde ke krácení požadavku </a:t>
            </a:r>
            <a:br>
              <a:rPr lang="cs-CZ" dirty="0" smtClean="0"/>
            </a:br>
            <a:r>
              <a:rPr lang="cs-CZ" dirty="0" smtClean="0"/>
              <a:t>        na dotaci, </a:t>
            </a:r>
            <a:endParaRPr lang="cs-CZ" dirty="0"/>
          </a:p>
          <a:p>
            <a:pPr lvl="1" algn="just"/>
            <a:r>
              <a:rPr lang="cs-CZ" dirty="0" smtClean="0"/>
              <a:t>neuznatelné náklady v nákladovém rozpočtu.</a:t>
            </a:r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Hodnocení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Žádosti o dotaci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35770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cs typeface="Arial" panose="020B0604020202020204" pitchFamily="34" charset="0"/>
              </a:rPr>
              <a:t>Uznatelné/neuznatelné </a:t>
            </a:r>
            <a:r>
              <a:rPr lang="cs-CZ" sz="3200" dirty="0" smtClean="0">
                <a:cs typeface="Arial" panose="020B0604020202020204" pitchFamily="34" charset="0"/>
              </a:rPr>
              <a:t>náklady</a:t>
            </a:r>
            <a:endParaRPr lang="cs-CZ" sz="28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V rámci GDPR budou uznatelné jen náklady </a:t>
            </a:r>
            <a:br>
              <a:rPr lang="cs-CZ" sz="2600" dirty="0" smtClean="0">
                <a:cs typeface="Arial" panose="020B0604020202020204" pitchFamily="34" charset="0"/>
              </a:rPr>
            </a:br>
            <a:r>
              <a:rPr lang="cs-CZ" sz="2600" dirty="0" smtClean="0">
                <a:cs typeface="Arial" panose="020B0604020202020204" pitchFamily="34" charset="0"/>
              </a:rPr>
              <a:t>na pověřence.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U vstupní prohlídky zaměstnance se ustupuje </a:t>
            </a:r>
            <a:br>
              <a:rPr lang="cs-CZ" sz="2600" dirty="0" smtClean="0">
                <a:cs typeface="Arial" panose="020B0604020202020204" pitchFamily="34" charset="0"/>
              </a:rPr>
            </a:br>
            <a:r>
              <a:rPr lang="cs-CZ" sz="2600" dirty="0" smtClean="0">
                <a:cs typeface="Arial" panose="020B0604020202020204" pitchFamily="34" charset="0"/>
              </a:rPr>
              <a:t>od podmínky uznatelnosti nákladu až po ukončení zkušební doby zaměstnance.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Náklady na vzdělání: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Pokud zaměstnanec </a:t>
            </a:r>
            <a:r>
              <a:rPr lang="cs-CZ" sz="2400" dirty="0" smtClean="0"/>
              <a:t>pracuje na </a:t>
            </a:r>
            <a:r>
              <a:rPr lang="cs-CZ" sz="2400" dirty="0"/>
              <a:t>plný úvazek jen část roku, </a:t>
            </a:r>
            <a:r>
              <a:rPr lang="cs-CZ" sz="2400" dirty="0" smtClean="0"/>
              <a:t>započítají se do uznatelných nákladů jen odpovídající dvanáctiny z „příspěvku“ na vzdělávání.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/>
              <a:t>Pokud </a:t>
            </a:r>
            <a:r>
              <a:rPr lang="cs-CZ" sz="2400" dirty="0"/>
              <a:t>zaměstnanec pracuje na částečný úvazek po celý rok, </a:t>
            </a:r>
            <a:r>
              <a:rPr lang="cs-CZ" sz="2400" dirty="0" smtClean="0"/>
              <a:t>započítá se do uznatelných nákladů </a:t>
            </a:r>
            <a:r>
              <a:rPr lang="cs-CZ" sz="2400" dirty="0"/>
              <a:t>celý </a:t>
            </a:r>
            <a:r>
              <a:rPr lang="cs-CZ" sz="2400" dirty="0" smtClean="0"/>
              <a:t>„příspěvek“ </a:t>
            </a:r>
            <a:br>
              <a:rPr lang="cs-CZ" sz="2400" dirty="0" smtClean="0"/>
            </a:br>
            <a:r>
              <a:rPr lang="cs-CZ" sz="2400" dirty="0" smtClean="0"/>
              <a:t>na vzdělávání.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/>
              <a:t>Do neuznatelných nákladů byl pro přehlednost „vyjmenován“ operativní leasing.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4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2600" dirty="0" smtClean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600" dirty="0"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Hlavní změny/Hodnocení Žádosti o dotaci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898587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484784"/>
            <a:ext cx="7408333" cy="4641379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cs-CZ" sz="2400" dirty="0"/>
              <a:t>Základní pravidla pro poskytnutí finanční podpory:</a:t>
            </a:r>
          </a:p>
          <a:p>
            <a:pPr algn="just"/>
            <a:r>
              <a:rPr lang="cs-CZ" sz="2000" dirty="0"/>
              <a:t>Metodika Ústeckého kraje pro poskytování finanční podpory poskytovatelům sociálních služeb v rámci programu Podpora sociálních služeb v Ústeckém kraji 2019 (dále jen „Metodika</a:t>
            </a:r>
            <a:r>
              <a:rPr lang="cs-CZ" sz="2000" dirty="0" smtClean="0"/>
              <a:t>“)</a:t>
            </a:r>
            <a:endParaRPr lang="cs-CZ" sz="2000" dirty="0"/>
          </a:p>
          <a:p>
            <a:pPr lvl="1">
              <a:buFont typeface="Wingdings" panose="05000000000000000000" pitchFamily="2" charset="2"/>
              <a:buChar char="Ø"/>
            </a:pPr>
            <a:r>
              <a:rPr lang="cs-CZ" sz="1600" dirty="0" smtClean="0"/>
              <a:t> a další dokumenty, jež jsou součástí vyhlášení </a:t>
            </a:r>
            <a:r>
              <a:rPr lang="cs-CZ" sz="1600" dirty="0"/>
              <a:t>dotačního programu </a:t>
            </a:r>
            <a:r>
              <a:rPr lang="cs-CZ" sz="1600" dirty="0" smtClean="0"/>
              <a:t>(Pověření</a:t>
            </a:r>
            <a:r>
              <a:rPr lang="cs-CZ" sz="1600" dirty="0"/>
              <a:t>, Metodika, </a:t>
            </a:r>
            <a:r>
              <a:rPr lang="cs-CZ" sz="1600" dirty="0" smtClean="0"/>
              <a:t>Smlouva</a:t>
            </a:r>
            <a:r>
              <a:rPr lang="cs-CZ" sz="1600" dirty="0"/>
              <a:t>, atd</a:t>
            </a:r>
            <a:r>
              <a:rPr lang="cs-CZ" sz="1600" dirty="0" smtClean="0"/>
              <a:t>.).</a:t>
            </a:r>
            <a:endParaRPr lang="cs-CZ" sz="3200" dirty="0" smtClean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2200" dirty="0" smtClean="0"/>
              <a:t>Veškeré </a:t>
            </a:r>
            <a:r>
              <a:rPr lang="cs-CZ" sz="2200" dirty="0"/>
              <a:t>změny v dotačním programu </a:t>
            </a:r>
            <a:r>
              <a:rPr lang="cs-CZ" sz="2200" dirty="0" smtClean="0"/>
              <a:t>byly </a:t>
            </a:r>
            <a:r>
              <a:rPr lang="cs-CZ" sz="2200" dirty="0"/>
              <a:t>konzultovány s </a:t>
            </a:r>
            <a:r>
              <a:rPr lang="cs-CZ" sz="2200" dirty="0" err="1" smtClean="0"/>
              <a:t>vydelegovanou</a:t>
            </a:r>
            <a:r>
              <a:rPr lang="cs-CZ" sz="2200" dirty="0"/>
              <a:t> </a:t>
            </a:r>
            <a:r>
              <a:rPr lang="cs-CZ" sz="2200" dirty="0" smtClean="0"/>
              <a:t>pracovní </a:t>
            </a:r>
            <a:r>
              <a:rPr lang="cs-CZ" sz="2200" dirty="0"/>
              <a:t>skupinou Asociace poskytovatelů sociálních služeb ČR </a:t>
            </a:r>
            <a:r>
              <a:rPr lang="cs-CZ" sz="2200" dirty="0" smtClean="0"/>
              <a:t/>
            </a:r>
            <a:br>
              <a:rPr lang="cs-CZ" sz="2200" dirty="0" smtClean="0"/>
            </a:br>
            <a:r>
              <a:rPr lang="cs-CZ" sz="2200" dirty="0" smtClean="0"/>
              <a:t>za </a:t>
            </a:r>
            <a:r>
              <a:rPr lang="cs-CZ" sz="2200" dirty="0"/>
              <a:t>Ústecký kraj</a:t>
            </a:r>
            <a:r>
              <a:rPr lang="cs-CZ" sz="2200" dirty="0" smtClean="0"/>
              <a:t>.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2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600" dirty="0" smtClean="0">
              <a:latin typeface="+mj-lt"/>
              <a:cs typeface="Arial" panose="020B0604020202020204" pitchFamily="34" charset="0"/>
            </a:endParaRP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864096"/>
          </a:xfrm>
        </p:spPr>
        <p:txBody>
          <a:bodyPr>
            <a:normAutofit/>
          </a:bodyPr>
          <a:lstStyle/>
          <a:p>
            <a:pPr algn="ctr"/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oproti roku </a:t>
            </a:r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2018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399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Ukončení financování sociálních služeb z OPZ </a:t>
            </a:r>
            <a:r>
              <a:rPr lang="cs-CZ" dirty="0" smtClean="0"/>
              <a:t>během roku 2019</a:t>
            </a:r>
          </a:p>
          <a:p>
            <a:pPr lvl="1" algn="just"/>
            <a:r>
              <a:rPr lang="cs-CZ" dirty="0" smtClean="0"/>
              <a:t>Podání Žádosti o dotaci na zbývající část roku</a:t>
            </a:r>
          </a:p>
          <a:p>
            <a:pPr lvl="2" algn="just"/>
            <a:r>
              <a:rPr lang="cs-CZ" dirty="0" smtClean="0"/>
              <a:t>Plánované náklady uvést za celý rok.</a:t>
            </a:r>
          </a:p>
          <a:p>
            <a:pPr lvl="2" algn="just"/>
            <a:r>
              <a:rPr lang="cs-CZ" dirty="0" smtClean="0"/>
              <a:t>Požadavek na dotaci jen na měsíce, ve kterých služba nebude financována z OPZ.</a:t>
            </a:r>
          </a:p>
          <a:p>
            <a:pPr lvl="3" algn="just"/>
            <a:r>
              <a:rPr lang="cs-CZ" u="sng" dirty="0" smtClean="0"/>
              <a:t>Do komentáře k rozpočtu služby uvést počet měsíců, </a:t>
            </a:r>
            <a:br>
              <a:rPr lang="cs-CZ" u="sng" dirty="0" smtClean="0"/>
            </a:br>
            <a:r>
              <a:rPr lang="cs-CZ" u="sng" dirty="0" smtClean="0"/>
              <a:t>na které je žádána podpora .</a:t>
            </a:r>
          </a:p>
          <a:p>
            <a:pPr lvl="2" algn="just"/>
            <a:r>
              <a:rPr lang="cs-CZ" dirty="0"/>
              <a:t>POVINNÁ PŘÍLOHA ŽÁDOSTI - Rozhodnutí o poskytnutí dotace v rámci OPZ se všemi dodatky.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Hodnocení Žádosti o dotaci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63250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/>
          </a:bodyPr>
          <a:lstStyle/>
          <a:p>
            <a:pPr algn="just"/>
            <a:r>
              <a:rPr lang="cs-CZ" dirty="0" smtClean="0"/>
              <a:t>Změna výpočtového mechanismu </a:t>
            </a:r>
            <a:r>
              <a:rPr lang="cs-CZ" sz="2800" dirty="0" smtClean="0">
                <a:cs typeface="Arial" panose="020B0604020202020204" pitchFamily="34" charset="0"/>
              </a:rPr>
              <a:t>→ </a:t>
            </a:r>
            <a:r>
              <a:rPr lang="cs-CZ" dirty="0"/>
              <a:t>velké meziroční změny ve stanovené výši finanční podpory </a:t>
            </a:r>
            <a:r>
              <a:rPr lang="cs-CZ" sz="2400" dirty="0">
                <a:cs typeface="Arial" panose="020B0604020202020204" pitchFamily="34" charset="0"/>
              </a:rPr>
              <a:t>→</a:t>
            </a:r>
            <a:r>
              <a:rPr lang="cs-CZ" dirty="0" smtClean="0"/>
              <a:t> </a:t>
            </a:r>
            <a:r>
              <a:rPr lang="cs-CZ" b="1" u="sng" dirty="0"/>
              <a:t>možnost</a:t>
            </a:r>
            <a:r>
              <a:rPr lang="cs-CZ" dirty="0"/>
              <a:t> kraje využít </a:t>
            </a:r>
            <a:r>
              <a:rPr lang="cs-CZ" b="1" dirty="0"/>
              <a:t>přechodný mechanismus </a:t>
            </a:r>
            <a:r>
              <a:rPr lang="cs-CZ" dirty="0"/>
              <a:t>úpravy </a:t>
            </a:r>
            <a:r>
              <a:rPr lang="cs-CZ" dirty="0" smtClean="0"/>
              <a:t>výše vypočtené </a:t>
            </a:r>
            <a:r>
              <a:rPr lang="cs-CZ" dirty="0"/>
              <a:t>finanční </a:t>
            </a:r>
            <a:r>
              <a:rPr lang="cs-CZ" dirty="0" smtClean="0"/>
              <a:t>podpory. </a:t>
            </a:r>
          </a:p>
          <a:p>
            <a:pPr lvl="1" algn="just"/>
            <a:r>
              <a:rPr lang="cs-CZ" dirty="0" smtClean="0"/>
              <a:t>Přechodný mechanismus stanoven v intervalu 80 až 120 % </a:t>
            </a:r>
            <a:r>
              <a:rPr lang="cs-CZ" dirty="0"/>
              <a:t>finanční podpory přidělené v předchozím </a:t>
            </a:r>
            <a:r>
              <a:rPr lang="cs-CZ" dirty="0" smtClean="0"/>
              <a:t>roce.</a:t>
            </a:r>
          </a:p>
          <a:p>
            <a:pPr algn="just"/>
            <a:r>
              <a:rPr lang="cs-CZ" dirty="0" smtClean="0"/>
              <a:t>O použití/nepoužití přechodného mechanismu bude rozhodnuto v lednu 2019 na základě vypočtené výše finanční podpory jednotlivým službám.</a:t>
            </a:r>
          </a:p>
          <a:p>
            <a:pPr marL="109728" indent="0">
              <a:buNone/>
            </a:pPr>
            <a:endParaRPr lang="cs-CZ" dirty="0" smtClean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>
            <a:normAutofit/>
          </a:bodyPr>
          <a:lstStyle/>
          <a:p>
            <a:r>
              <a:rPr lang="cs-CZ" sz="3200" dirty="0">
                <a:latin typeface="Arial" panose="020B0604020202020204" pitchFamily="34" charset="0"/>
                <a:cs typeface="Arial" panose="020B0604020202020204" pitchFamily="34" charset="0"/>
              </a:rPr>
              <a:t>Hlavní změny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141018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507288" cy="5328592"/>
          </a:xfrm>
        </p:spPr>
        <p:txBody>
          <a:bodyPr>
            <a:normAutofit fontScale="70000" lnSpcReduction="20000"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cs typeface="Arial" panose="020B0604020202020204" pitchFamily="34" charset="0"/>
              </a:rPr>
              <a:t>Snížení administrativní náročnosti programu</a:t>
            </a:r>
            <a:endParaRPr lang="cs-CZ" sz="28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Snížení počtu povinných příloh dokládaných k Žádosti o dotaci z 11 na 4 (+ 1 dobrovolná příloha – transformační plán):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doklady osvědčující právní osobnost žadatele o </a:t>
            </a:r>
            <a:r>
              <a:rPr lang="cs-CZ" sz="2400" dirty="0" smtClean="0"/>
              <a:t>dotaci … (nebo čestné prohlášení, pokud neproběhla změna),</a:t>
            </a:r>
            <a:endParaRPr lang="cs-CZ" sz="24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 smtClean="0">
                <a:cs typeface="Arial" panose="020B0604020202020204" pitchFamily="34" charset="0"/>
              </a:rPr>
              <a:t>1 čestné prohlášení (resp. 2),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>
                <a:cs typeface="Arial" panose="020B0604020202020204" pitchFamily="34" charset="0"/>
              </a:rPr>
              <a:t>s</a:t>
            </a:r>
            <a:r>
              <a:rPr lang="cs-CZ" sz="2400" dirty="0" smtClean="0">
                <a:cs typeface="Arial" panose="020B0604020202020204" pitchFamily="34" charset="0"/>
              </a:rPr>
              <a:t>mlouva o zřízení BÚ,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>
                <a:cs typeface="Arial" panose="020B0604020202020204" pitchFamily="34" charset="0"/>
              </a:rPr>
              <a:t>p</a:t>
            </a:r>
            <a:r>
              <a:rPr lang="cs-CZ" sz="2400" dirty="0" smtClean="0">
                <a:cs typeface="Arial" panose="020B0604020202020204" pitchFamily="34" charset="0"/>
              </a:rPr>
              <a:t>řehled projektů financovaných z ESF,  </a:t>
            </a:r>
          </a:p>
          <a:p>
            <a:pPr lvl="3" algn="just">
              <a:spcBef>
                <a:spcPts val="600"/>
              </a:spcBef>
              <a:spcAft>
                <a:spcPts val="600"/>
              </a:spcAft>
            </a:pPr>
            <a:r>
              <a:rPr lang="cs-CZ" sz="2200" dirty="0">
                <a:cs typeface="Arial" panose="020B0604020202020204" pitchFamily="34" charset="0"/>
              </a:rPr>
              <a:t>u</a:t>
            </a:r>
            <a:r>
              <a:rPr lang="cs-CZ" sz="2200" dirty="0" smtClean="0">
                <a:cs typeface="Arial" panose="020B0604020202020204" pitchFamily="34" charset="0"/>
              </a:rPr>
              <a:t> služeb, kterým končí podpora z </a:t>
            </a:r>
            <a:r>
              <a:rPr lang="cs-CZ" sz="2200" dirty="0">
                <a:cs typeface="Arial" panose="020B0604020202020204" pitchFamily="34" charset="0"/>
              </a:rPr>
              <a:t>OPZ ještě Rozhodnutí o poskytnutí dotace v rámci OPZ se všemi dodatky.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400" dirty="0"/>
              <a:t>Ohlašovací povinnost nově nastavena při změně </a:t>
            </a:r>
            <a:r>
              <a:rPr lang="cs-CZ" sz="2400" dirty="0" smtClean="0"/>
              <a:t>rozpočtu v rámci nákladového druhu </a:t>
            </a:r>
            <a:r>
              <a:rPr lang="cs-CZ" sz="2400" dirty="0"/>
              <a:t>z 20 % na 30 </a:t>
            </a:r>
            <a:r>
              <a:rPr lang="cs-CZ" sz="2400" dirty="0" smtClean="0"/>
              <a:t>%.</a:t>
            </a:r>
            <a:endParaRPr lang="cs-CZ" sz="26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cs-CZ" sz="2600" dirty="0" smtClean="0">
                <a:cs typeface="Arial" panose="020B0604020202020204" pitchFamily="34" charset="0"/>
              </a:rPr>
              <a:t>O změnách v nákladových rozpočtech služeb bude nově rozhodovat odbor sociálních věcí KÚÚK – resp. pracovníci ORS na základě písemné žádosti Příjemce,</a:t>
            </a:r>
          </a:p>
          <a:p>
            <a:pPr marL="393192" lvl="1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600" dirty="0">
                <a:cs typeface="Arial" panose="020B0604020202020204" pitchFamily="34" charset="0"/>
              </a:rPr>
              <a:t> </a:t>
            </a:r>
            <a:r>
              <a:rPr lang="cs-CZ" sz="2600" dirty="0" smtClean="0">
                <a:cs typeface="Arial" panose="020B0604020202020204" pitchFamily="34" charset="0"/>
              </a:rPr>
              <a:t>  → </a:t>
            </a:r>
            <a:r>
              <a:rPr lang="cs-CZ" sz="2600" b="1" dirty="0" smtClean="0">
                <a:cs typeface="Arial" panose="020B0604020202020204" pitchFamily="34" charset="0"/>
              </a:rPr>
              <a:t>netýká se žádostí o přesun finančních prostředků mezi službami.</a:t>
            </a: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400" dirty="0" smtClean="0"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sz="2600" dirty="0" smtClean="0"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cs-CZ" sz="3200" dirty="0" smtClean="0">
              <a:cs typeface="Arial" panose="020B0604020202020204" pitchFamily="34" charset="0"/>
            </a:endParaRPr>
          </a:p>
          <a:p>
            <a:pPr lvl="2" algn="just">
              <a:spcBef>
                <a:spcPts val="600"/>
              </a:spcBef>
              <a:spcAft>
                <a:spcPts val="600"/>
              </a:spcAft>
            </a:pPr>
            <a:endParaRPr lang="cs-CZ" sz="2600" dirty="0"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1008112"/>
          </a:xfrm>
        </p:spPr>
        <p:txBody>
          <a:bodyPr/>
          <a:lstStyle/>
          <a:p>
            <a:r>
              <a:rPr lang="cs-CZ" dirty="0">
                <a:latin typeface="Arial" panose="020B0604020202020204" pitchFamily="34" charset="0"/>
                <a:cs typeface="Arial" panose="020B0604020202020204" pitchFamily="34" charset="0"/>
              </a:rPr>
              <a:t>Hlavní změny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91085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cs-CZ" sz="1800" dirty="0"/>
              <a:t>18. 9. – 16. </a:t>
            </a:r>
            <a:r>
              <a:rPr lang="cs-CZ" sz="1800" dirty="0" smtClean="0"/>
              <a:t>12. </a:t>
            </a:r>
            <a:r>
              <a:rPr lang="cs-CZ" sz="1800" dirty="0"/>
              <a:t>2018 – zveřejnění vyhlášení na úřední </a:t>
            </a:r>
            <a:r>
              <a:rPr lang="cs-CZ" sz="1800" dirty="0" smtClean="0"/>
              <a:t>desce,</a:t>
            </a:r>
          </a:p>
          <a:p>
            <a:pPr algn="just"/>
            <a:r>
              <a:rPr lang="cs-CZ" sz="1800" dirty="0" smtClean="0"/>
              <a:t>18</a:t>
            </a:r>
            <a:r>
              <a:rPr lang="cs-CZ" sz="1800" dirty="0"/>
              <a:t>. 10. – 8. 11. 2018 – příjem žádostí do dotačního řízení kraje, </a:t>
            </a:r>
            <a:endParaRPr lang="cs-CZ" sz="1800" dirty="0" smtClean="0"/>
          </a:p>
          <a:p>
            <a:pPr algn="just"/>
            <a:r>
              <a:rPr lang="cs-CZ" sz="1800" b="1" u="sng" dirty="0" smtClean="0"/>
              <a:t>8</a:t>
            </a:r>
            <a:r>
              <a:rPr lang="cs-CZ" sz="1800" b="1" u="sng" dirty="0"/>
              <a:t>. 11. 2018 – uzávěrka příjmu žádostí </a:t>
            </a:r>
            <a:r>
              <a:rPr lang="cs-CZ" sz="1800" dirty="0"/>
              <a:t>do dotačního řízení kraje, </a:t>
            </a:r>
            <a:endParaRPr lang="cs-CZ" sz="1800" dirty="0" smtClean="0"/>
          </a:p>
          <a:p>
            <a:pPr algn="just"/>
            <a:r>
              <a:rPr lang="cs-CZ" sz="1800" dirty="0" smtClean="0"/>
              <a:t>listopad </a:t>
            </a:r>
            <a:r>
              <a:rPr lang="cs-CZ" sz="1800" dirty="0"/>
              <a:t>2018 – leden 2019 – hodnocení žádostí, stanovení </a:t>
            </a:r>
            <a:r>
              <a:rPr lang="cs-CZ" sz="1800" dirty="0" smtClean="0"/>
              <a:t>VP </a:t>
            </a:r>
            <a:br>
              <a:rPr lang="cs-CZ" sz="1800" dirty="0" smtClean="0"/>
            </a:br>
            <a:r>
              <a:rPr lang="cs-CZ" sz="1800" dirty="0" smtClean="0"/>
              <a:t>a OVD, </a:t>
            </a:r>
          </a:p>
          <a:p>
            <a:pPr algn="just"/>
            <a:r>
              <a:rPr lang="cs-CZ" sz="1800" dirty="0" smtClean="0"/>
              <a:t>leden </a:t>
            </a:r>
            <a:r>
              <a:rPr lang="cs-CZ" sz="1800" dirty="0"/>
              <a:t>2019 a dále – po přidělení alokace ze státního rozpočtu kraji stanovení reálné výše dotace uplatněním redukčních </a:t>
            </a:r>
            <a:r>
              <a:rPr lang="cs-CZ" sz="1800" dirty="0" smtClean="0"/>
              <a:t>koeficientů </a:t>
            </a:r>
            <a:br>
              <a:rPr lang="cs-CZ" sz="1800" dirty="0" smtClean="0"/>
            </a:br>
            <a:r>
              <a:rPr lang="cs-CZ" sz="1800" dirty="0" smtClean="0"/>
              <a:t>dle Metodiky </a:t>
            </a:r>
            <a:r>
              <a:rPr lang="cs-CZ" sz="1800" dirty="0"/>
              <a:t>a priorit dotačního řízení dle MPSV</a:t>
            </a:r>
            <a:r>
              <a:rPr lang="cs-CZ" sz="1800" dirty="0" smtClean="0"/>
              <a:t>,</a:t>
            </a:r>
          </a:p>
          <a:p>
            <a:pPr algn="just"/>
            <a:r>
              <a:rPr lang="cs-CZ" sz="1800" dirty="0"/>
              <a:t>leden 2019 – předložení návrhů reálné výše dotace ke schválení orgánům kraje (v rámci termínů jednání RÚK a ZÚK v roce 2019 stanoven termín jednání ZÚK v mimořádném termínu 28. </a:t>
            </a:r>
            <a:r>
              <a:rPr lang="cs-CZ" sz="1800" dirty="0" smtClean="0"/>
              <a:t>1. 2019).</a:t>
            </a:r>
          </a:p>
          <a:p>
            <a:pPr marL="109728" indent="0">
              <a:buNone/>
            </a:pPr>
            <a:endParaRPr lang="cs-CZ" sz="1800" dirty="0" smtClean="0">
              <a:solidFill>
                <a:srgbClr val="7030A0"/>
              </a:solidFill>
            </a:endParaRPr>
          </a:p>
          <a:p>
            <a:pPr marL="109728" indent="0" algn="just">
              <a:buNone/>
            </a:pPr>
            <a:r>
              <a:rPr lang="cs-CZ" sz="1800" dirty="0" smtClean="0"/>
              <a:t>Podepisování smluv – bude probíhat během února a opět budou zajištěna podpisová místa (bližší informace v průběhu ledna až února).</a:t>
            </a:r>
            <a:endParaRPr lang="cs-CZ" sz="1800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/>
              <a:t>Harmonogram dotačního řízení 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68565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cs-CZ" dirty="0"/>
              <a:t>	</a:t>
            </a:r>
            <a:r>
              <a:rPr lang="cs-CZ" dirty="0" smtClean="0"/>
              <a:t>	</a:t>
            </a:r>
          </a:p>
          <a:p>
            <a:pPr marL="109728" indent="0">
              <a:buNone/>
            </a:pPr>
            <a:endParaRPr lang="cs-CZ" dirty="0"/>
          </a:p>
          <a:p>
            <a:pPr marL="109728" indent="0" algn="ctr">
              <a:buNone/>
            </a:pPr>
            <a:r>
              <a:rPr lang="cs-CZ" dirty="0" smtClean="0"/>
              <a:t>Děkuji za pozornost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r>
              <a:rPr lang="cs-CZ" dirty="0" smtClean="0"/>
              <a:t>Kontakt: </a:t>
            </a:r>
          </a:p>
          <a:p>
            <a:pPr marL="109728" indent="0">
              <a:buNone/>
            </a:pPr>
            <a:endParaRPr lang="cs-CZ" sz="2000" dirty="0"/>
          </a:p>
          <a:p>
            <a:pPr marL="109728" indent="0">
              <a:buNone/>
            </a:pPr>
            <a:r>
              <a:rPr lang="cs-CZ" sz="2000" dirty="0" smtClean="0"/>
              <a:t>Ing. Petra Kováčová; kovacova.petra@post.cz </a:t>
            </a:r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 smtClean="0"/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6824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pPr marL="109728" indent="0" algn="just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3700" b="1" dirty="0" smtClean="0">
                <a:latin typeface="+mj-lt"/>
                <a:cs typeface="Arial" panose="020B0604020202020204" pitchFamily="34" charset="0"/>
              </a:rPr>
              <a:t>Shrnutí změn</a:t>
            </a:r>
            <a:r>
              <a:rPr lang="cs-CZ" sz="37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+mj-lt"/>
                <a:cs typeface="Arial" panose="020B0604020202020204" pitchFamily="34" charset="0"/>
              </a:rPr>
              <a:t>v</a:t>
            </a:r>
            <a:r>
              <a:rPr lang="cs-CZ" sz="3200" dirty="0" smtClean="0">
                <a:latin typeface="+mj-lt"/>
                <a:cs typeface="Arial" panose="020B0604020202020204" pitchFamily="34" charset="0"/>
              </a:rPr>
              <a:t>ýpočet vyrovnávací platby (VP) </a:t>
            </a:r>
            <a:br>
              <a:rPr lang="cs-CZ" sz="3200" dirty="0" smtClean="0">
                <a:latin typeface="+mj-lt"/>
                <a:cs typeface="Arial" panose="020B0604020202020204" pitchFamily="34" charset="0"/>
              </a:rPr>
            </a:br>
            <a:r>
              <a:rPr lang="cs-CZ" sz="3200" dirty="0" smtClean="0">
                <a:latin typeface="+mj-lt"/>
                <a:cs typeface="Arial" panose="020B0604020202020204" pitchFamily="34" charset="0"/>
              </a:rPr>
              <a:t>a optimální výše dotace (OVD),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+mj-lt"/>
                <a:cs typeface="Arial" panose="020B0604020202020204" pitchFamily="34" charset="0"/>
              </a:rPr>
              <a:t>p</a:t>
            </a:r>
            <a:r>
              <a:rPr lang="cs-CZ" sz="3200" dirty="0" smtClean="0">
                <a:latin typeface="+mj-lt"/>
                <a:cs typeface="Arial" panose="020B0604020202020204" pitchFamily="34" charset="0"/>
              </a:rPr>
              <a:t>ovinný podíl spolufinancování služby,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+mj-lt"/>
                <a:cs typeface="Arial" panose="020B0604020202020204" pitchFamily="34" charset="0"/>
              </a:rPr>
              <a:t>u</a:t>
            </a:r>
            <a:r>
              <a:rPr lang="cs-CZ" sz="3200" dirty="0" smtClean="0">
                <a:latin typeface="+mj-lt"/>
                <a:cs typeface="Arial" panose="020B0604020202020204" pitchFamily="34" charset="0"/>
              </a:rPr>
              <a:t>znatelné/neuznatelné náklady,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>
                <a:latin typeface="+mj-lt"/>
                <a:cs typeface="Arial" panose="020B0604020202020204" pitchFamily="34" charset="0"/>
              </a:rPr>
              <a:t>s</a:t>
            </a:r>
            <a:r>
              <a:rPr lang="cs-CZ" sz="3200" dirty="0" smtClean="0">
                <a:latin typeface="+mj-lt"/>
                <a:cs typeface="Arial" panose="020B0604020202020204" pitchFamily="34" charset="0"/>
              </a:rPr>
              <a:t>nížení administrativní náročnosti.</a:t>
            </a:r>
          </a:p>
          <a:p>
            <a:pPr marL="630936" lvl="2" indent="0" algn="just">
              <a:spcBef>
                <a:spcPts val="600"/>
              </a:spcBef>
              <a:spcAft>
                <a:spcPts val="600"/>
              </a:spcAft>
              <a:buNone/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476672"/>
            <a:ext cx="8229600" cy="1008112"/>
          </a:xfrm>
        </p:spPr>
        <p:txBody>
          <a:bodyPr>
            <a:normAutofit/>
          </a:bodyPr>
          <a:lstStyle/>
          <a:p>
            <a:pPr algn="ctr"/>
            <a:r>
              <a:rPr lang="cs-CZ" dirty="0" smtClean="0">
                <a:latin typeface="Arial" panose="020B0604020202020204" pitchFamily="34" charset="0"/>
                <a:cs typeface="Arial" panose="020B0604020202020204" pitchFamily="34" charset="0"/>
              </a:rPr>
              <a:t>Hlavní změny oproti roku 2018  </a:t>
            </a:r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7199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256584"/>
          </a:xfrm>
        </p:spPr>
        <p:txBody>
          <a:bodyPr>
            <a:norm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/>
              <a:t>Detailní popis výpočtu VP a OVD včetně vysvětlení pojmů je uveden </a:t>
            </a:r>
            <a:r>
              <a:rPr lang="cs-CZ" sz="3200" dirty="0" smtClean="0"/>
              <a:t/>
            </a:r>
            <a:br>
              <a:rPr lang="cs-CZ" sz="3200" dirty="0" smtClean="0"/>
            </a:br>
            <a:r>
              <a:rPr lang="cs-CZ" sz="3200" dirty="0" smtClean="0"/>
              <a:t>v </a:t>
            </a:r>
            <a:r>
              <a:rPr lang="cs-CZ" sz="3200" dirty="0"/>
              <a:t>Části </a:t>
            </a:r>
            <a:r>
              <a:rPr lang="cs-CZ" sz="3200" dirty="0" smtClean="0"/>
              <a:t>VII. </a:t>
            </a:r>
            <a:r>
              <a:rPr lang="cs-CZ" sz="3200" dirty="0"/>
              <a:t>Metodiky</a:t>
            </a:r>
            <a:r>
              <a:rPr lang="cs-CZ" sz="3200" dirty="0" smtClean="0"/>
              <a:t>.</a:t>
            </a:r>
            <a:endParaRPr lang="cs-CZ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cs-CZ" sz="3200" dirty="0" smtClean="0">
                <a:cs typeface="Arial" panose="020B0604020202020204" pitchFamily="34" charset="0"/>
              </a:rPr>
              <a:t>Sociální služby rozděleny dle svého charakteru do 4 skupin</a:t>
            </a:r>
            <a:r>
              <a:rPr lang="cs-CZ" sz="3200" dirty="0">
                <a:cs typeface="Arial" panose="020B0604020202020204" pitchFamily="34" charset="0"/>
              </a:rPr>
              <a:t>. Pro každou skupinu </a:t>
            </a:r>
            <a:r>
              <a:rPr lang="cs-CZ" sz="3200" dirty="0" smtClean="0">
                <a:cs typeface="Arial" panose="020B0604020202020204" pitchFamily="34" charset="0"/>
              </a:rPr>
              <a:t>je </a:t>
            </a:r>
            <a:r>
              <a:rPr lang="cs-CZ" sz="3200" dirty="0">
                <a:cs typeface="Arial" panose="020B0604020202020204" pitchFamily="34" charset="0"/>
              </a:rPr>
              <a:t>aplikován </a:t>
            </a:r>
            <a:r>
              <a:rPr lang="cs-CZ" sz="3200" dirty="0" smtClean="0">
                <a:cs typeface="Arial" panose="020B0604020202020204" pitchFamily="34" charset="0"/>
              </a:rPr>
              <a:t>shodný </a:t>
            </a:r>
            <a:r>
              <a:rPr lang="cs-CZ" sz="3200" dirty="0">
                <a:cs typeface="Arial" panose="020B0604020202020204" pitchFamily="34" charset="0"/>
              </a:rPr>
              <a:t>mechanismus výpočtu </a:t>
            </a:r>
            <a:r>
              <a:rPr lang="cs-CZ" sz="3200" dirty="0" smtClean="0">
                <a:cs typeface="Arial" panose="020B0604020202020204" pitchFamily="34" charset="0"/>
              </a:rPr>
              <a:t>OVD, resp. VP. </a:t>
            </a:r>
            <a:r>
              <a:rPr lang="cs-CZ" sz="3200" dirty="0" smtClean="0"/>
              <a:t>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4000" dirty="0"/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endParaRPr lang="cs-CZ" sz="3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cs-CZ" sz="2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pPr algn="ctr"/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Výpočet </a:t>
            </a:r>
            <a:r>
              <a:rPr lang="cs-CZ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VP a OVD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66169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82547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endParaRPr lang="cs-CZ" sz="2400" b="1" dirty="0" smtClean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cs-CZ" sz="2400" b="1" dirty="0" smtClean="0">
                <a:ea typeface="Times New Roman" panose="02020603050405020304" pitchFamily="18" charset="0"/>
              </a:rPr>
              <a:t>Skupiny </a:t>
            </a:r>
            <a:r>
              <a:rPr lang="cs-CZ" sz="2400" b="1" dirty="0">
                <a:ea typeface="Times New Roman" panose="02020603050405020304" pitchFamily="18" charset="0"/>
              </a:rPr>
              <a:t>sociálních služeb</a:t>
            </a:r>
            <a:r>
              <a:rPr lang="cs-CZ" sz="2400" b="1" dirty="0" smtClean="0">
                <a:ea typeface="Times New Roman" panose="02020603050405020304" pitchFamily="18" charset="0"/>
              </a:rPr>
              <a:t>:</a:t>
            </a:r>
          </a:p>
          <a:p>
            <a:pPr marL="109728" indent="0" algn="just">
              <a:buNone/>
            </a:pPr>
            <a:endParaRPr lang="cs-CZ" sz="2400" b="1" dirty="0">
              <a:ea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prevence a odborného sociálního poradenství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ambulantní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 terénní forma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služby,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péče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ambulantní a terénní forma služby </a:t>
            </a: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2000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a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služba </a:t>
            </a: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tísňové </a:t>
            </a:r>
            <a:r>
              <a:rPr lang="cs-CZ" sz="2000" b="1" dirty="0" smtClean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péče,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prevence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pobytová a ambulantní forma služby s lůžkovou kapacitou,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598932" lvl="1" indent="-342900" algn="just">
              <a:spcAft>
                <a:spcPts val="1000"/>
              </a:spcAft>
              <a:buFont typeface="+mj-lt"/>
              <a:buAutoNum type="arabicPeriod"/>
            </a:pPr>
            <a:r>
              <a:rPr lang="cs-CZ" sz="2000" b="1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služby sociální péče – </a:t>
            </a: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  <a:cs typeface="Times New Roman" panose="02020603050405020304" pitchFamily="18" charset="0"/>
              </a:rPr>
              <a:t>pobytová forma služby.</a:t>
            </a:r>
            <a:endParaRPr lang="cs-CZ" sz="2000" dirty="0"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cs-CZ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algn="just"/>
            <a:endParaRPr lang="cs-CZ" sz="1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728" indent="0">
              <a:buNone/>
            </a:pP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cs-CZ" sz="2800" dirty="0">
                <a:latin typeface="Arial" panose="020B0604020202020204" pitchFamily="34" charset="0"/>
                <a:cs typeface="Arial" panose="020B0604020202020204" pitchFamily="34" charset="0"/>
              </a:rPr>
              <a:t>Výpočet VP a OVD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70657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Druhy služeb:</a:t>
            </a:r>
          </a:p>
          <a:p>
            <a:pPr lvl="1"/>
            <a:r>
              <a:rPr lang="cs-CZ" sz="1900" dirty="0"/>
              <a:t>odborné sociální poradenství, </a:t>
            </a:r>
          </a:p>
          <a:p>
            <a:pPr lvl="1"/>
            <a:r>
              <a:rPr lang="cs-CZ" sz="1900" dirty="0"/>
              <a:t>raná péče, </a:t>
            </a:r>
          </a:p>
          <a:p>
            <a:pPr lvl="1"/>
            <a:r>
              <a:rPr lang="cs-CZ" sz="1900" dirty="0"/>
              <a:t>telefonická krizová pomoc, </a:t>
            </a:r>
          </a:p>
          <a:p>
            <a:pPr lvl="1"/>
            <a:r>
              <a:rPr lang="cs-CZ" sz="1900" dirty="0"/>
              <a:t>tlumočnické služby, </a:t>
            </a:r>
          </a:p>
          <a:p>
            <a:pPr lvl="1"/>
            <a:r>
              <a:rPr lang="cs-CZ" sz="1900" dirty="0"/>
              <a:t>krizová pomoc, </a:t>
            </a:r>
          </a:p>
          <a:p>
            <a:pPr lvl="1"/>
            <a:r>
              <a:rPr lang="cs-CZ" sz="1900" dirty="0"/>
              <a:t>sociálně aktivizační služby pro rodiny s dětmi, </a:t>
            </a:r>
          </a:p>
          <a:p>
            <a:pPr lvl="1"/>
            <a:r>
              <a:rPr lang="cs-CZ" sz="1900" dirty="0"/>
              <a:t>sociálně aktivizační služby pro seniory a osoby se zdravotním postižením, </a:t>
            </a:r>
          </a:p>
          <a:p>
            <a:pPr lvl="1"/>
            <a:r>
              <a:rPr lang="cs-CZ" sz="1900" dirty="0"/>
              <a:t>terénní programy, </a:t>
            </a:r>
          </a:p>
          <a:p>
            <a:pPr lvl="1"/>
            <a:r>
              <a:rPr lang="cs-CZ" sz="1900" dirty="0"/>
              <a:t>kontaktní centra,</a:t>
            </a:r>
          </a:p>
          <a:p>
            <a:pPr lvl="1"/>
            <a:r>
              <a:rPr lang="cs-CZ" sz="1900" dirty="0"/>
              <a:t>nízkoprahová denní </a:t>
            </a:r>
            <a:r>
              <a:rPr lang="cs-CZ" sz="1900" dirty="0" smtClean="0"/>
              <a:t>centra,</a:t>
            </a:r>
            <a:endParaRPr lang="cs-CZ" sz="1900" dirty="0"/>
          </a:p>
          <a:p>
            <a:pPr lvl="1"/>
            <a:r>
              <a:rPr lang="cs-CZ" sz="1900" dirty="0"/>
              <a:t>nízkoprahová zařízení pro děti a mládež, </a:t>
            </a:r>
          </a:p>
          <a:p>
            <a:pPr lvl="1"/>
            <a:r>
              <a:rPr lang="cs-CZ" sz="1900" dirty="0"/>
              <a:t>intervenční centra,</a:t>
            </a:r>
          </a:p>
          <a:p>
            <a:pPr lvl="1"/>
            <a:r>
              <a:rPr lang="cs-CZ" sz="1900" dirty="0"/>
              <a:t>služby následné péče – pouze v případě ambulantní formy služby,</a:t>
            </a:r>
          </a:p>
          <a:p>
            <a:pPr lvl="1"/>
            <a:r>
              <a:rPr lang="cs-CZ" sz="1900" dirty="0"/>
              <a:t>sociálně terapeutické dílny,</a:t>
            </a:r>
          </a:p>
          <a:p>
            <a:pPr lvl="1"/>
            <a:r>
              <a:rPr lang="cs-CZ" sz="1900" dirty="0"/>
              <a:t>sociální rehabilitace – pouze v případě terénní a ambulantní formy služby. </a:t>
            </a:r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228998"/>
          </a:xfrm>
        </p:spPr>
        <p:txBody>
          <a:bodyPr>
            <a:normAutofit fontScale="90000"/>
          </a:bodyPr>
          <a:lstStyle/>
          <a:p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Skupina 1(služby sociální prevence a odborného sociálního poradenství – ambulantní a terénní forma 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služby)</a:t>
            </a:r>
            <a:r>
              <a:rPr lang="cs-CZ" sz="2800" dirty="0"/>
              <a:t/>
            </a:r>
            <a:br>
              <a:rPr lang="cs-CZ" sz="2800" dirty="0"/>
            </a:b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397891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026563"/>
          </a:xfrm>
        </p:spPr>
        <p:txBody>
          <a:bodyPr/>
          <a:lstStyle/>
          <a:p>
            <a:r>
              <a:rPr lang="cs-CZ" dirty="0"/>
              <a:t>Druhy služeb:</a:t>
            </a:r>
          </a:p>
          <a:p>
            <a:pPr lvl="1"/>
            <a:r>
              <a:rPr lang="cs-CZ" dirty="0"/>
              <a:t>osobní asistence,</a:t>
            </a:r>
          </a:p>
          <a:p>
            <a:pPr lvl="1"/>
            <a:r>
              <a:rPr lang="cs-CZ" dirty="0"/>
              <a:t>průvodcovské a předčitatelské služby,</a:t>
            </a:r>
          </a:p>
          <a:p>
            <a:pPr lvl="1"/>
            <a:r>
              <a:rPr lang="cs-CZ" dirty="0"/>
              <a:t>podpora samostatného bydlení,</a:t>
            </a:r>
          </a:p>
          <a:p>
            <a:pPr lvl="1"/>
            <a:r>
              <a:rPr lang="cs-CZ" dirty="0"/>
              <a:t>odlehčovací služby – pouze ambulantní a terénní forma,</a:t>
            </a:r>
          </a:p>
          <a:p>
            <a:pPr lvl="1"/>
            <a:r>
              <a:rPr lang="cs-CZ" dirty="0"/>
              <a:t>centra denních služeb,</a:t>
            </a:r>
          </a:p>
          <a:p>
            <a:pPr lvl="1"/>
            <a:r>
              <a:rPr lang="cs-CZ" dirty="0"/>
              <a:t>denní stacionáře,</a:t>
            </a:r>
          </a:p>
          <a:p>
            <a:pPr lvl="1"/>
            <a:r>
              <a:rPr lang="cs-CZ" dirty="0"/>
              <a:t>pečovatelská </a:t>
            </a:r>
            <a:r>
              <a:rPr lang="cs-CZ" dirty="0" smtClean="0"/>
              <a:t>služba,</a:t>
            </a:r>
          </a:p>
          <a:p>
            <a:pPr lvl="1"/>
            <a:r>
              <a:rPr lang="cs-CZ" dirty="0" smtClean="0"/>
              <a:t>tísňová péče. </a:t>
            </a:r>
          </a:p>
          <a:p>
            <a:pPr lvl="1"/>
            <a:endParaRPr lang="cs-CZ" i="1" dirty="0" smtClean="0"/>
          </a:p>
          <a:p>
            <a:pPr lvl="1"/>
            <a:endParaRPr lang="cs-CZ" dirty="0"/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rmAutofit fontScale="90000"/>
          </a:bodyPr>
          <a:lstStyle/>
          <a:p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Skupina 2 (služby sociální péče – ambulantní a terénní forma služby a služba tísňové 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péče)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2559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810539"/>
          </a:xfrm>
        </p:spPr>
        <p:txBody>
          <a:bodyPr>
            <a:normAutofit/>
          </a:bodyPr>
          <a:lstStyle/>
          <a:p>
            <a:r>
              <a:rPr lang="cs-CZ" dirty="0"/>
              <a:t>Druhy služeb</a:t>
            </a:r>
            <a:r>
              <a:rPr lang="cs-CZ" dirty="0" smtClean="0"/>
              <a:t>:</a:t>
            </a:r>
            <a:endParaRPr lang="cs-CZ" dirty="0"/>
          </a:p>
          <a:p>
            <a:pPr lvl="1"/>
            <a:r>
              <a:rPr lang="cs-CZ" sz="2400" dirty="0"/>
              <a:t>Pobytové formy služby:</a:t>
            </a:r>
          </a:p>
          <a:p>
            <a:pPr lvl="2"/>
            <a:r>
              <a:rPr lang="cs-CZ" sz="2400" dirty="0"/>
              <a:t>azylové domy,</a:t>
            </a:r>
          </a:p>
          <a:p>
            <a:pPr lvl="2"/>
            <a:r>
              <a:rPr lang="cs-CZ" sz="2400" dirty="0"/>
              <a:t>domy na půl cesty,</a:t>
            </a:r>
          </a:p>
          <a:p>
            <a:pPr lvl="2"/>
            <a:r>
              <a:rPr lang="cs-CZ" sz="2400" dirty="0"/>
              <a:t>služby následné péče (pouze pobytová forma),</a:t>
            </a:r>
          </a:p>
          <a:p>
            <a:pPr lvl="2"/>
            <a:r>
              <a:rPr lang="cs-CZ" sz="2400" dirty="0"/>
              <a:t>t</a:t>
            </a:r>
            <a:r>
              <a:rPr lang="cs-CZ" sz="2400" dirty="0" smtClean="0"/>
              <a:t>erapeutické </a:t>
            </a:r>
            <a:r>
              <a:rPr lang="cs-CZ" sz="2400" dirty="0"/>
              <a:t>komunity,</a:t>
            </a:r>
          </a:p>
          <a:p>
            <a:pPr lvl="2"/>
            <a:r>
              <a:rPr lang="cs-CZ" sz="2400" dirty="0"/>
              <a:t>sociální rehabilitace (pouze pobytová forma</a:t>
            </a:r>
            <a:r>
              <a:rPr lang="cs-CZ" sz="2400" dirty="0" smtClean="0"/>
              <a:t>).</a:t>
            </a:r>
            <a:endParaRPr lang="cs-CZ" sz="2400" dirty="0"/>
          </a:p>
          <a:p>
            <a:pPr lvl="1"/>
            <a:r>
              <a:rPr lang="cs-CZ" sz="2400" dirty="0"/>
              <a:t>Ambulantní formy služby:</a:t>
            </a:r>
          </a:p>
          <a:p>
            <a:pPr lvl="2"/>
            <a:r>
              <a:rPr lang="cs-CZ" sz="2400" dirty="0"/>
              <a:t>noclehárny.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2700" dirty="0">
                <a:latin typeface="Arial" panose="020B0604020202020204" pitchFamily="34" charset="0"/>
                <a:cs typeface="Arial" panose="020B0604020202020204" pitchFamily="34" charset="0"/>
              </a:rPr>
              <a:t>Skupina 3 (služby sociální prevence – pobytová a ambulantní forma služby s lůžkovou </a:t>
            </a:r>
            <a:r>
              <a:rPr lang="cs-CZ" sz="2700" dirty="0" smtClean="0">
                <a:latin typeface="Arial" panose="020B0604020202020204" pitchFamily="34" charset="0"/>
                <a:cs typeface="Arial" panose="020B0604020202020204" pitchFamily="34" charset="0"/>
              </a:rPr>
              <a:t>kapacitou)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594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Druhy služeb</a:t>
            </a:r>
            <a:r>
              <a:rPr lang="cs-CZ" dirty="0" smtClean="0"/>
              <a:t>:</a:t>
            </a:r>
            <a:endParaRPr lang="cs-CZ" dirty="0"/>
          </a:p>
          <a:p>
            <a:pPr lvl="1"/>
            <a:r>
              <a:rPr lang="cs-CZ" sz="2400" dirty="0"/>
              <a:t>odlehčovací služby, </a:t>
            </a:r>
          </a:p>
          <a:p>
            <a:pPr lvl="1"/>
            <a:r>
              <a:rPr lang="cs-CZ" sz="2400" dirty="0"/>
              <a:t>týdenní stacionáře, </a:t>
            </a:r>
          </a:p>
          <a:p>
            <a:pPr lvl="1"/>
            <a:r>
              <a:rPr lang="cs-CZ" sz="2400" dirty="0"/>
              <a:t>domovy pro osoby se zdravotním postižením, </a:t>
            </a:r>
          </a:p>
          <a:p>
            <a:pPr lvl="1"/>
            <a:r>
              <a:rPr lang="cs-CZ" sz="2400" dirty="0"/>
              <a:t>domovy pro seniory, </a:t>
            </a:r>
          </a:p>
          <a:p>
            <a:pPr lvl="1"/>
            <a:r>
              <a:rPr lang="cs-CZ" sz="2400" dirty="0"/>
              <a:t>domovy se zvláštním režimem,</a:t>
            </a:r>
          </a:p>
          <a:p>
            <a:pPr lvl="1"/>
            <a:r>
              <a:rPr lang="cs-CZ" sz="2400" dirty="0"/>
              <a:t>chráněné bydlení,</a:t>
            </a:r>
          </a:p>
          <a:p>
            <a:pPr lvl="1"/>
            <a:r>
              <a:rPr lang="cs-CZ" sz="2400" dirty="0"/>
              <a:t>sociální služby poskytované ve zdravotnických zařízeních lůžkové péče.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Skupina </a:t>
            </a:r>
            <a:r>
              <a:rPr lang="cs-CZ" sz="2400" dirty="0">
                <a:latin typeface="Arial" panose="020B0604020202020204" pitchFamily="34" charset="0"/>
                <a:cs typeface="Arial" panose="020B0604020202020204" pitchFamily="34" charset="0"/>
              </a:rPr>
              <a:t>4 (služby sociální péče – pobytová forma </a:t>
            </a:r>
            <a:r>
              <a:rPr lang="cs-CZ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služby)</a:t>
            </a:r>
            <a:endParaRPr lang="cs-CZ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927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hluk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hluk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Shluk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1910</TotalTime>
  <Words>1015</Words>
  <Application>Microsoft Office PowerPoint</Application>
  <PresentationFormat>Předvádění na obrazovce (4:3)</PresentationFormat>
  <Paragraphs>193</Paragraphs>
  <Slides>24</Slides>
  <Notes>0</Notes>
  <HiddenSlides>0</HiddenSlides>
  <MMClips>0</MMClips>
  <ScaleCrop>false</ScaleCrop>
  <HeadingPairs>
    <vt:vector size="8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24</vt:i4>
      </vt:variant>
    </vt:vector>
  </HeadingPairs>
  <TitlesOfParts>
    <vt:vector size="34" baseType="lpstr">
      <vt:lpstr>Arial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Shluk</vt:lpstr>
      <vt:lpstr>Microsoft Excel Worksheet</vt:lpstr>
      <vt:lpstr>Dotační program „Podpora sociálních služeb  v Ústeckém kraji 2019“</vt:lpstr>
      <vt:lpstr>Hlavní změny oproti roku 2018 </vt:lpstr>
      <vt:lpstr>Hlavní změny oproti roku 2018  </vt:lpstr>
      <vt:lpstr>Výpočet VP a OVD</vt:lpstr>
      <vt:lpstr>Výpočet VP a OVD</vt:lpstr>
      <vt:lpstr>Skupina 1(služby sociální prevence a odborného sociálního poradenství – ambulantní a terénní forma služby) </vt:lpstr>
      <vt:lpstr>Skupina 2 (služby sociální péče – ambulantní a terénní forma služby a služba tísňové péče) </vt:lpstr>
      <vt:lpstr>Skupina 3 (služby sociální prevence – pobytová a ambulantní forma služby s lůžkovou kapacitou) </vt:lpstr>
      <vt:lpstr>Skupina 4 (služby sociální péče – pobytová forma služby)</vt:lpstr>
      <vt:lpstr>Výpočet VP a OVD</vt:lpstr>
      <vt:lpstr>Výpočet VP a OVD</vt:lpstr>
      <vt:lpstr>Výpočet VP a OVD</vt:lpstr>
      <vt:lpstr>Výpočet VP a OVD</vt:lpstr>
      <vt:lpstr>Příklad změny rozdělení personálního zajištění služby na jednotlivé pracovní pozice</vt:lpstr>
      <vt:lpstr>Výpočet VP a OVD/Hodnocení Žádosti o dotaci</vt:lpstr>
      <vt:lpstr>Uznatelná výše mzdových nákladů pro rok 2019</vt:lpstr>
      <vt:lpstr>Hodnocení Žádosti o dotaci</vt:lpstr>
      <vt:lpstr>Hodnocení Žádosti o dotaci</vt:lpstr>
      <vt:lpstr>Hlavní změny/Hodnocení Žádosti o dotaci </vt:lpstr>
      <vt:lpstr>Hodnocení Žádosti o dotaci </vt:lpstr>
      <vt:lpstr>Hlavní změny</vt:lpstr>
      <vt:lpstr>Hlavní změny </vt:lpstr>
      <vt:lpstr>Harmonogram dotačního řízení 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Financování sociálních služeb Ústeckým krajem v roce 2016</dc:title>
  <dc:creator>Steklá Petra</dc:creator>
  <cp:lastModifiedBy>Buky</cp:lastModifiedBy>
  <cp:revision>177</cp:revision>
  <cp:lastPrinted>2015-09-25T04:49:06Z</cp:lastPrinted>
  <dcterms:created xsi:type="dcterms:W3CDTF">2015-09-23T13:18:41Z</dcterms:created>
  <dcterms:modified xsi:type="dcterms:W3CDTF">2018-10-08T17:29:44Z</dcterms:modified>
</cp:coreProperties>
</file>