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3"/>
  </p:notesMasterIdLst>
  <p:sldIdLst>
    <p:sldId id="256" r:id="rId3"/>
    <p:sldId id="320" r:id="rId4"/>
    <p:sldId id="271" r:id="rId5"/>
    <p:sldId id="272" r:id="rId6"/>
    <p:sldId id="273" r:id="rId7"/>
    <p:sldId id="259" r:id="rId8"/>
    <p:sldId id="260" r:id="rId9"/>
    <p:sldId id="309" r:id="rId10"/>
    <p:sldId id="328" r:id="rId11"/>
    <p:sldId id="329" r:id="rId12"/>
    <p:sldId id="331" r:id="rId13"/>
    <p:sldId id="332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333" r:id="rId22"/>
    <p:sldId id="325" r:id="rId23"/>
    <p:sldId id="326" r:id="rId24"/>
    <p:sldId id="323" r:id="rId25"/>
    <p:sldId id="327" r:id="rId26"/>
    <p:sldId id="334" r:id="rId27"/>
    <p:sldId id="335" r:id="rId28"/>
    <p:sldId id="336" r:id="rId29"/>
    <p:sldId id="324" r:id="rId30"/>
    <p:sldId id="330" r:id="rId31"/>
    <p:sldId id="307" r:id="rId3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Střední styl 4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8850" autoAdjust="0"/>
  </p:normalViewPr>
  <p:slideViewPr>
    <p:cSldViewPr>
      <p:cViewPr varScale="1">
        <p:scale>
          <a:sx n="50" d="100"/>
          <a:sy n="50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Se&#353;it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ilan%20Sve&#345;epa\AppData\Local\Microsoft\Windows\Temporary%20Internet%20Files\Content.Outlook\I27DFBW7\NC-4-06-odchody_klientu_soucet_2012-12-31F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Se&#353;it1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chemeClr val="bg1">
                  <a:lumMod val="85000"/>
                </a:schemeClr>
              </a:solidFill>
            </c:spPr>
          </c:dPt>
          <c:dPt>
            <c:idx val="2"/>
            <c:spPr>
              <a:solidFill>
                <a:schemeClr val="bg2">
                  <a:lumMod val="10000"/>
                </a:schemeClr>
              </a:solidFill>
            </c:spPr>
          </c:dPt>
          <c:dPt>
            <c:idx val="3"/>
            <c:spPr>
              <a:solidFill>
                <a:schemeClr val="accent3"/>
              </a:solidFill>
            </c:spPr>
          </c:dPt>
          <c:dPt>
            <c:idx val="4"/>
            <c:spPr>
              <a:solidFill>
                <a:schemeClr val="accent2"/>
              </a:solidFill>
            </c:spPr>
          </c:dPt>
          <c:dPt>
            <c:idx val="5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Lbls>
            <c:dLbl>
              <c:idx val="0"/>
              <c:layout>
                <c:manualLayout>
                  <c:x val="6.8769138232720921E-3"/>
                  <c:y val="1.910629921259842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pro </a:t>
                    </a:r>
                    <a:r>
                      <a:rPr lang="en-US" dirty="0" err="1" smtClean="0"/>
                      <a:t>zařízení</a:t>
                    </a:r>
                    <a:r>
                      <a:rPr lang="cs-CZ" baseline="0" dirty="0" smtClean="0"/>
                      <a:t> </a:t>
                    </a:r>
                    <a:r>
                      <a:rPr lang="en-US" dirty="0" smtClean="0"/>
                      <a:t>- </a:t>
                    </a:r>
                    <a:r>
                      <a:rPr lang="en-US" dirty="0" err="1"/>
                      <a:t>bezplatně</a:t>
                    </a:r>
                    <a:endParaRPr lang="en-US" dirty="0"/>
                  </a:p>
                </c:rich>
              </c:tx>
              <c:showCatName val="1"/>
            </c:dLbl>
            <c:dLbl>
              <c:idx val="1"/>
              <c:layout>
                <c:manualLayout>
                  <c:x val="3.2838363954505602E-2"/>
                  <c:y val="-6.3974044911052783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smtClean="0"/>
                      <a:t>pro </a:t>
                    </a:r>
                    <a:r>
                      <a:rPr lang="en-US" b="1" dirty="0" err="1" smtClean="0"/>
                      <a:t>zařízení</a:t>
                    </a:r>
                    <a:r>
                      <a:rPr lang="en-US" b="1" dirty="0" smtClean="0"/>
                      <a:t> </a:t>
                    </a:r>
                    <a:r>
                      <a:rPr lang="en-US" b="1" dirty="0"/>
                      <a:t>- za peníze</a:t>
                    </a:r>
                  </a:p>
                </c:rich>
              </c:tx>
              <c:showCatName val="1"/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pro </a:t>
                    </a:r>
                    <a:r>
                      <a:rPr lang="en-US" err="1"/>
                      <a:t>někoho</a:t>
                    </a:r>
                    <a:r>
                      <a:rPr lang="en-US"/>
                      <a:t> </a:t>
                    </a:r>
                    <a:r>
                      <a:rPr lang="en-US" smtClean="0"/>
                      <a:t>jiného</a:t>
                    </a:r>
                    <a:r>
                      <a:rPr lang="cs-CZ" baseline="0" smtClean="0"/>
                      <a:t> </a:t>
                    </a:r>
                    <a:r>
                      <a:rPr lang="en-US" smtClean="0"/>
                      <a:t>- </a:t>
                    </a:r>
                    <a:r>
                      <a:rPr lang="en-US" dirty="0" err="1"/>
                      <a:t>bezplatně</a:t>
                    </a:r>
                    <a:endParaRPr lang="en-US" dirty="0"/>
                  </a:p>
                </c:rich>
              </c:tx>
              <c:showCatName val="1"/>
            </c:dLbl>
            <c:dLbl>
              <c:idx val="3"/>
              <c:layout>
                <c:manualLayout>
                  <c:x val="1.4676235783027123E-2"/>
                  <c:y val="-2.128113152522602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pro </a:t>
                    </a:r>
                    <a:r>
                      <a:rPr lang="en-US" dirty="0" err="1"/>
                      <a:t>někoho</a:t>
                    </a:r>
                    <a:r>
                      <a:rPr lang="en-US" dirty="0"/>
                      <a:t> </a:t>
                    </a:r>
                    <a:r>
                      <a:rPr lang="en-US" dirty="0" err="1" smtClean="0"/>
                      <a:t>jiného</a:t>
                    </a:r>
                    <a:r>
                      <a:rPr lang="en-US" dirty="0" smtClean="0"/>
                      <a:t> </a:t>
                    </a:r>
                    <a:r>
                      <a:rPr lang="en-US" dirty="0"/>
                      <a:t>– </a:t>
                    </a:r>
                    <a:r>
                      <a:rPr lang="en-US" dirty="0" err="1"/>
                      <a:t>za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peníze</a:t>
                    </a:r>
                    <a:endParaRPr lang="en-US" dirty="0"/>
                  </a:p>
                </c:rich>
              </c:tx>
              <c:showCatName val="1"/>
            </c:dLbl>
            <c:dLbl>
              <c:idx val="4"/>
              <c:layout>
                <c:manualLayout>
                  <c:x val="-0.31723873578302719"/>
                  <c:y val="-1.8518518518654328E-5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 err="1"/>
                      <a:t>dostávám</a:t>
                    </a:r>
                    <a:r>
                      <a:rPr lang="en-US" sz="1600" dirty="0"/>
                      <a:t> </a:t>
                    </a:r>
                    <a:r>
                      <a:rPr lang="en-US" sz="1600" dirty="0" err="1" smtClean="0"/>
                      <a:t>podporu</a:t>
                    </a:r>
                    <a:r>
                      <a:rPr lang="cs-CZ" sz="1600" baseline="0" dirty="0" smtClean="0"/>
                      <a:t> </a:t>
                    </a:r>
                    <a:r>
                      <a:rPr lang="en-US" sz="1600" dirty="0" err="1" smtClean="0"/>
                      <a:t>služby</a:t>
                    </a:r>
                    <a:r>
                      <a:rPr lang="en-US" sz="1600" dirty="0"/>
                      <a:t>, </a:t>
                    </a:r>
                    <a:r>
                      <a:rPr lang="en-US" sz="1600" dirty="0" err="1"/>
                      <a:t>abych</a:t>
                    </a:r>
                    <a:r>
                      <a:rPr lang="en-US" sz="1600" dirty="0"/>
                      <a:t> </a:t>
                    </a:r>
                    <a:r>
                      <a:rPr lang="en-US" sz="1600" dirty="0" err="1"/>
                      <a:t>si</a:t>
                    </a:r>
                    <a:r>
                      <a:rPr lang="en-US" sz="1600" dirty="0"/>
                      <a:t> </a:t>
                    </a:r>
                    <a:r>
                      <a:rPr lang="en-US" sz="1600" dirty="0" err="1" smtClean="0"/>
                      <a:t>našel</a:t>
                    </a:r>
                    <a:r>
                      <a:rPr lang="en-US" sz="1600" dirty="0" smtClean="0"/>
                      <a:t> </a:t>
                    </a:r>
                    <a:r>
                      <a:rPr lang="en-US" sz="1600" dirty="0" err="1"/>
                      <a:t>práci</a:t>
                    </a:r>
                    <a:endParaRPr lang="en-US" dirty="0"/>
                  </a:p>
                </c:rich>
              </c:tx>
              <c:showCatName val="1"/>
            </c:dLbl>
            <c:dLbl>
              <c:idx val="5"/>
              <c:layout>
                <c:manualLayout>
                  <c:x val="2.7796150481189854E-2"/>
                  <c:y val="-0.18125648877223693"/>
                </c:manualLayout>
              </c:layout>
              <c:showCatName val="1"/>
            </c:dLbl>
            <c:txPr>
              <a:bodyPr/>
              <a:lstStyle/>
              <a:p>
                <a:pPr>
                  <a:defRPr sz="1600" b="1"/>
                </a:pPr>
                <a:endParaRPr lang="cs-CZ"/>
              </a:p>
            </c:txPr>
            <c:showCatName val="1"/>
            <c:showLeaderLines val="1"/>
          </c:dLbls>
          <c:cat>
            <c:strRef>
              <c:f>List1!$A$2:$A$7</c:f>
              <c:strCache>
                <c:ptCount val="6"/>
                <c:pt idx="0">
                  <c:v>pro zařízení, které mi poskytuje bydlení- bezplatně</c:v>
                </c:pt>
                <c:pt idx="1">
                  <c:v>pro zařízení, které mi poskytuje bydlení - za peníze</c:v>
                </c:pt>
                <c:pt idx="2">
                  <c:v>pro někoho jiného, než je zařízení, kde bydlím - bezplatně</c:v>
                </c:pt>
                <c:pt idx="3">
                  <c:v>pro někoho jiného, než je zařízení, kde bydlím – za peníze</c:v>
                </c:pt>
                <c:pt idx="4">
                  <c:v>dostávám podporu od konkrétní služby, abych si našel/našla práci</c:v>
                </c:pt>
                <c:pt idx="5">
                  <c:v>nepracuji</c:v>
                </c:pt>
              </c:strCache>
            </c:strRef>
          </c:cat>
          <c:val>
            <c:numRef>
              <c:f>List1!$B$2:$B$7</c:f>
              <c:numCache>
                <c:formatCode>General</c:formatCode>
                <c:ptCount val="6"/>
                <c:pt idx="0">
                  <c:v>185</c:v>
                </c:pt>
                <c:pt idx="1">
                  <c:v>61</c:v>
                </c:pt>
                <c:pt idx="2">
                  <c:v>7</c:v>
                </c:pt>
                <c:pt idx="3">
                  <c:v>66</c:v>
                </c:pt>
                <c:pt idx="4">
                  <c:v>7</c:v>
                </c:pt>
                <c:pt idx="5">
                  <c:v>315</c:v>
                </c:pt>
              </c:numCache>
            </c:numRef>
          </c:val>
        </c:ser>
        <c:dLbls>
          <c:showCatName val="1"/>
        </c:dLbls>
        <c:firstSliceAng val="0"/>
      </c:pieChart>
    </c:plotArea>
    <c:plotVisOnly val="1"/>
    <c:dispBlanksAs val="zero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3600" dirty="0">
                <a:latin typeface="Calibri" panose="020F0502020204030204" pitchFamily="34" charset="0"/>
              </a:rPr>
              <a:t>Počet lidí, kteří odešli z </a:t>
            </a:r>
            <a:r>
              <a:rPr lang="cs-CZ" sz="3600" dirty="0" smtClean="0">
                <a:latin typeface="Calibri" panose="020F0502020204030204" pitchFamily="34" charset="0"/>
              </a:rPr>
              <a:t>ústavů</a:t>
            </a:r>
          </a:p>
          <a:p>
            <a:pPr>
              <a:defRPr/>
            </a:pPr>
            <a:r>
              <a:rPr lang="cs-CZ" sz="1400" dirty="0" smtClean="0">
                <a:latin typeface="Calibri" panose="020F0502020204030204" pitchFamily="34" charset="0"/>
              </a:rPr>
              <a:t>zapojených do projektu Podpora transformace sociálních služeb</a:t>
            </a:r>
            <a:endParaRPr lang="cs-CZ" sz="1400" dirty="0">
              <a:latin typeface="Calibri" panose="020F0502020204030204" pitchFamily="34" charset="0"/>
            </a:endParaRPr>
          </a:p>
        </c:rich>
      </c:tx>
    </c:title>
    <c:plotArea>
      <c:layout/>
      <c:pieChart>
        <c:varyColors val="1"/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6.9751968503937029E-2"/>
                  <c:y val="0.10930847185768447"/>
                </c:manualLayout>
              </c:layout>
              <c:showVal val="1"/>
              <c:showCatName val="1"/>
            </c:dLbl>
            <c:dLbl>
              <c:idx val="1"/>
              <c:layout>
                <c:manualLayout>
                  <c:x val="-6.9314195100612444E-2"/>
                  <c:y val="-0.20835480315749552"/>
                </c:manualLayout>
              </c:layout>
              <c:showVal val="1"/>
              <c:showCatName val="1"/>
            </c:dLbl>
            <c:txPr>
              <a:bodyPr/>
              <a:lstStyle/>
              <a:p>
                <a:pPr>
                  <a:defRPr sz="2800" b="1"/>
                </a:pPr>
                <a:endParaRPr lang="cs-CZ"/>
              </a:p>
            </c:txPr>
            <c:showVal val="1"/>
            <c:showCatName val="1"/>
            <c:showLeaderLines val="1"/>
          </c:dLbls>
          <c:cat>
            <c:strRef>
              <c:f>List1!$A$15:$A$16</c:f>
              <c:strCache>
                <c:ptCount val="2"/>
                <c:pt idx="0">
                  <c:v>vlastní bydlení nebo rodina</c:v>
                </c:pt>
                <c:pt idx="1">
                  <c:v>komunitní pobytová služba</c:v>
                </c:pt>
              </c:strCache>
            </c:strRef>
          </c:cat>
          <c:val>
            <c:numRef>
              <c:f>List1!$B$15:$B$16</c:f>
              <c:numCache>
                <c:formatCode>General</c:formatCode>
                <c:ptCount val="2"/>
                <c:pt idx="0">
                  <c:v>130</c:v>
                </c:pt>
                <c:pt idx="1">
                  <c:v>414</c:v>
                </c:pt>
              </c:numCache>
            </c:numRef>
          </c:val>
        </c:ser>
        <c:dLbls>
          <c:showVal val="1"/>
          <c:showCatName val="1"/>
        </c:dLbls>
        <c:firstSliceAng val="0"/>
      </c:pieChart>
    </c:plotArea>
    <c:plotVisOnly val="1"/>
    <c:dispBlanksAs val="zero"/>
  </c:chart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C868DD-B277-43B8-B7CB-0A6B18492647}" type="datetimeFigureOut">
              <a:rPr lang="cs-CZ" smtClean="0"/>
              <a:pPr/>
              <a:t>27.1.2014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EF8C1-C0C4-4986-A754-4A352FB1657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15476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zis.cz/rychle-informace/cinnost-kojeneckych-ustavu-detskych-domovu-pro-deti-2011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www.uiv.cz/clanek/730/2123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Foto: Ludvík </a:t>
            </a:r>
            <a:r>
              <a:rPr lang="cs-CZ" dirty="0" err="1" smtClean="0"/>
              <a:t>Hradilek</a:t>
            </a:r>
            <a:r>
              <a:rPr lang="cs-CZ" dirty="0" smtClean="0"/>
              <a:t>, Aktuálně.cz - Zašová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F8C1-C0C4-4986-A754-4A352FB16575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83347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Zdroj: Jurta, o.p.s.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F8C1-C0C4-4986-A754-4A352FB16575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581850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Zdroj: Jurta, o.p.s.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F8C1-C0C4-4986-A754-4A352FB16575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00515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Zdroj: Jurta, o.p.s.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F8C1-C0C4-4986-A754-4A352FB16575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895381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Ústavní sociální služby v České republice, MPSV, 2013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F8C1-C0C4-4986-A754-4A352FB16575}" type="slidenum">
              <a:rPr lang="cs-CZ" smtClean="0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177327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Zhodnocení dotačních titulů MPSV na podporu sociálních služeb z pohledu deinstitucionalizace, MPSV, 2013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F8C1-C0C4-4986-A754-4A352FB16575}" type="slidenum">
              <a:rPr lang="cs-CZ" smtClean="0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177327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Zhodnocení dotačních titulů MPSV na podporu sociálních služeb z pohledu deinstitucionalizace, MPSV, 2013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F8C1-C0C4-4986-A754-4A352FB16575}" type="slidenum">
              <a:rPr lang="cs-CZ" smtClean="0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17732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s-CZ" altLang="cs-CZ" baseline="30000" smtClean="0"/>
              <a:t>Analýza kapacit a sítě poskytovatelů dlouhodobé péče, 2011 (dosud nepublikováno)</a:t>
            </a:r>
          </a:p>
          <a:p>
            <a:pPr eaLnBrk="1" hangingPunct="1">
              <a:spcBef>
                <a:spcPct val="0"/>
              </a:spcBef>
            </a:pPr>
            <a:r>
              <a:rPr lang="cs-CZ" altLang="cs-CZ" smtClean="0"/>
              <a:t>dtto</a:t>
            </a:r>
          </a:p>
          <a:p>
            <a:pPr eaLnBrk="1" hangingPunct="1">
              <a:spcBef>
                <a:spcPct val="0"/>
              </a:spcBef>
            </a:pPr>
            <a:r>
              <a:rPr lang="cs-CZ" altLang="cs-CZ" smtClean="0"/>
              <a:t>Činnost kojeneckých ústavů a dětských domovů pro děti do tří let a dalších zařízení pro děti v roce 2010 </a:t>
            </a:r>
            <a:r>
              <a:rPr lang="cs-CZ" altLang="cs-CZ" u="sng" smtClean="0">
                <a:hlinkClick r:id="rId3"/>
              </a:rPr>
              <a:t>http://www.uzis.cz/rychle-informace/cinnost-kojeneckych-ustavu-detskych-domovu-pro-deti-2011</a:t>
            </a:r>
            <a:r>
              <a:rPr lang="cs-CZ" altLang="cs-CZ" smtClean="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cs-CZ" altLang="cs-CZ" smtClean="0"/>
              <a:t>Výkonové ukazatele 2010/11 </a:t>
            </a:r>
            <a:r>
              <a:rPr lang="cs-CZ" altLang="cs-CZ" u="sng" smtClean="0">
                <a:hlinkClick r:id="rId4"/>
              </a:rPr>
              <a:t>http://www.uiv.cz/clanek/730/2123</a:t>
            </a:r>
            <a:r>
              <a:rPr lang="cs-CZ" altLang="cs-CZ" smtClean="0"/>
              <a:t> </a:t>
            </a:r>
          </a:p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57E933F-7C49-4321-982A-5BCE002FFE1C}" type="slidenum">
              <a:rPr lang="cs-CZ" altLang="cs-CZ" smtClean="0"/>
              <a:pPr eaLnBrk="1" hangingPunct="1"/>
              <a:t>4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s-CZ" altLang="cs-CZ" smtClean="0"/>
              <a:t>Počet osob s postižením v pobytových sociálních službách (zdroj MPSV)</a:t>
            </a:r>
          </a:p>
        </p:txBody>
      </p:sp>
      <p:sp>
        <p:nvSpPr>
          <p:cNvPr id="2458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A3CB1EE-9672-49F6-A8DC-2964EA69CAA4}" type="slidenum">
              <a:rPr lang="cs-CZ" altLang="cs-CZ" smtClean="0"/>
              <a:pPr eaLnBrk="1" hangingPunct="1"/>
              <a:t>5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Zdroj: časopis Sociální práce 1/2013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F8C1-C0C4-4986-A754-4A352FB16575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04880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Zdroj: časopis Sociální práce 1/2013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F8C1-C0C4-4986-A754-4A352FB16575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53161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altLang="cs-CZ" smtClean="0"/>
              <a:t>Manuál transformace ústavů, MPSV, 2013</a:t>
            </a:r>
          </a:p>
        </p:txBody>
      </p:sp>
      <p:sp>
        <p:nvSpPr>
          <p:cNvPr id="5427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421C53E-1473-4FFF-BA9F-53D880A4DE58}" type="slidenum">
              <a:rPr lang="cs-CZ" altLang="cs-CZ" smtClean="0"/>
              <a:pPr eaLnBrk="1" hangingPunct="1"/>
              <a:t>11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altLang="cs-CZ" smtClean="0"/>
              <a:t>Zpráva o vlivu deinstitucionalizace na uživatele zařízení </a:t>
            </a:r>
          </a:p>
          <a:p>
            <a:r>
              <a:rPr lang="cs-CZ" altLang="cs-CZ" smtClean="0"/>
              <a:t>Evaluace nového stavu uživatelů </a:t>
            </a:r>
          </a:p>
          <a:p>
            <a:r>
              <a:rPr lang="cs-CZ" altLang="cs-CZ" smtClean="0"/>
              <a:t>MPSV, 2013 (dosud nezveřejněno)</a:t>
            </a:r>
          </a:p>
        </p:txBody>
      </p:sp>
      <p:sp>
        <p:nvSpPr>
          <p:cNvPr id="5632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CC7929A-E6D4-4B8C-8348-81F98892D0CE}" type="slidenum">
              <a:rPr lang="cs-CZ" altLang="cs-CZ" smtClean="0"/>
              <a:pPr eaLnBrk="1" hangingPunct="1"/>
              <a:t>12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Zdroj: Jurta, o.p.s.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F8C1-C0C4-4986-A754-4A352FB16575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092759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Zdroj: Jurta, o.p.s.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F8C1-C0C4-4986-A754-4A352FB16575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34843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/>
              <a:pPr/>
              <a:t>27.1.2014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78332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/>
              <a:pPr/>
              <a:t>27.1.2014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160419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/>
              <a:pPr/>
              <a:t>27.1.2014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75243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1431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4179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33665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4909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2035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82545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91647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2093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/>
              <a:pPr/>
              <a:t>27.1.2014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72563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9504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61508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197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/>
              <a:pPr/>
              <a:t>27.1.2014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50705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/>
              <a:pPr/>
              <a:t>27.1.2014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26692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/>
              <a:pPr/>
              <a:t>27.1.2014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16949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/>
              <a:pPr/>
              <a:t>27.1.2014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93410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/>
              <a:pPr/>
              <a:t>27.1.2014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48754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/>
              <a:pPr/>
              <a:t>27.1.2014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43565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BB2F-FB38-4878-8FDF-4467246A1876}" type="datetimeFigureOut">
              <a:rPr lang="cs-CZ" smtClean="0"/>
              <a:pPr/>
              <a:t>27.1.2014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E50BD-C415-4ED2-A30E-FE9686BC3E6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4325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2BB2F-FB38-4878-8FDF-4467246A1876}" type="datetimeFigureOut">
              <a:rPr lang="cs-CZ" smtClean="0"/>
              <a:pPr/>
              <a:t>27.1.2014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E50BD-C415-4ED2-A30E-FE9686BC3E6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5031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2BB2F-FB38-4878-8FDF-4467246A1876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E50BD-C415-4ED2-A30E-FE9686BC3E6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3207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dporatransformace.cz/" TargetMode="External"/><Relationship Id="rId2" Type="http://schemas.openxmlformats.org/officeDocument/2006/relationships/hyperlink" Target="mailto:milan.sverepa@podporatransformace.cz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acebook.com/5minutpo12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836712"/>
            <a:ext cx="9144000" cy="3312367"/>
          </a:xfrm>
        </p:spPr>
        <p:txBody>
          <a:bodyPr>
            <a:noAutofit/>
          </a:bodyPr>
          <a:lstStyle/>
          <a:p>
            <a:r>
              <a:rPr lang="cs-CZ" sz="6000" b="1" dirty="0" smtClean="0"/>
              <a:t>Deinstitucionalizace:</a:t>
            </a:r>
            <a:r>
              <a:rPr lang="cs-CZ" sz="4800" b="1" dirty="0" smtClean="0"/>
              <a:t> </a:t>
            </a:r>
            <a:br>
              <a:rPr lang="cs-CZ" sz="4800" b="1" dirty="0" smtClean="0"/>
            </a:br>
            <a:r>
              <a:rPr lang="cs-CZ" sz="4800" dirty="0" smtClean="0"/>
              <a:t>význam komunitních služeb </a:t>
            </a:r>
            <a:br>
              <a:rPr lang="cs-CZ" sz="4800" dirty="0" smtClean="0"/>
            </a:br>
            <a:r>
              <a:rPr lang="cs-CZ" sz="4800" dirty="0" smtClean="0"/>
              <a:t>pro začlenění lidí s postižením </a:t>
            </a:r>
            <a:br>
              <a:rPr lang="cs-CZ" sz="4800" dirty="0" smtClean="0"/>
            </a:br>
            <a:r>
              <a:rPr lang="cs-CZ" sz="4800" dirty="0" smtClean="0"/>
              <a:t>do běžného života</a:t>
            </a:r>
            <a:r>
              <a:rPr lang="cs-CZ" sz="5400" b="1" dirty="0" smtClean="0"/>
              <a:t/>
            </a:r>
            <a:br>
              <a:rPr lang="cs-CZ" sz="5400" b="1" dirty="0" smtClean="0"/>
            </a:br>
            <a:r>
              <a:rPr lang="cs-CZ" sz="1600" dirty="0" smtClean="0"/>
              <a:t/>
            </a:r>
            <a:br>
              <a:rPr lang="cs-CZ" sz="1600" dirty="0" smtClean="0"/>
            </a:br>
            <a:endParaRPr lang="cs-CZ" sz="2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4365104"/>
            <a:ext cx="9144000" cy="2492896"/>
          </a:xfrm>
          <a:solidFill>
            <a:schemeClr val="accent6"/>
          </a:solidFill>
        </p:spPr>
        <p:txBody>
          <a:bodyPr>
            <a:normAutofit fontScale="92500" lnSpcReduction="20000"/>
          </a:bodyPr>
          <a:lstStyle/>
          <a:p>
            <a:endParaRPr lang="cs-CZ" sz="11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cs-CZ" sz="5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Milan Šveřepa</a:t>
            </a:r>
          </a:p>
          <a:p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Centrum podpory transformace, o.p.s.</a:t>
            </a:r>
          </a:p>
          <a:p>
            <a:endParaRPr lang="cs-CZ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cs-CZ" sz="23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Konference Normální je pracovat, moderní je zaměstnávat</a:t>
            </a:r>
            <a:br>
              <a:rPr lang="cs-CZ" sz="23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sz="23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Ústí nad Labem, 22.1.2014</a:t>
            </a:r>
            <a:endParaRPr lang="cs-CZ" sz="23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064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Komunitní služby podporují lidi při odchodu </a:t>
            </a:r>
            <a:br>
              <a:rPr lang="cs-CZ" dirty="0" smtClean="0"/>
            </a:br>
            <a:r>
              <a:rPr lang="cs-CZ" dirty="0" smtClean="0"/>
              <a:t>z ústavního prostředí.</a:t>
            </a:r>
          </a:p>
          <a:p>
            <a:r>
              <a:rPr lang="cs-CZ" dirty="0" smtClean="0"/>
              <a:t>Komunitní služby sdílejí s pracovníky ústavních zařízení zkušenosti s poskytováním podpory, jsou příkladem dobré praxe.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5110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3" descr="Logo%20Bar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714500" y="6072188"/>
            <a:ext cx="6143625" cy="635000"/>
          </a:xfrm>
        </p:spPr>
      </p:pic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333375"/>
            <a:ext cx="6553200" cy="11509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cs-CZ" sz="1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8916" name="Rectangle 8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0" hangingPunct="0">
              <a:spcBef>
                <a:spcPct val="0"/>
              </a:spcBef>
              <a:buFontTx/>
              <a:buNone/>
            </a:pPr>
            <a:endParaRPr lang="cs-CZ" altLang="cs-CZ" sz="3600">
              <a:latin typeface="Tahoma" pitchFamily="34" charset="0"/>
              <a:cs typeface="Arial" charset="0"/>
            </a:endParaRPr>
          </a:p>
          <a:p>
            <a:pPr eaLnBrk="0" hangingPunct="0">
              <a:spcBef>
                <a:spcPct val="0"/>
              </a:spcBef>
              <a:buFontTx/>
              <a:buNone/>
            </a:pPr>
            <a:endParaRPr lang="cs-CZ" altLang="cs-CZ" sz="3600">
              <a:latin typeface="Tahoma" pitchFamily="34" charset="0"/>
              <a:cs typeface="Arial" charset="0"/>
            </a:endParaRPr>
          </a:p>
        </p:txBody>
      </p:sp>
      <p:sp>
        <p:nvSpPr>
          <p:cNvPr id="38917" name="Rectangle 8"/>
          <p:cNvSpPr txBox="1">
            <a:spLocks noChangeArrowheads="1"/>
          </p:cNvSpPr>
          <p:nvPr/>
        </p:nvSpPr>
        <p:spPr bwMode="auto">
          <a:xfrm>
            <a:off x="0" y="765175"/>
            <a:ext cx="9144000" cy="60483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FontTx/>
              <a:buNone/>
            </a:pPr>
            <a:endParaRPr lang="cs-CZ" altLang="cs-CZ" sz="5400" b="1">
              <a:solidFill>
                <a:srgbClr val="CC0000"/>
              </a:solidFill>
              <a:latin typeface="Tahoma" pitchFamily="34" charset="0"/>
            </a:endParaRPr>
          </a:p>
        </p:txBody>
      </p:sp>
      <p:graphicFrame>
        <p:nvGraphicFramePr>
          <p:cNvPr id="7" name="Graf 6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Graf 7"/>
          <p:cNvGraphicFramePr>
            <a:graphicFrameLocks/>
          </p:cNvGraphicFramePr>
          <p:nvPr/>
        </p:nvGraphicFramePr>
        <p:xfrm>
          <a:off x="0" y="1268760"/>
          <a:ext cx="9144000" cy="5589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8920" name="Nadpis 1"/>
          <p:cNvSpPr txBox="1">
            <a:spLocks/>
          </p:cNvSpPr>
          <p:nvPr/>
        </p:nvSpPr>
        <p:spPr bwMode="auto">
          <a:xfrm>
            <a:off x="0" y="274638"/>
            <a:ext cx="9144000" cy="178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cs-CZ" sz="4400">
                <a:latin typeface="Calibri" pitchFamily="34" charset="0"/>
              </a:rPr>
              <a:t>Z ústavního prostředí odešlo 544 lidí</a:t>
            </a:r>
            <a:endParaRPr lang="cs-CZ" altLang="cs-CZ" sz="4400" b="1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00145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0" y="620713"/>
          <a:ext cx="9144000" cy="5405437"/>
        </p:xfrm>
        <a:graphic>
          <a:graphicData uri="http://schemas.openxmlformats.org/drawingml/2006/table">
            <a:tbl>
              <a:tblPr firstRow="1" firstCol="1" bandRow="1" bandCol="1">
                <a:tableStyleId>{912C8C85-51F0-491E-9774-3900AFEF0FD7}</a:tableStyleId>
              </a:tblPr>
              <a:tblGrid>
                <a:gridCol w="6678288"/>
                <a:gridCol w="1232856"/>
                <a:gridCol w="1232856"/>
              </a:tblGrid>
              <a:tr h="97369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</a:rPr>
                        <a:t>Pracuji... 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</a:rPr>
                        <a:t>první </a:t>
                      </a: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</a:rPr>
                        <a:t>kolo</a:t>
                      </a: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</a:rPr>
                        <a:t>druhé </a:t>
                      </a: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</a:rPr>
                        <a:t>kolo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</a:tr>
              <a:tr h="57800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 dirty="0">
                          <a:effectLst/>
                        </a:rPr>
                        <a:t>pro zařízení, které mi poskytuje bydlení- bezplatně</a:t>
                      </a:r>
                      <a:endParaRPr lang="cs-CZ" sz="24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 dirty="0">
                          <a:effectLst/>
                        </a:rPr>
                        <a:t>185</a:t>
                      </a:r>
                      <a:endParaRPr lang="cs-CZ" sz="24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 dirty="0">
                          <a:effectLst/>
                        </a:rPr>
                        <a:t>155</a:t>
                      </a:r>
                      <a:endParaRPr lang="cs-CZ" sz="24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57800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>
                          <a:effectLst/>
                        </a:rPr>
                        <a:t>pro zařízení, které mi poskytuje bydlení - za peníze</a:t>
                      </a:r>
                      <a:endParaRPr lang="cs-CZ" sz="2400" b="1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 dirty="0">
                          <a:effectLst/>
                        </a:rPr>
                        <a:t>61</a:t>
                      </a:r>
                      <a:endParaRPr lang="cs-CZ" sz="24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>
                          <a:effectLst/>
                        </a:rPr>
                        <a:t>61</a:t>
                      </a:r>
                      <a:endParaRPr lang="cs-CZ" sz="2400" b="1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924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 dirty="0">
                          <a:effectLst/>
                        </a:rPr>
                        <a:t>pro někoho jiného, než je zařízení, kde bydlím - bezplatně</a:t>
                      </a:r>
                      <a:endParaRPr lang="cs-CZ" sz="24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>
                          <a:effectLst/>
                        </a:rPr>
                        <a:t>7</a:t>
                      </a:r>
                      <a:endParaRPr lang="cs-CZ" sz="2400" b="1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>
                          <a:effectLst/>
                        </a:rPr>
                        <a:t>6</a:t>
                      </a:r>
                      <a:endParaRPr lang="cs-CZ" sz="2400" b="1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924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>
                          <a:effectLst/>
                        </a:rPr>
                        <a:t>pro někoho jiného, než je zařízení, kde bydlím – za peníze</a:t>
                      </a:r>
                      <a:endParaRPr lang="cs-CZ" sz="2400" b="1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>
                          <a:effectLst/>
                        </a:rPr>
                        <a:t>66</a:t>
                      </a:r>
                      <a:endParaRPr lang="cs-CZ" sz="2400" b="1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>
                          <a:effectLst/>
                        </a:rPr>
                        <a:t>78</a:t>
                      </a:r>
                      <a:endParaRPr lang="cs-CZ" sz="2400" b="1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924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>
                          <a:effectLst/>
                        </a:rPr>
                        <a:t>dostávám podporu od konkrétní služby, abych si našel/našla práci</a:t>
                      </a:r>
                      <a:endParaRPr lang="cs-CZ" sz="2400" b="1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>
                          <a:effectLst/>
                        </a:rPr>
                        <a:t>7</a:t>
                      </a:r>
                      <a:endParaRPr lang="cs-CZ" sz="2400" b="1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>
                          <a:effectLst/>
                        </a:rPr>
                        <a:t>5</a:t>
                      </a:r>
                      <a:endParaRPr lang="cs-CZ" sz="2400" b="1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800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>
                          <a:effectLst/>
                        </a:rPr>
                        <a:t>nepracuji</a:t>
                      </a:r>
                      <a:endParaRPr lang="cs-CZ" sz="2400" b="1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>
                          <a:effectLst/>
                        </a:rPr>
                        <a:t>315</a:t>
                      </a:r>
                      <a:endParaRPr lang="cs-CZ" sz="2400" b="1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600"/>
                        </a:spcAft>
                      </a:pPr>
                      <a:r>
                        <a:rPr lang="cs-CZ" sz="2400" b="1" dirty="0">
                          <a:effectLst/>
                        </a:rPr>
                        <a:t>334</a:t>
                      </a:r>
                      <a:endParaRPr lang="cs-CZ" sz="24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8879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cs-CZ" dirty="0" smtClean="0"/>
              <a:t>Příklad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Podpora lidem, kteří přecházejí z ústavního prostředí do běžného života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Jurta, o.p.s. a Agentura Osmý den, o.p.s.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3817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88640"/>
            <a:ext cx="8784976" cy="6669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800" b="1" dirty="0" smtClean="0"/>
              <a:t>Podpora lidem, kteří žijí ústavním prostředí a chtějí se osamostatnit.</a:t>
            </a:r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r>
              <a:rPr lang="cs-CZ" sz="2800" i="1" dirty="0"/>
              <a:t>	</a:t>
            </a:r>
            <a:r>
              <a:rPr lang="cs-CZ" sz="2800" dirty="0"/>
              <a:t>.</a:t>
            </a:r>
          </a:p>
          <a:p>
            <a:pPr marL="0" indent="0">
              <a:buNone/>
            </a:pPr>
            <a:r>
              <a:rPr lang="cs-CZ" sz="2800" dirty="0"/>
              <a:t>		</a:t>
            </a:r>
          </a:p>
          <a:p>
            <a:pPr marL="0" indent="0">
              <a:buNone/>
            </a:pPr>
            <a:r>
              <a:rPr lang="cs-CZ" sz="2800" dirty="0"/>
              <a:t> </a:t>
            </a:r>
          </a:p>
          <a:p>
            <a:pPr marL="0" indent="0">
              <a:buNone/>
            </a:pPr>
            <a:r>
              <a:rPr lang="cs-CZ" sz="2800" dirty="0"/>
              <a:t> </a:t>
            </a:r>
          </a:p>
          <a:p>
            <a:pPr marL="0" indent="0">
              <a:buNone/>
            </a:pPr>
            <a:r>
              <a:rPr lang="cs-CZ" sz="2800" dirty="0" smtClean="0"/>
              <a:t>S touto podporou člověk:</a:t>
            </a:r>
            <a:endParaRPr lang="cs-CZ" sz="2800" dirty="0"/>
          </a:p>
          <a:p>
            <a:pPr lvl="0"/>
            <a:r>
              <a:rPr lang="cs-CZ" sz="2800" b="1" dirty="0"/>
              <a:t>bydlí sám</a:t>
            </a:r>
            <a:r>
              <a:rPr lang="cs-CZ" sz="2800" dirty="0"/>
              <a:t> </a:t>
            </a:r>
            <a:r>
              <a:rPr lang="cs-CZ" sz="2800" dirty="0" smtClean="0"/>
              <a:t>(nebo s partnerem/</a:t>
            </a:r>
            <a:r>
              <a:rPr lang="cs-CZ" sz="2800" dirty="0" err="1" smtClean="0"/>
              <a:t>kou</a:t>
            </a:r>
            <a:r>
              <a:rPr lang="cs-CZ" sz="2800" dirty="0" smtClean="0"/>
              <a:t> v</a:t>
            </a:r>
            <a:r>
              <a:rPr lang="cs-CZ" sz="2800" dirty="0"/>
              <a:t> běžné zástavbě </a:t>
            </a:r>
            <a:endParaRPr lang="cs-CZ" sz="2800" dirty="0" smtClean="0"/>
          </a:p>
          <a:p>
            <a:pPr lvl="0"/>
            <a:r>
              <a:rPr lang="cs-CZ" sz="2800" b="1" dirty="0" smtClean="0"/>
              <a:t>o </a:t>
            </a:r>
            <a:r>
              <a:rPr lang="cs-CZ" sz="2800" b="1" dirty="0"/>
              <a:t>chod své domácnosti se se stará samostatně či případně s minimální podporou</a:t>
            </a:r>
            <a:r>
              <a:rPr lang="cs-CZ" sz="2800" dirty="0"/>
              <a:t> druhé osoby: </a:t>
            </a:r>
            <a:endParaRPr lang="cs-CZ" sz="2800" dirty="0" smtClean="0"/>
          </a:p>
          <a:p>
            <a:pPr lvl="0"/>
            <a:r>
              <a:rPr lang="cs-CZ" sz="2800" dirty="0" smtClean="0"/>
              <a:t>v</a:t>
            </a:r>
            <a:r>
              <a:rPr lang="cs-CZ" sz="2800" dirty="0"/>
              <a:t> ideálním případě </a:t>
            </a:r>
            <a:r>
              <a:rPr lang="cs-CZ" sz="2800" b="1" dirty="0"/>
              <a:t>má zaměstnání</a:t>
            </a:r>
            <a:endParaRPr lang="cs-CZ" sz="2800" dirty="0"/>
          </a:p>
          <a:p>
            <a:pPr lvl="0"/>
            <a:r>
              <a:rPr lang="cs-CZ" sz="2800" b="1" dirty="0" smtClean="0"/>
              <a:t>žije způsobem </a:t>
            </a:r>
            <a:r>
              <a:rPr lang="cs-CZ" sz="2800" b="1" dirty="0"/>
              <a:t>života jako většinová </a:t>
            </a:r>
            <a:r>
              <a:rPr lang="cs-CZ" sz="2800" b="1" dirty="0" smtClean="0"/>
              <a:t>společnost</a:t>
            </a:r>
            <a:endParaRPr lang="cs-CZ" sz="2800" dirty="0"/>
          </a:p>
          <a:p>
            <a:pPr marL="0" indent="0">
              <a:buNone/>
            </a:pPr>
            <a:endParaRPr lang="cs-CZ" sz="28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38955966"/>
              </p:ext>
            </p:extLst>
          </p:nvPr>
        </p:nvGraphicFramePr>
        <p:xfrm>
          <a:off x="323528" y="1196751"/>
          <a:ext cx="8496944" cy="2139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248472"/>
              </a:tblGrid>
              <a:tr h="3329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Sociální</a:t>
                      </a:r>
                      <a:r>
                        <a:rPr lang="cs-CZ" baseline="0" dirty="0" smtClean="0"/>
                        <a:t> rehabilitace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Sociálně</a:t>
                      </a:r>
                      <a:r>
                        <a:rPr lang="cs-CZ" baseline="0" dirty="0" smtClean="0"/>
                        <a:t> terapeutické dílny</a:t>
                      </a:r>
                      <a:endParaRPr lang="cs-CZ" dirty="0" smtClean="0"/>
                    </a:p>
                  </a:txBody>
                  <a:tcPr/>
                </a:tc>
              </a:tr>
              <a:tr h="5826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Pracovní trénink,</a:t>
                      </a:r>
                      <a:r>
                        <a:rPr lang="cs-CZ" baseline="0" dirty="0" smtClean="0"/>
                        <a:t> příprava na budoucí zaměstnání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Nácvik a rozvoj dovedností pro běžný život</a:t>
                      </a:r>
                    </a:p>
                  </a:txBody>
                  <a:tcPr/>
                </a:tc>
              </a:tr>
              <a:tr h="3329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Podpora samostatného bydlení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Podporované zaměstnávání</a:t>
                      </a:r>
                      <a:endParaRPr lang="cs-CZ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7675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Příprava</a:t>
                      </a:r>
                      <a:r>
                        <a:rPr lang="cs-CZ" baseline="0" dirty="0" smtClean="0"/>
                        <a:t> na samostatný život v běžné společnosti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Podpora při</a:t>
                      </a:r>
                      <a:r>
                        <a:rPr lang="cs-CZ" baseline="0" dirty="0" smtClean="0"/>
                        <a:t> hledání, získání a udržení místa na otevřeném trhu práce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1300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Autofit/>
          </a:bodyPr>
          <a:lstStyle/>
          <a:p>
            <a:r>
              <a:rPr lang="cs-CZ" sz="2800" b="1" dirty="0" smtClean="0"/>
              <a:t>Výsledky za uplynulých 7 let</a:t>
            </a:r>
            <a:br>
              <a:rPr lang="cs-CZ" sz="2800" b="1" dirty="0" smtClean="0"/>
            </a:br>
            <a:r>
              <a:rPr lang="cs-CZ" sz="2800" dirty="0" smtClean="0"/>
              <a:t>podpora samostatného bydlení</a:t>
            </a:r>
            <a:endParaRPr lang="cs-CZ" sz="28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21657803"/>
              </p:ext>
            </p:extLst>
          </p:nvPr>
        </p:nvGraphicFramePr>
        <p:xfrm>
          <a:off x="0" y="1124742"/>
          <a:ext cx="9144000" cy="53880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08690"/>
                <a:gridCol w="1935310"/>
              </a:tblGrid>
              <a:tr h="3600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effectLst/>
                        </a:rPr>
                        <a:t>Odkud lidé přicházejí do služby</a:t>
                      </a:r>
                      <a:endParaRPr lang="cs-CZ" sz="18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effectLst/>
                        </a:rPr>
                        <a:t>Počet osob</a:t>
                      </a:r>
                      <a:endParaRPr lang="cs-CZ" sz="18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46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Celkem využilo či stále využívá službu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58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46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effectLst/>
                        </a:rPr>
                        <a:t>Z toho z pobytových služeb DOZP, CHB</a:t>
                      </a:r>
                      <a:endParaRPr lang="cs-CZ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cs-CZ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46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Z dětského domova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cs-CZ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46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effectLst/>
                        </a:rPr>
                        <a:t>Z rodin</a:t>
                      </a:r>
                      <a:endParaRPr lang="cs-CZ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cs-CZ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543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Zájemci, se kterými se intenzivně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effectLst/>
                        </a:rPr>
                        <a:t>jednalo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cs-CZ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4688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Úspěšnost služby (počítáno z  počtu uživatelů, kteří již službu ukončili – 46 osob)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70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Bydlí samostatně či případně s minimální podporou opatrovníka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39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0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Ukončilo službu (zhoršení zdravotního stavu, rozhodli se vrátit zpět do rodiny)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0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effectLst/>
                        </a:rPr>
                        <a:t>Přešli do pro ně vhodnější služby (CHB), přestěhovali se do jiného města, kde i nadále využívají podobných typů služeb.</a:t>
                      </a:r>
                      <a:endParaRPr lang="cs-CZ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cs-CZ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0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„neuspěli“ – i když měli velkou podporu pracovníků, rodiny či týmu (pracovníci DOZP). 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2740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Autofit/>
          </a:bodyPr>
          <a:lstStyle/>
          <a:p>
            <a:r>
              <a:rPr lang="cs-CZ" sz="2800" b="1" dirty="0" smtClean="0"/>
              <a:t>Výsledky za uplynulých 7 let</a:t>
            </a:r>
            <a:br>
              <a:rPr lang="cs-CZ" sz="2800" b="1" dirty="0" smtClean="0"/>
            </a:br>
            <a:r>
              <a:rPr lang="cs-CZ" sz="2800" dirty="0" smtClean="0"/>
              <a:t>podporované zaměstnání</a:t>
            </a:r>
            <a:endParaRPr lang="cs-CZ" sz="28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47654774"/>
              </p:ext>
            </p:extLst>
          </p:nvPr>
        </p:nvGraphicFramePr>
        <p:xfrm>
          <a:off x="179512" y="1268758"/>
          <a:ext cx="8964488" cy="44644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67171"/>
                <a:gridCol w="1897317"/>
              </a:tblGrid>
              <a:tr h="2879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effectLst/>
                        </a:rPr>
                        <a:t>Odkud lidé přicházejí do služby</a:t>
                      </a:r>
                      <a:endParaRPr lang="cs-CZ" sz="18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Počet osob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890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Celkem využilo či stále využívá službu (spolupráce v rámci služby je dlouhodobá – až 2 roky – průměrná doba ve službě 14 měsíců)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effectLst/>
                        </a:rPr>
                        <a:t>175</a:t>
                      </a:r>
                      <a:endParaRPr lang="cs-CZ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79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effectLst/>
                        </a:rPr>
                        <a:t>Z toho z pobytových služeb DOZP</a:t>
                      </a:r>
                      <a:endParaRPr lang="cs-CZ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effectLst/>
                        </a:rPr>
                        <a:t>42</a:t>
                      </a:r>
                      <a:endParaRPr lang="cs-CZ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79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effectLst/>
                        </a:rPr>
                        <a:t>Z rodin, samostatně žijící</a:t>
                      </a:r>
                      <a:endParaRPr lang="cs-CZ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effectLst/>
                        </a:rPr>
                        <a:t>86</a:t>
                      </a:r>
                      <a:endParaRPr lang="cs-CZ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79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effectLst/>
                        </a:rPr>
                        <a:t>Využívající službu PSB, CHB či lidé opouštějící Dětské domovy</a:t>
                      </a:r>
                      <a:endParaRPr lang="cs-CZ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86024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Úspěšnost služby (počítáno z  počtu uživatelů, kteří již službu ukončili – 160 osob)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90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effectLst/>
                        </a:rPr>
                        <a:t>Dosáhli cíle: našli si zaměstnání dlouhodobějšího charakteru na trhu práce (na plné či zkrácené úvazky – na pracovní smlouvu či DPČ)</a:t>
                      </a:r>
                      <a:endParaRPr lang="cs-CZ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124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891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effectLst/>
                        </a:rPr>
                        <a:t>Dle svých možností a přání získali jen krátkodobé brigády  - sezónní práce na DPP, pravidelně se opakující.</a:t>
                      </a:r>
                      <a:endParaRPr lang="cs-CZ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cs-CZ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68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Ukončili službu předčasně: zhoršení zdravotního stavu, ztráta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effectLst/>
                        </a:rPr>
                        <a:t>motivace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0273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Příklad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908720"/>
            <a:ext cx="8856984" cy="59492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u="sng" dirty="0" smtClean="0"/>
              <a:t>Výchozí stav </a:t>
            </a:r>
            <a:r>
              <a:rPr lang="cs-CZ" sz="2400" b="1" u="sng" dirty="0"/>
              <a:t>(rok 2010):</a:t>
            </a:r>
            <a:endParaRPr lang="cs-CZ" sz="2400" dirty="0"/>
          </a:p>
          <a:p>
            <a:r>
              <a:rPr lang="cs-CZ" sz="2400" dirty="0"/>
              <a:t>Věk 54 let, </a:t>
            </a:r>
            <a:r>
              <a:rPr lang="cs-CZ" sz="2400" dirty="0" smtClean="0"/>
              <a:t>25 </a:t>
            </a:r>
            <a:r>
              <a:rPr lang="cs-CZ" sz="2400" dirty="0"/>
              <a:t>let </a:t>
            </a:r>
            <a:r>
              <a:rPr lang="cs-CZ" sz="2400" dirty="0" smtClean="0"/>
              <a:t>v</a:t>
            </a:r>
            <a:r>
              <a:rPr lang="cs-CZ" sz="2400" dirty="0"/>
              <a:t> různých pobytových </a:t>
            </a:r>
            <a:r>
              <a:rPr lang="cs-CZ" sz="2400" dirty="0" smtClean="0"/>
              <a:t>službách, </a:t>
            </a:r>
            <a:r>
              <a:rPr lang="cs-CZ" sz="2400" dirty="0"/>
              <a:t>opakovaná hospitalizace v psychiatrické léčebně, kombinované zdravotní postižení – mentální a duševní, pravidelná medikace. </a:t>
            </a:r>
            <a:endParaRPr lang="cs-CZ" sz="2400" dirty="0" smtClean="0"/>
          </a:p>
          <a:p>
            <a:r>
              <a:rPr lang="cs-CZ" sz="2400" dirty="0" smtClean="0"/>
              <a:t>Nemá </a:t>
            </a:r>
            <a:r>
              <a:rPr lang="cs-CZ" sz="2400" dirty="0"/>
              <a:t>rodinu, se kterou by udržoval kontakt. </a:t>
            </a:r>
            <a:endParaRPr lang="cs-CZ" sz="2400" dirty="0" smtClean="0"/>
          </a:p>
          <a:p>
            <a:r>
              <a:rPr lang="cs-CZ" sz="2400" dirty="0" smtClean="0"/>
              <a:t>Trávení </a:t>
            </a:r>
            <a:r>
              <a:rPr lang="cs-CZ" sz="2400" dirty="0"/>
              <a:t>volného času: popíjení kávy, </a:t>
            </a:r>
            <a:r>
              <a:rPr lang="cs-CZ" sz="2400" dirty="0" smtClean="0"/>
              <a:t>kouření, </a:t>
            </a:r>
            <a:r>
              <a:rPr lang="cs-CZ" sz="2400" dirty="0"/>
              <a:t>televize </a:t>
            </a:r>
            <a:r>
              <a:rPr lang="cs-CZ" sz="2400" dirty="0" smtClean="0"/>
              <a:t>– jak říká </a:t>
            </a:r>
            <a:r>
              <a:rPr lang="cs-CZ" sz="2400" dirty="0"/>
              <a:t>„zabíjení času, nic jiného se moc dělat nedalo“. Příležitostná výpomoc </a:t>
            </a:r>
            <a:r>
              <a:rPr lang="cs-CZ" sz="2400" dirty="0" smtClean="0"/>
              <a:t>v</a:t>
            </a:r>
            <a:r>
              <a:rPr lang="cs-CZ" sz="2400" dirty="0"/>
              <a:t> rámci </a:t>
            </a:r>
            <a:r>
              <a:rPr lang="cs-CZ" sz="2400" dirty="0" smtClean="0"/>
              <a:t>zařízení, brigády.</a:t>
            </a:r>
            <a:endParaRPr lang="cs-CZ" sz="2400" dirty="0"/>
          </a:p>
          <a:p>
            <a:r>
              <a:rPr lang="cs-CZ" sz="2400" dirty="0" smtClean="0"/>
              <a:t>Měl </a:t>
            </a:r>
            <a:r>
              <a:rPr lang="cs-CZ" sz="2400" dirty="0"/>
              <a:t>chuť to </a:t>
            </a:r>
            <a:r>
              <a:rPr lang="cs-CZ" sz="2400" dirty="0" smtClean="0"/>
              <a:t>změnit.</a:t>
            </a:r>
            <a:endParaRPr lang="cs-CZ" sz="2400" dirty="0"/>
          </a:p>
          <a:p>
            <a:pPr marL="0" indent="0">
              <a:buNone/>
            </a:pPr>
            <a:r>
              <a:rPr lang="cs-CZ" sz="2400" b="1" u="sng" dirty="0"/>
              <a:t>Nastartování změny</a:t>
            </a:r>
            <a:endParaRPr lang="cs-CZ" sz="2400" dirty="0"/>
          </a:p>
          <a:p>
            <a:r>
              <a:rPr lang="cs-CZ" sz="2400" dirty="0" smtClean="0"/>
              <a:t>Zájem </a:t>
            </a:r>
            <a:r>
              <a:rPr lang="cs-CZ" sz="2400" dirty="0"/>
              <a:t>o službu </a:t>
            </a:r>
            <a:r>
              <a:rPr lang="cs-CZ" sz="2400" dirty="0" smtClean="0"/>
              <a:t>podpora samostatného bydlení. </a:t>
            </a:r>
          </a:p>
          <a:p>
            <a:r>
              <a:rPr lang="cs-CZ" sz="2400" dirty="0" smtClean="0"/>
              <a:t>3 </a:t>
            </a:r>
            <a:r>
              <a:rPr lang="cs-CZ" sz="2400" dirty="0"/>
              <a:t>čtrnácti-denní motivační pobyty v Jurtě – samostatné bydlení na </a:t>
            </a:r>
            <a:r>
              <a:rPr lang="cs-CZ" sz="2400" dirty="0" smtClean="0"/>
              <a:t>zkoušku</a:t>
            </a:r>
          </a:p>
          <a:p>
            <a:r>
              <a:rPr lang="cs-CZ" sz="2400" dirty="0" smtClean="0"/>
              <a:t>Přestěhoval se, pronajal si byt </a:t>
            </a:r>
            <a:r>
              <a:rPr lang="cs-CZ" sz="2400" dirty="0"/>
              <a:t>v běžné zástavbě</a:t>
            </a:r>
            <a:r>
              <a:rPr lang="cs-CZ" sz="2400" dirty="0" smtClean="0"/>
              <a:t>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403665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Příklad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908720"/>
            <a:ext cx="8856984" cy="59492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u="sng" dirty="0" smtClean="0"/>
              <a:t>Poskytnutá </a:t>
            </a:r>
            <a:r>
              <a:rPr lang="cs-CZ" sz="2400" b="1" u="sng" dirty="0"/>
              <a:t>podpora</a:t>
            </a:r>
            <a:endParaRPr lang="cs-CZ" sz="2400" dirty="0"/>
          </a:p>
          <a:p>
            <a:r>
              <a:rPr lang="cs-CZ" sz="2400" u="sng" dirty="0"/>
              <a:t>Bydlení: </a:t>
            </a:r>
            <a:r>
              <a:rPr lang="cs-CZ" sz="2400" dirty="0"/>
              <a:t>podporu při samostatném </a:t>
            </a:r>
            <a:r>
              <a:rPr lang="cs-CZ" sz="2400" dirty="0" smtClean="0"/>
              <a:t>bydlení. </a:t>
            </a:r>
            <a:r>
              <a:rPr lang="cs-CZ" sz="2400" dirty="0"/>
              <a:t>Intenzivní a dlouhodobá spolupráce, překonávání mnoho </a:t>
            </a:r>
            <a:r>
              <a:rPr lang="cs-CZ" sz="2400" dirty="0" smtClean="0"/>
              <a:t>překážek.</a:t>
            </a:r>
            <a:endParaRPr lang="cs-CZ" sz="2400" dirty="0"/>
          </a:p>
          <a:p>
            <a:r>
              <a:rPr lang="cs-CZ" sz="2400" u="sng" dirty="0"/>
              <a:t>Zaměstnání</a:t>
            </a:r>
            <a:r>
              <a:rPr lang="cs-CZ" sz="2400" dirty="0"/>
              <a:t>: příprava na práci a podpora při hledání </a:t>
            </a:r>
            <a:r>
              <a:rPr lang="cs-CZ" sz="2400" dirty="0" smtClean="0"/>
              <a:t>zaměstnání skrze sociální služby. Registrace </a:t>
            </a:r>
            <a:r>
              <a:rPr lang="cs-CZ" sz="2400" dirty="0"/>
              <a:t>na Úřadu práce. </a:t>
            </a:r>
            <a:r>
              <a:rPr lang="cs-CZ" sz="2400" dirty="0" smtClean="0"/>
              <a:t>Pán vyvíjel velkou </a:t>
            </a:r>
            <a:r>
              <a:rPr lang="cs-CZ" sz="2400" dirty="0"/>
              <a:t>aktivitu a samostatnost: obcházel firmy, účastnil se pohovorů, kupoval noviny s inzercí. </a:t>
            </a:r>
            <a:endParaRPr lang="cs-CZ" sz="2400" dirty="0" smtClean="0"/>
          </a:p>
          <a:p>
            <a:r>
              <a:rPr lang="cs-CZ" sz="2400" dirty="0" smtClean="0"/>
              <a:t>Nastoupil do zaměstnání – běžná firma, 1,5 roku. Náročné – fyzická práce, povinnosti, včasné vstávání. Získával nové kontakty a zkušenosti: komunikace s kolegy, mimopracovní aktivity (zašli na „pivo a pokec“)</a:t>
            </a:r>
          </a:p>
          <a:p>
            <a:r>
              <a:rPr lang="cs-CZ" sz="2400" u="sng" dirty="0" smtClean="0"/>
              <a:t>Volný </a:t>
            </a:r>
            <a:r>
              <a:rPr lang="cs-CZ" sz="2400" u="sng" dirty="0"/>
              <a:t>čas: </a:t>
            </a:r>
            <a:r>
              <a:rPr lang="cs-CZ" sz="2400" dirty="0"/>
              <a:t>z počátku </a:t>
            </a:r>
            <a:r>
              <a:rPr lang="cs-CZ" sz="2400" dirty="0" smtClean="0"/>
              <a:t>aktivity </a:t>
            </a:r>
            <a:r>
              <a:rPr lang="cs-CZ" sz="2400" dirty="0"/>
              <a:t>jiné neziskové </a:t>
            </a:r>
            <a:r>
              <a:rPr lang="cs-CZ" sz="2400" dirty="0" smtClean="0"/>
              <a:t>organizace. Další </a:t>
            </a:r>
            <a:r>
              <a:rPr lang="cs-CZ" sz="2400" dirty="0"/>
              <a:t>krok: </a:t>
            </a:r>
            <a:r>
              <a:rPr lang="cs-CZ" sz="2400" dirty="0" smtClean="0"/>
              <a:t>vlastní </a:t>
            </a:r>
            <a:r>
              <a:rPr lang="cs-CZ" sz="2400" dirty="0"/>
              <a:t>výlety </a:t>
            </a:r>
            <a:r>
              <a:rPr lang="cs-CZ" sz="2400" dirty="0" smtClean="0"/>
              <a:t>za </a:t>
            </a:r>
            <a:r>
              <a:rPr lang="cs-CZ" sz="2400" dirty="0"/>
              <a:t>podpory </a:t>
            </a:r>
            <a:r>
              <a:rPr lang="cs-CZ" sz="2400" dirty="0" smtClean="0"/>
              <a:t>dobrovolníka. </a:t>
            </a:r>
            <a:r>
              <a:rPr lang="cs-CZ" sz="2400" dirty="0"/>
              <a:t>Dalším </a:t>
            </a:r>
            <a:r>
              <a:rPr lang="cs-CZ" sz="2400" dirty="0" smtClean="0"/>
              <a:t>krok: </a:t>
            </a:r>
            <a:r>
              <a:rPr lang="cs-CZ" sz="2400" dirty="0"/>
              <a:t>naučit se rozvrhnout si svůj volný čas </a:t>
            </a:r>
            <a:r>
              <a:rPr lang="cs-CZ" sz="2400" dirty="0" smtClean="0"/>
              <a:t>sám</a:t>
            </a:r>
            <a:r>
              <a:rPr lang="cs-CZ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06966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Příklad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908720"/>
            <a:ext cx="8856984" cy="59492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b="1" u="sng" dirty="0" smtClean="0"/>
              <a:t>Současná </a:t>
            </a:r>
            <a:r>
              <a:rPr lang="cs-CZ" sz="2000" b="1" u="sng" dirty="0"/>
              <a:t>situace</a:t>
            </a:r>
            <a:endParaRPr lang="cs-CZ" sz="2000" dirty="0"/>
          </a:p>
          <a:p>
            <a:r>
              <a:rPr lang="cs-CZ" sz="2000" u="sng" dirty="0" smtClean="0"/>
              <a:t>Bydlení</a:t>
            </a:r>
            <a:r>
              <a:rPr lang="cs-CZ" sz="2000" dirty="0"/>
              <a:t>: </a:t>
            </a:r>
            <a:r>
              <a:rPr lang="cs-CZ" sz="2000" dirty="0" smtClean="0"/>
              <a:t>bydlí </a:t>
            </a:r>
            <a:r>
              <a:rPr lang="cs-CZ" sz="2000" dirty="0"/>
              <a:t>samostatně, zvládá běžný </a:t>
            </a:r>
            <a:r>
              <a:rPr lang="cs-CZ" sz="2000" dirty="0" smtClean="0"/>
              <a:t>chod domácnosti</a:t>
            </a:r>
            <a:r>
              <a:rPr lang="cs-CZ" sz="2000" dirty="0"/>
              <a:t>. Je mu poskytována hlavně podpora při měsíčním hospodaření s penězi. S asistentem </a:t>
            </a:r>
            <a:r>
              <a:rPr lang="cs-CZ" sz="2000" dirty="0" smtClean="0"/>
              <a:t>je </a:t>
            </a:r>
            <a:r>
              <a:rPr lang="cs-CZ" sz="2000" dirty="0"/>
              <a:t>v kontaktu 2x týdně. </a:t>
            </a:r>
            <a:r>
              <a:rPr lang="cs-CZ" sz="2000" dirty="0" smtClean="0"/>
              <a:t>Sám zařizuje nákupy, jedná </a:t>
            </a:r>
            <a:r>
              <a:rPr lang="cs-CZ" sz="2000" dirty="0"/>
              <a:t>s majitelem bytu.  Za podpory asistenta </a:t>
            </a:r>
            <a:r>
              <a:rPr lang="cs-CZ" sz="2000" dirty="0" smtClean="0"/>
              <a:t>vyřizuje </a:t>
            </a:r>
            <a:r>
              <a:rPr lang="cs-CZ" sz="2000" dirty="0"/>
              <a:t>jednání na </a:t>
            </a:r>
            <a:r>
              <a:rPr lang="cs-CZ" sz="2000" dirty="0" smtClean="0"/>
              <a:t>úřadech.</a:t>
            </a:r>
            <a:endParaRPr lang="cs-CZ" sz="2000" dirty="0"/>
          </a:p>
          <a:p>
            <a:r>
              <a:rPr lang="cs-CZ" sz="2000" u="sng" dirty="0"/>
              <a:t>Zaměstnání</a:t>
            </a:r>
            <a:r>
              <a:rPr lang="cs-CZ" sz="2000" dirty="0"/>
              <a:t>: </a:t>
            </a:r>
            <a:r>
              <a:rPr lang="cs-CZ" sz="2000" dirty="0" smtClean="0"/>
              <a:t>evidován </a:t>
            </a:r>
            <a:r>
              <a:rPr lang="cs-CZ" sz="2000" dirty="0"/>
              <a:t>na úřadu </a:t>
            </a:r>
            <a:r>
              <a:rPr lang="cs-CZ" sz="2000" dirty="0" smtClean="0"/>
              <a:t>práce (5 měsíců). Od března by mohl </a:t>
            </a:r>
            <a:r>
              <a:rPr lang="cs-CZ" sz="2000" dirty="0"/>
              <a:t>nastoupit </a:t>
            </a:r>
            <a:r>
              <a:rPr lang="cs-CZ" sz="2000" dirty="0" smtClean="0"/>
              <a:t>jako </a:t>
            </a:r>
            <a:r>
              <a:rPr lang="cs-CZ" sz="2000" dirty="0"/>
              <a:t>dělník </a:t>
            </a:r>
            <a:r>
              <a:rPr lang="cs-CZ" sz="2000" dirty="0" smtClean="0"/>
              <a:t>v</a:t>
            </a:r>
            <a:r>
              <a:rPr lang="cs-CZ" sz="2000" dirty="0"/>
              <a:t> </a:t>
            </a:r>
            <a:r>
              <a:rPr lang="cs-CZ" sz="2000" dirty="0" smtClean="0"/>
              <a:t>údržbě. „Ještě </a:t>
            </a:r>
            <a:r>
              <a:rPr lang="cs-CZ" sz="2000" dirty="0"/>
              <a:t>nejsem tak starý, abych seděl doma a šel do důchodu“.</a:t>
            </a:r>
          </a:p>
          <a:p>
            <a:r>
              <a:rPr lang="cs-CZ" sz="2000" u="sng" dirty="0"/>
              <a:t>Volný čas</a:t>
            </a:r>
            <a:r>
              <a:rPr lang="cs-CZ" sz="2000" u="sng" dirty="0" smtClean="0"/>
              <a:t>:</a:t>
            </a:r>
            <a:r>
              <a:rPr lang="cs-CZ" sz="2000" dirty="0" smtClean="0"/>
              <a:t> </a:t>
            </a:r>
            <a:r>
              <a:rPr lang="cs-CZ" sz="2000" dirty="0"/>
              <a:t>Nyní si již akce navrhuje, vyhledává  a plánuje sám – pokud je při plánování nutná podpora – požádá o pomoc asistenta z bydlení. Na výlety a akce vyráží sám – jedná se o běžné společenské akce pro širokou </a:t>
            </a:r>
            <a:r>
              <a:rPr lang="cs-CZ" sz="2000" dirty="0" smtClean="0"/>
              <a:t>veřejnost.</a:t>
            </a:r>
            <a:endParaRPr lang="cs-CZ" sz="2000" dirty="0"/>
          </a:p>
          <a:p>
            <a:r>
              <a:rPr lang="cs-CZ" sz="2000" u="sng" dirty="0"/>
              <a:t>Partnerský život/ </a:t>
            </a:r>
            <a:r>
              <a:rPr lang="cs-CZ" sz="2000" u="sng" dirty="0" smtClean="0"/>
              <a:t>přátelství:</a:t>
            </a:r>
            <a:r>
              <a:rPr lang="cs-CZ" sz="2000" dirty="0" smtClean="0"/>
              <a:t> chybí </a:t>
            </a:r>
            <a:r>
              <a:rPr lang="cs-CZ" sz="2000" dirty="0"/>
              <a:t>mu někdo blízký (partnerka, kamarád). </a:t>
            </a:r>
          </a:p>
          <a:p>
            <a:r>
              <a:rPr lang="cs-CZ" sz="2000" u="sng" dirty="0"/>
              <a:t>Na čem dále chce </a:t>
            </a:r>
            <a:r>
              <a:rPr lang="cs-CZ" sz="2000" u="sng" dirty="0" smtClean="0"/>
              <a:t>pracovat</a:t>
            </a:r>
            <a:r>
              <a:rPr lang="cs-CZ" sz="2000" u="sng" dirty="0"/>
              <a:t>: </a:t>
            </a:r>
            <a:endParaRPr lang="cs-CZ" sz="2000" dirty="0"/>
          </a:p>
          <a:p>
            <a:pPr lvl="0"/>
            <a:r>
              <a:rPr lang="cs-CZ" sz="2000" dirty="0"/>
              <a:t>navazování kontaktů (např. kolegové v práci, bývalí uživatelé služby PSB, kulturní akce, zájmové spolky</a:t>
            </a:r>
            <a:r>
              <a:rPr lang="cs-CZ" sz="2000" dirty="0" smtClean="0"/>
              <a:t>); hospodaření </a:t>
            </a:r>
            <a:r>
              <a:rPr lang="cs-CZ" sz="2000" dirty="0"/>
              <a:t>s </a:t>
            </a:r>
            <a:r>
              <a:rPr lang="cs-CZ" sz="2000" dirty="0" smtClean="0"/>
              <a:t>penězi; obrana </a:t>
            </a:r>
            <a:r>
              <a:rPr lang="cs-CZ" sz="2000" dirty="0"/>
              <a:t>před zneužitím ze strany druhé osoby (v oblasti financí</a:t>
            </a:r>
            <a:r>
              <a:rPr lang="cs-CZ" sz="2000" dirty="0" smtClean="0"/>
              <a:t>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251697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Komunitní služby pomáhají lidem v ústavech s přechodem do běžného života.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Komunitní služby pomáhají předcházet institucionalizaci lidí.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Rozvoj komunitních služeb je omezován přetrvávajícím ústavním modelem péče.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6363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Milan Sveřepa\Pictures\01nc-trass\jaknatotitulk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363298">
            <a:off x="3316351" y="1955085"/>
            <a:ext cx="5092717" cy="5133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cs-CZ" sz="3600" b="1" dirty="0" smtClean="0"/>
              <a:t>Jak na to. Příklady dobré praxe </a:t>
            </a:r>
            <a:br>
              <a:rPr lang="cs-CZ" sz="3600" b="1" dirty="0" smtClean="0"/>
            </a:br>
            <a:r>
              <a:rPr lang="cs-CZ" sz="3600" b="1" dirty="0" smtClean="0"/>
              <a:t>v deinstitucionalizaci</a:t>
            </a:r>
          </a:p>
          <a:p>
            <a:pPr marL="0" indent="0">
              <a:buNone/>
            </a:pPr>
            <a:endParaRPr lang="cs-CZ" dirty="0" smtClean="0">
              <a:hlinkClick r:id=""/>
            </a:endParaRPr>
          </a:p>
          <a:p>
            <a:pPr marL="0" indent="0">
              <a:buNone/>
            </a:pPr>
            <a:r>
              <a:rPr lang="cs-CZ" dirty="0" smtClean="0">
                <a:hlinkClick r:id=""/>
              </a:rPr>
              <a:t>www.trass.cz</a:t>
            </a:r>
            <a:r>
              <a:rPr lang="cs-CZ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52464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000" b="1" dirty="0"/>
              <a:t>Komunitní služby pomáhají </a:t>
            </a:r>
            <a:r>
              <a:rPr lang="cs-CZ" sz="4000" b="1" dirty="0" smtClean="0"/>
              <a:t/>
            </a:r>
            <a:br>
              <a:rPr lang="cs-CZ" sz="4000" b="1" dirty="0" smtClean="0"/>
            </a:br>
            <a:r>
              <a:rPr lang="cs-CZ" sz="4000" b="1" dirty="0" smtClean="0"/>
              <a:t>předcházet institucionalizaci.</a:t>
            </a:r>
            <a:endParaRPr lang="cs-CZ" sz="4000" b="1" dirty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174812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Komunitní služby mají podporovat samostatnost a běžný život klientů.</a:t>
            </a:r>
          </a:p>
          <a:p>
            <a:r>
              <a:rPr lang="cs-CZ" dirty="0" smtClean="0"/>
              <a:t>Komunitní služby mají přispívat k přípravě klienta na budoucnost.</a:t>
            </a:r>
          </a:p>
          <a:p>
            <a:r>
              <a:rPr lang="cs-CZ" dirty="0" smtClean="0"/>
              <a:t>Komunitní služby se mají věnovat i „okolí“ klienta, jeho blízkým a lidem, kteří pomáhají </a:t>
            </a:r>
            <a:br>
              <a:rPr lang="cs-CZ" dirty="0" smtClean="0"/>
            </a:br>
            <a:r>
              <a:rPr lang="cs-CZ" dirty="0" smtClean="0"/>
              <a:t>s podporou a péčí.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2151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000" b="1" dirty="0"/>
              <a:t>Rozvoj komunitních služeb je omezován přetrvávajícím ústavním modelem péče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167377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Systém je nastaven ve prospěch ústavní péče.</a:t>
            </a:r>
          </a:p>
          <a:p>
            <a:r>
              <a:rPr lang="cs-CZ" dirty="0" smtClean="0"/>
              <a:t>Zdroje materiální i lidské jsou většinově směrovány do ústavního prostředí.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1366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 smtClean="0"/>
              <a:t>Srovnání počtu ústavních a neústavních služeb </a:t>
            </a:r>
            <a:br>
              <a:rPr lang="cs-CZ" sz="2800" dirty="0" smtClean="0"/>
            </a:br>
            <a:r>
              <a:rPr lang="cs-CZ" sz="2800" dirty="0" smtClean="0"/>
              <a:t>pro lidi se zdravotním postižením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765" y="1886322"/>
            <a:ext cx="9120598" cy="2982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93689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 smtClean="0"/>
              <a:t>Podíl služeb na dotaci MPSV v letech 2008-2012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84784"/>
            <a:ext cx="8060530" cy="4869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20978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 smtClean="0"/>
              <a:t>Vývoj výše dotaci MPSV v letech 2008-2012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93875"/>
            <a:ext cx="8806238" cy="5336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3654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Komunitní služby pomáhají lidem v ústavech s přechodem do běžného života.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Komunitní služby pomáhají předcházet institucionalizaci lidí.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Rozvoj komunitních služeb je omezován přetrvávajícím ústavním modelem </a:t>
            </a:r>
            <a:r>
              <a:rPr lang="cs-CZ" dirty="0" smtClean="0"/>
              <a:t>péče.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9391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730673"/>
          </a:xfrm>
          <a:solidFill>
            <a:schemeClr val="accent6"/>
          </a:solidFill>
        </p:spPr>
        <p:txBody>
          <a:bodyPr/>
          <a:lstStyle/>
          <a:p>
            <a:pPr algn="l"/>
            <a:r>
              <a:rPr lang="cs-CZ" dirty="0" smtClean="0"/>
              <a:t>	</a:t>
            </a:r>
            <a:r>
              <a:rPr lang="cs-CZ" b="1" dirty="0" smtClean="0"/>
              <a:t>Těším se na vaše otázky </a:t>
            </a:r>
            <a:br>
              <a:rPr lang="cs-CZ" b="1" dirty="0" smtClean="0"/>
            </a:br>
            <a:r>
              <a:rPr lang="cs-CZ" b="1" dirty="0" smtClean="0"/>
              <a:t>	a komentáře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99592" y="2276872"/>
            <a:ext cx="6872808" cy="4392488"/>
          </a:xfrm>
        </p:spPr>
        <p:txBody>
          <a:bodyPr>
            <a:normAutofit fontScale="92500"/>
          </a:bodyPr>
          <a:lstStyle/>
          <a:p>
            <a:pPr algn="l"/>
            <a:r>
              <a:rPr lang="cs-CZ" dirty="0" smtClean="0">
                <a:solidFill>
                  <a:schemeClr val="tx1"/>
                </a:solidFill>
              </a:rPr>
              <a:t>Milan Šveřepa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  <a:hlinkClick r:id="rId2"/>
              </a:rPr>
              <a:t>milan.sverepa@podporatransformace.cz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</a:rPr>
              <a:t>739 548 444</a:t>
            </a:r>
          </a:p>
          <a:p>
            <a:pPr algn="l"/>
            <a:endParaRPr lang="cs-CZ" dirty="0" smtClean="0">
              <a:solidFill>
                <a:schemeClr val="tx1"/>
              </a:solidFill>
            </a:endParaRPr>
          </a:p>
          <a:p>
            <a:pPr algn="l"/>
            <a:r>
              <a:rPr lang="cs-CZ" dirty="0" smtClean="0">
                <a:solidFill>
                  <a:schemeClr val="tx1"/>
                </a:solidFill>
              </a:rPr>
              <a:t>Centrum podpory transformace, o.p.s.</a:t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  <a:hlinkClick r:id="rId3"/>
              </a:rPr>
              <a:t>www.podporatransformace.cz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</a:p>
          <a:p>
            <a:pPr algn="l"/>
            <a:endParaRPr lang="cs-CZ" dirty="0">
              <a:solidFill>
                <a:schemeClr val="tx1"/>
              </a:solidFill>
            </a:endParaRPr>
          </a:p>
          <a:p>
            <a:pPr algn="l"/>
            <a:r>
              <a:rPr lang="cs-CZ" dirty="0" smtClean="0">
                <a:solidFill>
                  <a:schemeClr val="tx1"/>
                </a:solidFill>
                <a:hlinkClick r:id="rId4"/>
              </a:rPr>
              <a:t>www.facebook.com/5minutpo12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12997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699" y="1268760"/>
            <a:ext cx="9178539" cy="5589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1700808"/>
          </a:xfrm>
        </p:spPr>
        <p:txBody>
          <a:bodyPr>
            <a:normAutofit lnSpcReduction="10000"/>
          </a:bodyPr>
          <a:lstStyle/>
          <a:p>
            <a:pPr marL="0" indent="0" algn="ctr" eaLnBrk="1" hangingPunct="1">
              <a:buFontTx/>
              <a:buNone/>
            </a:pPr>
            <a:endParaRPr lang="cs-CZ" altLang="cs-CZ" sz="1100" b="1" dirty="0" smtClean="0"/>
          </a:p>
          <a:p>
            <a:pPr marL="0" indent="0" algn="ctr" eaLnBrk="1" hangingPunct="1">
              <a:buFontTx/>
              <a:buNone/>
            </a:pPr>
            <a:r>
              <a:rPr lang="cs-CZ" altLang="cs-CZ" sz="8000" b="1" dirty="0" smtClean="0"/>
              <a:t>Lidé v ústavní péči</a:t>
            </a:r>
            <a:endParaRPr lang="cs-CZ" altLang="cs-CZ" sz="6600" dirty="0" smtClean="0"/>
          </a:p>
        </p:txBody>
      </p:sp>
    </p:spTree>
    <p:extLst>
      <p:ext uri="{BB962C8B-B14F-4D97-AF65-F5344CB8AC3E}">
        <p14:creationId xmlns:p14="http://schemas.microsoft.com/office/powerpoint/2010/main" xmlns="" val="31014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Zdroje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Manuál transformace ústavů, MPSV, 2013</a:t>
            </a:r>
          </a:p>
          <a:p>
            <a:r>
              <a:rPr lang="cs-CZ" sz="2400" dirty="0" smtClean="0"/>
              <a:t>Podpora uživatelů služeb při transformaci ústavní péče v péči komunitní – analýza</a:t>
            </a:r>
          </a:p>
          <a:p>
            <a:r>
              <a:rPr lang="cs-CZ" sz="2400" dirty="0" smtClean="0"/>
              <a:t>Vliv podpory pro pracovníky pobytových zařízení sociálních služeb v transformaci –analýza</a:t>
            </a:r>
          </a:p>
          <a:p>
            <a:r>
              <a:rPr lang="cs-CZ" sz="2400" dirty="0" smtClean="0"/>
              <a:t>Témata konzultací požadovaných pracovníky zařízení v transformaci od externích expertů  </a:t>
            </a:r>
          </a:p>
          <a:p>
            <a:r>
              <a:rPr lang="cs-CZ" sz="2400" dirty="0"/>
              <a:t>Zhodnocení dotačních titulů MPSV na podporu sociálních služeb z pohledu deinstitucionalizace, MPSV, </a:t>
            </a:r>
            <a:r>
              <a:rPr lang="cs-CZ" sz="2400" dirty="0" smtClean="0"/>
              <a:t>2013</a:t>
            </a:r>
          </a:p>
          <a:p>
            <a:r>
              <a:rPr lang="cs-CZ" sz="2400" dirty="0"/>
              <a:t>Ústavní sociální služby v České republice, MPSV, 2013</a:t>
            </a:r>
          </a:p>
          <a:p>
            <a:endParaRPr lang="cs-CZ" sz="2400" dirty="0"/>
          </a:p>
          <a:p>
            <a:endParaRPr lang="cs-CZ" sz="2400" dirty="0" smtClean="0"/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xmlns="" val="319368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ál 1"/>
          <p:cNvSpPr/>
          <p:nvPr/>
        </p:nvSpPr>
        <p:spPr>
          <a:xfrm>
            <a:off x="-14288" y="3716338"/>
            <a:ext cx="3240088" cy="3240087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dirty="0">
                <a:solidFill>
                  <a:schemeClr val="tx1"/>
                </a:solidFill>
              </a:rPr>
              <a:t>Kutná Hora</a:t>
            </a:r>
          </a:p>
          <a:p>
            <a:pPr algn="ctr">
              <a:defRPr/>
            </a:pPr>
            <a:r>
              <a:rPr lang="cs-CZ" sz="2800" dirty="0">
                <a:solidFill>
                  <a:schemeClr val="tx1"/>
                </a:solidFill>
              </a:rPr>
              <a:t>20 000</a:t>
            </a:r>
          </a:p>
        </p:txBody>
      </p:sp>
      <p:sp>
        <p:nvSpPr>
          <p:cNvPr id="5" name="Ovál 4"/>
          <p:cNvSpPr/>
          <p:nvPr/>
        </p:nvSpPr>
        <p:spPr>
          <a:xfrm>
            <a:off x="4859338" y="2997200"/>
            <a:ext cx="3313112" cy="33115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21 000</a:t>
            </a:r>
          </a:p>
        </p:txBody>
      </p:sp>
      <p:sp>
        <p:nvSpPr>
          <p:cNvPr id="6" name="Ovál 5"/>
          <p:cNvSpPr/>
          <p:nvPr/>
        </p:nvSpPr>
        <p:spPr>
          <a:xfrm>
            <a:off x="1403350" y="1514475"/>
            <a:ext cx="2232025" cy="22463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200" b="1" dirty="0">
                <a:solidFill>
                  <a:schemeClr val="tx1"/>
                </a:solidFill>
              </a:rPr>
              <a:t>10 000</a:t>
            </a:r>
          </a:p>
        </p:txBody>
      </p:sp>
      <p:sp>
        <p:nvSpPr>
          <p:cNvPr id="8" name="Ovál 7"/>
          <p:cNvSpPr/>
          <p:nvPr/>
        </p:nvSpPr>
        <p:spPr>
          <a:xfrm>
            <a:off x="4176713" y="1552575"/>
            <a:ext cx="1800225" cy="17843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200" b="1" dirty="0">
                <a:solidFill>
                  <a:schemeClr val="tx1"/>
                </a:solidFill>
              </a:rPr>
              <a:t>7 000</a:t>
            </a:r>
          </a:p>
        </p:txBody>
      </p:sp>
      <p:sp>
        <p:nvSpPr>
          <p:cNvPr id="9" name="TextovéPole 8"/>
          <p:cNvSpPr txBox="1">
            <a:spLocks noChangeArrowheads="1"/>
          </p:cNvSpPr>
          <p:nvPr/>
        </p:nvSpPr>
        <p:spPr bwMode="auto">
          <a:xfrm>
            <a:off x="-14288" y="530225"/>
            <a:ext cx="5689601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altLang="cs-CZ" sz="3200"/>
              <a:t>Dětské domovy, výchovné </a:t>
            </a:r>
            <a:br>
              <a:rPr lang="cs-CZ" altLang="cs-CZ" sz="3200"/>
            </a:br>
            <a:r>
              <a:rPr lang="cs-CZ" altLang="cs-CZ" sz="3200"/>
              <a:t>a diagnostické ústavy</a:t>
            </a:r>
          </a:p>
        </p:txBody>
      </p:sp>
      <p:sp>
        <p:nvSpPr>
          <p:cNvPr id="12" name="TextovéPole 11"/>
          <p:cNvSpPr txBox="1">
            <a:spLocks noChangeArrowheads="1"/>
          </p:cNvSpPr>
          <p:nvPr/>
        </p:nvSpPr>
        <p:spPr bwMode="auto">
          <a:xfrm>
            <a:off x="5076825" y="976313"/>
            <a:ext cx="5688013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altLang="cs-CZ" sz="3200" dirty="0"/>
              <a:t>Léčebny dlouhodobě nemocných</a:t>
            </a:r>
          </a:p>
        </p:txBody>
      </p:sp>
      <p:sp>
        <p:nvSpPr>
          <p:cNvPr id="13" name="TextovéPole 12"/>
          <p:cNvSpPr txBox="1">
            <a:spLocks noChangeArrowheads="1"/>
          </p:cNvSpPr>
          <p:nvPr/>
        </p:nvSpPr>
        <p:spPr bwMode="auto">
          <a:xfrm>
            <a:off x="6732588" y="4799013"/>
            <a:ext cx="568801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altLang="cs-CZ" sz="3200" dirty="0"/>
              <a:t>Psychiatrické </a:t>
            </a:r>
            <a:br>
              <a:rPr lang="cs-CZ" altLang="cs-CZ" sz="3200" dirty="0"/>
            </a:br>
            <a:r>
              <a:rPr lang="cs-CZ" altLang="cs-CZ" sz="3200" dirty="0"/>
              <a:t>léčebny</a:t>
            </a:r>
          </a:p>
        </p:txBody>
      </p:sp>
    </p:spTree>
    <p:extLst>
      <p:ext uri="{BB962C8B-B14F-4D97-AF65-F5344CB8AC3E}">
        <p14:creationId xmlns:p14="http://schemas.microsoft.com/office/powerpoint/2010/main" xmlns="" val="191111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ál 4"/>
          <p:cNvSpPr/>
          <p:nvPr/>
        </p:nvSpPr>
        <p:spPr>
          <a:xfrm>
            <a:off x="4500563" y="2752725"/>
            <a:ext cx="3671887" cy="37719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38 000</a:t>
            </a:r>
          </a:p>
        </p:txBody>
      </p:sp>
      <p:sp>
        <p:nvSpPr>
          <p:cNvPr id="6" name="Ovál 5"/>
          <p:cNvSpPr/>
          <p:nvPr/>
        </p:nvSpPr>
        <p:spPr>
          <a:xfrm>
            <a:off x="1679575" y="933450"/>
            <a:ext cx="2232025" cy="22479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200" b="1" dirty="0">
                <a:solidFill>
                  <a:schemeClr val="tx1"/>
                </a:solidFill>
              </a:rPr>
              <a:t>14 000</a:t>
            </a:r>
          </a:p>
        </p:txBody>
      </p:sp>
      <p:sp>
        <p:nvSpPr>
          <p:cNvPr id="8" name="Ovál 7"/>
          <p:cNvSpPr/>
          <p:nvPr/>
        </p:nvSpPr>
        <p:spPr>
          <a:xfrm>
            <a:off x="6372225" y="1008063"/>
            <a:ext cx="1295400" cy="12239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b="1" dirty="0">
                <a:solidFill>
                  <a:schemeClr val="tx1"/>
                </a:solidFill>
              </a:rPr>
              <a:t>8 500</a:t>
            </a:r>
          </a:p>
        </p:txBody>
      </p:sp>
      <p:sp>
        <p:nvSpPr>
          <p:cNvPr id="9" name="TextovéPole 8"/>
          <p:cNvSpPr txBox="1">
            <a:spLocks noChangeArrowheads="1"/>
          </p:cNvSpPr>
          <p:nvPr/>
        </p:nvSpPr>
        <p:spPr bwMode="auto">
          <a:xfrm>
            <a:off x="-47625" y="436563"/>
            <a:ext cx="5688013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altLang="cs-CZ" sz="3200" dirty="0"/>
              <a:t>Domovy pro osoby se zdravotním postižením</a:t>
            </a:r>
          </a:p>
        </p:txBody>
      </p:sp>
      <p:sp>
        <p:nvSpPr>
          <p:cNvPr id="12" name="TextovéPole 11"/>
          <p:cNvSpPr txBox="1">
            <a:spLocks noChangeArrowheads="1"/>
          </p:cNvSpPr>
          <p:nvPr/>
        </p:nvSpPr>
        <p:spPr bwMode="auto">
          <a:xfrm>
            <a:off x="4716463" y="454025"/>
            <a:ext cx="568801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altLang="cs-CZ" sz="3200" dirty="0"/>
              <a:t>Domovy se zvláštním režimem</a:t>
            </a:r>
          </a:p>
        </p:txBody>
      </p:sp>
      <p:sp>
        <p:nvSpPr>
          <p:cNvPr id="13" name="TextovéPole 12"/>
          <p:cNvSpPr txBox="1">
            <a:spLocks noChangeArrowheads="1"/>
          </p:cNvSpPr>
          <p:nvPr/>
        </p:nvSpPr>
        <p:spPr bwMode="auto">
          <a:xfrm>
            <a:off x="4500563" y="5265738"/>
            <a:ext cx="56880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altLang="cs-CZ" sz="3200" dirty="0"/>
              <a:t>Domovy pro seniory</a:t>
            </a:r>
          </a:p>
        </p:txBody>
      </p:sp>
      <p:sp>
        <p:nvSpPr>
          <p:cNvPr id="10" name="Ovál 9"/>
          <p:cNvSpPr/>
          <p:nvPr/>
        </p:nvSpPr>
        <p:spPr>
          <a:xfrm>
            <a:off x="-14288" y="3716338"/>
            <a:ext cx="3240088" cy="3240087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dirty="0">
                <a:solidFill>
                  <a:schemeClr val="tx1"/>
                </a:solidFill>
              </a:rPr>
              <a:t>Kutná Hora</a:t>
            </a:r>
          </a:p>
          <a:p>
            <a:pPr algn="ctr">
              <a:defRPr/>
            </a:pPr>
            <a:r>
              <a:rPr lang="cs-CZ" sz="2800" dirty="0">
                <a:solidFill>
                  <a:schemeClr val="tx1"/>
                </a:solidFill>
              </a:rPr>
              <a:t>20 000</a:t>
            </a:r>
          </a:p>
        </p:txBody>
      </p:sp>
    </p:spTree>
    <p:extLst>
      <p:ext uri="{BB962C8B-B14F-4D97-AF65-F5344CB8AC3E}">
        <p14:creationId xmlns:p14="http://schemas.microsoft.com/office/powerpoint/2010/main" xmlns="" val="246982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rmAutofit/>
          </a:bodyPr>
          <a:lstStyle/>
          <a:p>
            <a:r>
              <a:rPr lang="cs-CZ" dirty="0" smtClean="0"/>
              <a:t>V</a:t>
            </a:r>
            <a:r>
              <a:rPr lang="cs-CZ" dirty="0"/>
              <a:t> </a:t>
            </a:r>
            <a:r>
              <a:rPr lang="cs-CZ" dirty="0" smtClean="0"/>
              <a:t>Česku je celkem </a:t>
            </a:r>
            <a:r>
              <a:rPr lang="cs-CZ" sz="4800" b="1" dirty="0"/>
              <a:t>418</a:t>
            </a:r>
            <a:r>
              <a:rPr lang="cs-CZ" b="1" dirty="0"/>
              <a:t> ústavních </a:t>
            </a:r>
            <a:r>
              <a:rPr lang="cs-CZ" dirty="0"/>
              <a:t>sociálních služeb pro lidi se zdravotním postižením.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6000" b="1" dirty="0" smtClean="0"/>
              <a:t>Žije </a:t>
            </a:r>
            <a:r>
              <a:rPr lang="cs-CZ" sz="6000" b="1" dirty="0"/>
              <a:t>v nich 16 017 lidí, </a:t>
            </a:r>
            <a:r>
              <a:rPr lang="cs-CZ" sz="6000" b="1" dirty="0" smtClean="0"/>
              <a:t/>
            </a:r>
            <a:br>
              <a:rPr lang="cs-CZ" sz="6000" b="1" dirty="0" smtClean="0"/>
            </a:br>
            <a:r>
              <a:rPr lang="cs-CZ" sz="6000" b="1" dirty="0" smtClean="0"/>
              <a:t>z</a:t>
            </a:r>
            <a:r>
              <a:rPr lang="cs-CZ" sz="6000" b="1" dirty="0"/>
              <a:t> toho 1 045 dětí.</a:t>
            </a:r>
            <a:r>
              <a:rPr lang="cs-CZ" b="1" dirty="0"/>
              <a:t/>
            </a:r>
            <a:br>
              <a:rPr lang="cs-CZ" b="1" dirty="0"/>
            </a:b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xmlns="" val="256914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Autofit/>
          </a:bodyPr>
          <a:lstStyle/>
          <a:p>
            <a:r>
              <a:rPr lang="cs-CZ" sz="2800" b="1" dirty="0"/>
              <a:t>Počet ústavních služeb pro lidi se zdravotním </a:t>
            </a:r>
            <a:r>
              <a:rPr lang="cs-CZ" sz="2800" b="1" dirty="0" smtClean="0"/>
              <a:t>postižením</a:t>
            </a:r>
            <a:endParaRPr lang="cs-CZ" sz="28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27130367"/>
              </p:ext>
            </p:extLst>
          </p:nvPr>
        </p:nvGraphicFramePr>
        <p:xfrm>
          <a:off x="971600" y="692696"/>
          <a:ext cx="7200801" cy="6096363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291164"/>
                <a:gridCol w="1554718"/>
                <a:gridCol w="1718373"/>
                <a:gridCol w="1636546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Kraj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</a:t>
                      </a:r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ústavů</a:t>
                      </a:r>
                      <a:endParaRPr lang="cs-CZ" sz="2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uživatelů</a:t>
                      </a:r>
                    </a:p>
                  </a:txBody>
                  <a:tcPr marL="44450" marR="4445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toho dětí </a:t>
                      </a:r>
                    </a:p>
                  </a:txBody>
                  <a:tcPr marL="44450" marR="4445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7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Jihočeský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24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1 017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41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7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Plzeňský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22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1 527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121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77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Královéhradecký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21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759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20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7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Moravskoslezský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56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1 595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96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77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Jihomoravský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35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1 514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130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7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Středočeský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65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1 765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123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77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Liberecký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23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412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62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7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Karlovarský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16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623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36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77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Vysočina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22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735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80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7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Olomoucký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16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1 261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53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77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Ústecký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50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1 826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134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7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Zlínský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30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1 249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96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77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Pardubický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24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1 010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53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7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Praha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14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724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n/a</a:t>
                      </a:r>
                      <a:endParaRPr lang="cs-CZ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77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</a:rPr>
                        <a:t>CELKEM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418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16 017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1 045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6594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altLang="cs-CZ" smtClean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0" y="10277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02949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000" b="1" dirty="0"/>
              <a:t>Komunitní služby pomáhají </a:t>
            </a:r>
            <a:r>
              <a:rPr lang="cs-CZ" sz="4000" b="1" dirty="0" smtClean="0"/>
              <a:t/>
            </a:r>
            <a:br>
              <a:rPr lang="cs-CZ" sz="4000" b="1" dirty="0" smtClean="0"/>
            </a:br>
            <a:r>
              <a:rPr lang="cs-CZ" sz="4000" b="1" dirty="0" smtClean="0"/>
              <a:t>lidem </a:t>
            </a:r>
            <a:r>
              <a:rPr lang="cs-CZ" sz="4000" b="1" dirty="0"/>
              <a:t>v ústavech </a:t>
            </a:r>
            <a:r>
              <a:rPr lang="cs-CZ" sz="4000" b="1" dirty="0" smtClean="0"/>
              <a:t>s </a:t>
            </a:r>
            <a:r>
              <a:rPr lang="cs-CZ" sz="4000" b="1" dirty="0"/>
              <a:t>přechodem </a:t>
            </a:r>
            <a:r>
              <a:rPr lang="cs-CZ" sz="4000" b="1" dirty="0" smtClean="0"/>
              <a:t/>
            </a:r>
            <a:br>
              <a:rPr lang="cs-CZ" sz="4000" b="1" dirty="0" smtClean="0"/>
            </a:br>
            <a:r>
              <a:rPr lang="cs-CZ" sz="4000" b="1" dirty="0" smtClean="0"/>
              <a:t>do </a:t>
            </a:r>
            <a:r>
              <a:rPr lang="cs-CZ" sz="4000" b="1" dirty="0"/>
              <a:t>běžného života.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75185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celář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Kraj-stribrna1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Kraj-stribrna1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celář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1053</Words>
  <Application>Microsoft Office PowerPoint</Application>
  <PresentationFormat>Předvádění na obrazovce (4:3)</PresentationFormat>
  <Paragraphs>283</Paragraphs>
  <Slides>30</Slides>
  <Notes>15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30</vt:i4>
      </vt:variant>
    </vt:vector>
  </HeadingPairs>
  <TitlesOfParts>
    <vt:vector size="32" baseType="lpstr">
      <vt:lpstr>Motiv systému Office</vt:lpstr>
      <vt:lpstr>1_Motiv systému Office</vt:lpstr>
      <vt:lpstr>Deinstitucionalizace:  význam komunitních služeb  pro začlenění lidí s postižením  do běžného života  </vt:lpstr>
      <vt:lpstr>Snímek 2</vt:lpstr>
      <vt:lpstr>Snímek 3</vt:lpstr>
      <vt:lpstr>Snímek 4</vt:lpstr>
      <vt:lpstr>Snímek 5</vt:lpstr>
      <vt:lpstr>V Česku je celkem 418 ústavních sociálních služeb pro lidi se zdravotním postižením.   Žije v nich 16 017 lidí,  z toho 1 045 dětí. </vt:lpstr>
      <vt:lpstr>Počet ústavních služeb pro lidi se zdravotním postižením</vt:lpstr>
      <vt:lpstr>Snímek 8</vt:lpstr>
      <vt:lpstr>Snímek 9</vt:lpstr>
      <vt:lpstr>Snímek 10</vt:lpstr>
      <vt:lpstr>Snímek 11</vt:lpstr>
      <vt:lpstr>Snímek 12</vt:lpstr>
      <vt:lpstr>Příklad</vt:lpstr>
      <vt:lpstr>Snímek 14</vt:lpstr>
      <vt:lpstr>Výsledky za uplynulých 7 let podpora samostatného bydlení</vt:lpstr>
      <vt:lpstr>Výsledky za uplynulých 7 let podporované zaměstnání</vt:lpstr>
      <vt:lpstr>Příklad</vt:lpstr>
      <vt:lpstr>Příklad</vt:lpstr>
      <vt:lpstr>Příklad</vt:lpstr>
      <vt:lpstr>Snímek 20</vt:lpstr>
      <vt:lpstr>Snímek 21</vt:lpstr>
      <vt:lpstr>Snímek 22</vt:lpstr>
      <vt:lpstr>Snímek 23</vt:lpstr>
      <vt:lpstr>Snímek 24</vt:lpstr>
      <vt:lpstr>Srovnání počtu ústavních a neústavních služeb  pro lidi se zdravotním postižením</vt:lpstr>
      <vt:lpstr>Podíl služeb na dotaci MPSV v letech 2008-2012</vt:lpstr>
      <vt:lpstr>Vývoj výše dotaci MPSV v letech 2008-2012</vt:lpstr>
      <vt:lpstr>Snímek 28</vt:lpstr>
      <vt:lpstr> Těším se na vaše otázky   a komentáře</vt:lpstr>
      <vt:lpstr>Zdroje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Přínosy deinstitucionalizace pro metodologii sociální práce</dc:title>
  <dc:creator>Milan Šveřepa</dc:creator>
  <cp:lastModifiedBy>Krpešová Jana</cp:lastModifiedBy>
  <cp:revision>53</cp:revision>
  <dcterms:created xsi:type="dcterms:W3CDTF">2013-09-27T05:22:14Z</dcterms:created>
  <dcterms:modified xsi:type="dcterms:W3CDTF">2014-01-27T09:42:57Z</dcterms:modified>
</cp:coreProperties>
</file>