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6"/>
  </p:notesMasterIdLst>
  <p:handoutMasterIdLst>
    <p:handoutMasterId r:id="rId47"/>
  </p:handoutMasterIdLst>
  <p:sldIdLst>
    <p:sldId id="256" r:id="rId2"/>
    <p:sldId id="261" r:id="rId3"/>
    <p:sldId id="257" r:id="rId4"/>
    <p:sldId id="292" r:id="rId5"/>
    <p:sldId id="277" r:id="rId6"/>
    <p:sldId id="296" r:id="rId7"/>
    <p:sldId id="273" r:id="rId8"/>
    <p:sldId id="271" r:id="rId9"/>
    <p:sldId id="278" r:id="rId10"/>
    <p:sldId id="293" r:id="rId11"/>
    <p:sldId id="287" r:id="rId12"/>
    <p:sldId id="288" r:id="rId13"/>
    <p:sldId id="321" r:id="rId14"/>
    <p:sldId id="289" r:id="rId15"/>
    <p:sldId id="290" r:id="rId16"/>
    <p:sldId id="281" r:id="rId17"/>
    <p:sldId id="291" r:id="rId18"/>
    <p:sldId id="282" r:id="rId19"/>
    <p:sldId id="283" r:id="rId20"/>
    <p:sldId id="297" r:id="rId21"/>
    <p:sldId id="284" r:id="rId22"/>
    <p:sldId id="285" r:id="rId23"/>
    <p:sldId id="295" r:id="rId24"/>
    <p:sldId id="286" r:id="rId25"/>
    <p:sldId id="320" r:id="rId26"/>
    <p:sldId id="298" r:id="rId27"/>
    <p:sldId id="299" r:id="rId28"/>
    <p:sldId id="302" r:id="rId29"/>
    <p:sldId id="303" r:id="rId30"/>
    <p:sldId id="304" r:id="rId31"/>
    <p:sldId id="305" r:id="rId32"/>
    <p:sldId id="306" r:id="rId33"/>
    <p:sldId id="307" r:id="rId34"/>
    <p:sldId id="308" r:id="rId35"/>
    <p:sldId id="309" r:id="rId36"/>
    <p:sldId id="310" r:id="rId37"/>
    <p:sldId id="311" r:id="rId38"/>
    <p:sldId id="312" r:id="rId39"/>
    <p:sldId id="313" r:id="rId40"/>
    <p:sldId id="314" r:id="rId41"/>
    <p:sldId id="315" r:id="rId42"/>
    <p:sldId id="316" r:id="rId43"/>
    <p:sldId id="317" r:id="rId44"/>
    <p:sldId id="318" r:id="rId4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B0211F59-FD98-4D67-88A5-A03799F7222C}">
          <p14:sldIdLst>
            <p14:sldId id="256"/>
            <p14:sldId id="261"/>
            <p14:sldId id="257"/>
            <p14:sldId id="292"/>
            <p14:sldId id="277"/>
            <p14:sldId id="296"/>
            <p14:sldId id="273"/>
            <p14:sldId id="271"/>
            <p14:sldId id="278"/>
            <p14:sldId id="293"/>
            <p14:sldId id="287"/>
            <p14:sldId id="288"/>
            <p14:sldId id="321"/>
            <p14:sldId id="289"/>
            <p14:sldId id="290"/>
            <p14:sldId id="281"/>
            <p14:sldId id="291"/>
            <p14:sldId id="282"/>
            <p14:sldId id="283"/>
            <p14:sldId id="297"/>
            <p14:sldId id="284"/>
            <p14:sldId id="285"/>
            <p14:sldId id="295"/>
            <p14:sldId id="286"/>
            <p14:sldId id="320"/>
            <p14:sldId id="298"/>
            <p14:sldId id="299"/>
            <p14:sldId id="302"/>
            <p14:sldId id="303"/>
            <p14:sldId id="304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  <p14:sldId id="316"/>
            <p14:sldId id="317"/>
            <p14:sldId id="318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lasáková Ivana" initials="V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178" y="-8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commentAuthors" Target="commentAuthors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61B192-D364-4932-ADF3-9AB162F5DD3C}" type="datetimeFigureOut">
              <a:rPr lang="cs-CZ" smtClean="0"/>
              <a:pPr/>
              <a:t>8.9.2016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7DB90-F179-45AE-B442-D82995CC9CA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79472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BDEE24-BEB3-4C71-A154-7390F4D1DD10}" type="datetimeFigureOut">
              <a:rPr lang="cs-CZ" smtClean="0"/>
              <a:pPr/>
              <a:t>8.9.2016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DCE268-F938-4936-AAAC-0D863B5D83A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5654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CE268-F938-4936-AAAC-0D863B5D83A9}" type="slidenum">
              <a:rPr lang="cs-CZ" smtClean="0"/>
              <a:pPr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1007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CE268-F938-4936-AAAC-0D863B5D83A9}" type="slidenum">
              <a:rPr lang="cs-CZ" smtClean="0"/>
              <a:pPr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1007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nic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FC968F4-2AA1-4441-B4E0-248CE4F73343}" type="datetimeFigureOut">
              <a:rPr lang="cs-CZ" smtClean="0"/>
              <a:pPr/>
              <a:t>8.9.2016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968F4-2AA1-4441-B4E0-248CE4F73343}" type="datetimeFigureOut">
              <a:rPr lang="cs-CZ" smtClean="0"/>
              <a:pPr/>
              <a:t>8.9.2016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968F4-2AA1-4441-B4E0-248CE4F73343}" type="datetimeFigureOut">
              <a:rPr lang="cs-CZ" smtClean="0"/>
              <a:pPr/>
              <a:t>8.9.2016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968F4-2AA1-4441-B4E0-248CE4F73343}" type="datetimeFigureOut">
              <a:rPr lang="cs-CZ" smtClean="0"/>
              <a:pPr/>
              <a:t>8.9.2016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968F4-2AA1-4441-B4E0-248CE4F73343}" type="datetimeFigureOut">
              <a:rPr lang="cs-CZ" smtClean="0"/>
              <a:pPr/>
              <a:t>8.9.2016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968F4-2AA1-4441-B4E0-248CE4F73343}" type="datetimeFigureOut">
              <a:rPr lang="cs-CZ" smtClean="0"/>
              <a:pPr/>
              <a:t>8.9.2016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968F4-2AA1-4441-B4E0-248CE4F73343}" type="datetimeFigureOut">
              <a:rPr lang="cs-CZ" smtClean="0"/>
              <a:pPr/>
              <a:t>8.9.2016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968F4-2AA1-4441-B4E0-248CE4F73343}" type="datetimeFigureOut">
              <a:rPr lang="cs-CZ" smtClean="0"/>
              <a:pPr/>
              <a:t>8.9.2016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968F4-2AA1-4441-B4E0-248CE4F73343}" type="datetimeFigureOut">
              <a:rPr lang="cs-CZ" smtClean="0"/>
              <a:pPr/>
              <a:t>8.9.2016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FC968F4-2AA1-4441-B4E0-248CE4F73343}" type="datetimeFigureOut">
              <a:rPr lang="cs-CZ" smtClean="0"/>
              <a:pPr/>
              <a:t>8.9.2016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FC968F4-2AA1-4441-B4E0-248CE4F73343}" type="datetimeFigureOut">
              <a:rPr lang="cs-CZ" smtClean="0"/>
              <a:pPr/>
              <a:t>8.9.2016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nic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nic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FC968F4-2AA1-4441-B4E0-248CE4F73343}" type="datetimeFigureOut">
              <a:rPr lang="cs-CZ" smtClean="0"/>
              <a:pPr/>
              <a:t>8.9.2016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2808311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Hlavní změny v programu Podpora sociálních služeb v Ústeckém kraji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5301208"/>
            <a:ext cx="7772400" cy="1224135"/>
          </a:xfrm>
        </p:spPr>
        <p:txBody>
          <a:bodyPr>
            <a:normAutofit fontScale="92500" lnSpcReduction="10000"/>
          </a:bodyPr>
          <a:lstStyle/>
          <a:p>
            <a:pPr algn="l"/>
            <a:endParaRPr lang="cs-CZ" dirty="0" smtClean="0"/>
          </a:p>
          <a:p>
            <a:pPr algn="l"/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Setkání s poskytovateli sociálních služeb</a:t>
            </a:r>
          </a:p>
          <a:p>
            <a:pPr algn="l"/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Krajský úřad Ústeckého kraje </a:t>
            </a:r>
          </a:p>
          <a:p>
            <a:pPr algn="l"/>
            <a:endParaRPr lang="cs-CZ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obrázek 1" descr="UK15let_logo_vodorovne_MODRE_RGB_ne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1" y="251438"/>
            <a:ext cx="4752529" cy="1305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626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124744"/>
            <a:ext cx="8507288" cy="5328592"/>
          </a:xfrm>
        </p:spPr>
        <p:txBody>
          <a:bodyPr>
            <a:normAutofit/>
          </a:bodyPr>
          <a:lstStyle/>
          <a:p>
            <a:pPr algn="just"/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 20. 1. 2017 odevzdat Závěrečné vyúčtování poskytnuté dotace včetně výpočtu optimální výše dotace (vyrovnávací platby do smlouvy) dle Části VII. Metodiky 2016 (Část X. bod 15 Metodiky 2016)</a:t>
            </a:r>
          </a:p>
          <a:p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 5. 2. 2017 předložit vyúčtování vyrovnávací platby uvedené v příloze Pověření</a:t>
            </a:r>
            <a:endParaRPr lang="cs-C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Prosíme o zaslání veškerých dokumentů pouze </a:t>
            </a:r>
            <a:r>
              <a:rPr lang="cs-CZ" sz="2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jedenkrát</a:t>
            </a: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! (nikoli DS a současně poštou atd.)</a:t>
            </a:r>
          </a:p>
          <a:p>
            <a:pPr marL="109728" indent="0">
              <a:buNone/>
            </a:pPr>
            <a:endParaRPr lang="cs-C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cs-CZ" sz="2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První</a:t>
            </a: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doručený </a:t>
            </a:r>
            <a:r>
              <a:rPr lang="cs-CZ" sz="2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dokument</a:t>
            </a: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je považován za </a:t>
            </a:r>
            <a:r>
              <a:rPr lang="cs-CZ" sz="2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správný</a:t>
            </a: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Opravy nebudou akceptovány.   </a:t>
            </a:r>
            <a:endParaRPr lang="cs-C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endParaRPr lang="cs-CZ" dirty="0" smtClean="0"/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/>
          <a:lstStyle/>
          <a:p>
            <a:r>
              <a:rPr lang="cs-CZ" dirty="0" smtClean="0"/>
              <a:t>Termíny platné v roce 2016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858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2808311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Proces hodnocení žádosti o dotaci ze státního rozpočtu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5301208"/>
            <a:ext cx="7772400" cy="1224135"/>
          </a:xfrm>
        </p:spPr>
        <p:txBody>
          <a:bodyPr>
            <a:normAutofit fontScale="92500" lnSpcReduction="10000"/>
          </a:bodyPr>
          <a:lstStyle/>
          <a:p>
            <a:pPr algn="l"/>
            <a:endParaRPr lang="cs-CZ" dirty="0" smtClean="0"/>
          </a:p>
          <a:p>
            <a:pPr algn="l"/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Setkání s poskytovateli sociálních služeb</a:t>
            </a:r>
          </a:p>
          <a:p>
            <a:pPr algn="l"/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Krajský úřad Ústeckého kraje </a:t>
            </a:r>
          </a:p>
          <a:p>
            <a:pPr algn="l"/>
            <a:endParaRPr lang="cs-CZ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obrázek 1" descr="UK15let_logo_vodorovne_MODRE_RGB_ne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1" y="251438"/>
            <a:ext cx="4752529" cy="1305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924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954555"/>
          </a:xfrm>
        </p:spPr>
        <p:txBody>
          <a:bodyPr>
            <a:normAutofit/>
          </a:bodyPr>
          <a:lstStyle/>
          <a:p>
            <a:r>
              <a:rPr lang="cs-CZ" sz="3600" dirty="0" smtClean="0"/>
              <a:t>Formální (věcné hodnocení):</a:t>
            </a:r>
          </a:p>
          <a:p>
            <a:pPr lvl="1"/>
            <a:r>
              <a:rPr lang="cs-CZ" sz="3200" dirty="0" smtClean="0"/>
              <a:t>Soulad se Střednědobým plánem rozvoje sociálních služeb v Ústeckém kraji na období 2016 – 2018 (dále jen „SPRSS ÚK“) </a:t>
            </a:r>
            <a:endParaRPr lang="cs-CZ" sz="3200" dirty="0"/>
          </a:p>
          <a:p>
            <a:pPr lvl="1"/>
            <a:r>
              <a:rPr lang="cs-CZ" sz="3200" dirty="0"/>
              <a:t>Z</a:t>
            </a:r>
            <a:r>
              <a:rPr lang="cs-CZ" sz="3200" dirty="0" smtClean="0"/>
              <a:t>ařazení služby v Základní síti sociálních služeb Ústeckého kraje na období 2016 – 2018 (dále jen „ Základní síť kraje“)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cs-CZ" dirty="0"/>
              <a:t>Proces hodnocení žádosti o </a:t>
            </a:r>
            <a:r>
              <a:rPr lang="cs-CZ" dirty="0" smtClean="0"/>
              <a:t>dotaci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1016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954555"/>
          </a:xfrm>
        </p:spPr>
        <p:txBody>
          <a:bodyPr>
            <a:noAutofit/>
          </a:bodyPr>
          <a:lstStyle/>
          <a:p>
            <a:r>
              <a:rPr lang="cs-CZ" sz="3200" dirty="0" smtClean="0"/>
              <a:t>Formální (věcné hodnocení):</a:t>
            </a:r>
          </a:p>
          <a:p>
            <a:pPr lvl="1"/>
            <a:r>
              <a:rPr lang="cs-CZ" sz="2800" dirty="0" smtClean="0"/>
              <a:t>Zda je Žádost podána do správného dotačního programu (program podpory A) </a:t>
            </a:r>
          </a:p>
          <a:p>
            <a:pPr lvl="1"/>
            <a:r>
              <a:rPr lang="cs-CZ" sz="2800" dirty="0" smtClean="0"/>
              <a:t>Zda jsou k Žádosti doloženy všechny povinné přílohy v požadované struktuře</a:t>
            </a:r>
          </a:p>
          <a:p>
            <a:pPr lvl="2"/>
            <a:r>
              <a:rPr lang="cs-CZ" sz="2800" dirty="0" smtClean="0"/>
              <a:t>V případě povinné přílohy ke službě, zda je označena správným ID služby a názvem, požadovaný obsah</a:t>
            </a:r>
            <a:endParaRPr lang="cs-CZ" sz="2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cs-CZ" dirty="0"/>
              <a:t>Proces hodnocení žádosti o </a:t>
            </a:r>
            <a:r>
              <a:rPr lang="cs-CZ" dirty="0" smtClean="0"/>
              <a:t>dotaci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096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954555"/>
          </a:xfrm>
        </p:spPr>
        <p:txBody>
          <a:bodyPr>
            <a:normAutofit/>
          </a:bodyPr>
          <a:lstStyle/>
          <a:p>
            <a:r>
              <a:rPr lang="cs-CZ" sz="2800" dirty="0" smtClean="0"/>
              <a:t>Hodnocení rozpočtu:</a:t>
            </a:r>
          </a:p>
          <a:p>
            <a:pPr lvl="1"/>
            <a:r>
              <a:rPr lang="cs-CZ" sz="2400" dirty="0" smtClean="0"/>
              <a:t>Osobní náklady</a:t>
            </a:r>
          </a:p>
          <a:p>
            <a:pPr lvl="2"/>
            <a:r>
              <a:rPr lang="cs-CZ" sz="2400" dirty="0" smtClean="0"/>
              <a:t>Zda je požadována dotace na úvazky pracovníků, které jsou zaneseny v Základní síti kraje</a:t>
            </a:r>
          </a:p>
          <a:p>
            <a:pPr marL="630936" lvl="2" indent="0">
              <a:buNone/>
            </a:pPr>
            <a:r>
              <a:rPr lang="cs-CZ" sz="2400" dirty="0" smtClean="0">
                <a:latin typeface="Calibri"/>
              </a:rPr>
              <a:t>NE → krácení požadavku na dotaci</a:t>
            </a:r>
          </a:p>
          <a:p>
            <a:pPr lvl="2"/>
            <a:r>
              <a:rPr lang="cs-CZ" sz="2400" dirty="0" smtClean="0">
                <a:latin typeface="Calibri"/>
              </a:rPr>
              <a:t>Zda požadovaná dotace na pracovní úvazek nepřesáhne limitní částku </a:t>
            </a:r>
          </a:p>
          <a:p>
            <a:pPr marL="630936" lvl="2" indent="0">
              <a:buNone/>
            </a:pPr>
            <a:r>
              <a:rPr lang="cs-CZ" sz="2400" dirty="0" smtClean="0">
                <a:latin typeface="Calibri"/>
              </a:rPr>
              <a:t>ANO </a:t>
            </a:r>
            <a:r>
              <a:rPr lang="cs-CZ" sz="2400" dirty="0">
                <a:latin typeface="Calibri"/>
              </a:rPr>
              <a:t>→ krácení požadavku na </a:t>
            </a:r>
            <a:r>
              <a:rPr lang="cs-CZ" sz="2400" dirty="0" smtClean="0">
                <a:latin typeface="Calibri"/>
              </a:rPr>
              <a:t>dotaci</a:t>
            </a:r>
          </a:p>
          <a:p>
            <a:pPr lvl="1"/>
            <a:r>
              <a:rPr lang="cs-CZ" sz="2400" b="1" dirty="0" smtClean="0">
                <a:latin typeface="Calibri"/>
              </a:rPr>
              <a:t>Ostatní náklady</a:t>
            </a:r>
          </a:p>
          <a:p>
            <a:pPr lvl="2"/>
            <a:r>
              <a:rPr lang="cs-CZ" sz="2400" dirty="0" smtClean="0">
                <a:latin typeface="Calibri"/>
              </a:rPr>
              <a:t>Hodnocení z hlediska uznatelnosti/</a:t>
            </a:r>
            <a:r>
              <a:rPr lang="cs-CZ" sz="2400" dirty="0" err="1" smtClean="0">
                <a:latin typeface="Calibri"/>
              </a:rPr>
              <a:t>neuznatelnosti</a:t>
            </a:r>
            <a:endParaRPr lang="cs-CZ" sz="2400" dirty="0" smtClean="0">
              <a:latin typeface="Calibri"/>
            </a:endParaRPr>
          </a:p>
          <a:p>
            <a:pPr marL="630936" lvl="2" indent="0">
              <a:buNone/>
            </a:pPr>
            <a:endParaRPr lang="cs-CZ" dirty="0">
              <a:latin typeface="Calibri"/>
            </a:endParaRPr>
          </a:p>
          <a:p>
            <a:pPr lvl="2"/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cs-CZ" dirty="0"/>
              <a:t>Proces hodnocení žádosti o </a:t>
            </a:r>
            <a:r>
              <a:rPr lang="cs-CZ" dirty="0" smtClean="0"/>
              <a:t>dotaci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592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Hodnocení rozpočtu:</a:t>
            </a:r>
          </a:p>
          <a:p>
            <a:pPr lvl="1"/>
            <a:r>
              <a:rPr lang="cs-CZ" sz="2400" dirty="0" smtClean="0"/>
              <a:t>Kontrola dodržení povinného podílu spolufinancování ve výši 8 % </a:t>
            </a:r>
            <a:r>
              <a:rPr lang="cs-CZ" sz="2400" dirty="0"/>
              <a:t>z jiných zdrojů (mimo úhrady od uživatelů služby a úhrady od zdravotních pojišťoven)</a:t>
            </a:r>
            <a:endParaRPr lang="cs-CZ" sz="2400" dirty="0" smtClean="0"/>
          </a:p>
          <a:p>
            <a:pPr marL="630936" lvl="2" indent="0">
              <a:buNone/>
            </a:pPr>
            <a:r>
              <a:rPr lang="cs-CZ" sz="2400" dirty="0" err="1" smtClean="0">
                <a:latin typeface="Calibri"/>
              </a:rPr>
              <a:t>NEsplněno</a:t>
            </a:r>
            <a:r>
              <a:rPr lang="cs-CZ" sz="2400" dirty="0" smtClean="0">
                <a:latin typeface="Calibri"/>
              </a:rPr>
              <a:t> </a:t>
            </a:r>
            <a:r>
              <a:rPr lang="cs-CZ" sz="2400" dirty="0">
                <a:latin typeface="Calibri"/>
              </a:rPr>
              <a:t>→ krácení požadavku na </a:t>
            </a:r>
            <a:r>
              <a:rPr lang="cs-CZ" sz="2400" dirty="0" smtClean="0">
                <a:latin typeface="Calibri"/>
              </a:rPr>
              <a:t>dotaci</a:t>
            </a:r>
          </a:p>
          <a:p>
            <a:pPr lvl="1"/>
            <a:r>
              <a:rPr lang="cs-CZ" sz="2400" dirty="0">
                <a:latin typeface="Calibri"/>
              </a:rPr>
              <a:t>Kontrola m</a:t>
            </a:r>
            <a:r>
              <a:rPr lang="cs-CZ" sz="2400" dirty="0" smtClean="0">
                <a:latin typeface="Calibri"/>
              </a:rPr>
              <a:t>inimální průměrné výše </a:t>
            </a:r>
            <a:r>
              <a:rPr lang="cs-CZ" sz="2400" dirty="0">
                <a:latin typeface="Calibri"/>
              </a:rPr>
              <a:t>celkové úhrady ze strany uživatelů služby na financování příslušné služby sociální péče</a:t>
            </a:r>
          </a:p>
          <a:p>
            <a:pPr marL="630936" lvl="2" indent="0">
              <a:buNone/>
            </a:pPr>
            <a:endParaRPr lang="cs-CZ" dirty="0">
              <a:latin typeface="Calibri"/>
            </a:endParaRPr>
          </a:p>
          <a:p>
            <a:pPr lvl="2"/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cs-CZ" dirty="0"/>
              <a:t>Proces hodnocení žádosti o </a:t>
            </a:r>
            <a:r>
              <a:rPr lang="cs-CZ" dirty="0" smtClean="0"/>
              <a:t>dotaci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882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2808311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Pověření, výpočet vyrovnávací platby, výpočet dotace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5301208"/>
            <a:ext cx="7772400" cy="1224135"/>
          </a:xfrm>
        </p:spPr>
        <p:txBody>
          <a:bodyPr>
            <a:normAutofit fontScale="92500" lnSpcReduction="10000"/>
          </a:bodyPr>
          <a:lstStyle/>
          <a:p>
            <a:pPr algn="l"/>
            <a:endParaRPr lang="cs-CZ" dirty="0" smtClean="0"/>
          </a:p>
          <a:p>
            <a:pPr algn="l"/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Setkání s poskytovateli sociálních služeb</a:t>
            </a:r>
          </a:p>
          <a:p>
            <a:pPr algn="l"/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Krajský úřad Ústeckého kraje </a:t>
            </a:r>
          </a:p>
          <a:p>
            <a:pPr algn="l"/>
            <a:endParaRPr lang="cs-CZ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obrázek 1" descr="UK15let_logo_vodorovne_MODRE_RGB_ne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1" y="251438"/>
            <a:ext cx="4752529" cy="1305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775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Pověření již nebude vystavováno na jednotlivé sociální služby, </a:t>
            </a:r>
            <a:r>
              <a:rPr lang="cs-CZ" dirty="0"/>
              <a:t>a</a:t>
            </a:r>
            <a:r>
              <a:rPr lang="cs-CZ" dirty="0" smtClean="0"/>
              <a:t>le na organizaci</a:t>
            </a:r>
          </a:p>
          <a:p>
            <a:pPr marL="355600" indent="0">
              <a:buNone/>
            </a:pPr>
            <a:r>
              <a:rPr lang="cs-CZ" dirty="0" smtClean="0">
                <a:latin typeface="Calibri"/>
              </a:rPr>
              <a:t>→ Vystavení nového Pověření (nebude vydáván dodatek s        účinností 1.1.2017)</a:t>
            </a:r>
          </a:p>
          <a:p>
            <a:r>
              <a:rPr lang="cs-CZ" dirty="0" smtClean="0">
                <a:latin typeface="Calibri"/>
              </a:rPr>
              <a:t>V části 5 Pověření došlo k rozšíření hlavních zdrojů financování sociální služby o finanční prostředky ze strukturálních fondů EU</a:t>
            </a:r>
          </a:p>
          <a:p>
            <a:r>
              <a:rPr lang="cs-CZ" dirty="0" smtClean="0">
                <a:latin typeface="Calibri"/>
              </a:rPr>
              <a:t>Změny v přílohách:</a:t>
            </a:r>
          </a:p>
          <a:p>
            <a:pPr lvl="1"/>
            <a:r>
              <a:rPr lang="cs-CZ" dirty="0" smtClean="0">
                <a:latin typeface="Calibri"/>
              </a:rPr>
              <a:t>Příloha č. </a:t>
            </a:r>
            <a:r>
              <a:rPr lang="cs-CZ" dirty="0">
                <a:latin typeface="Calibri"/>
              </a:rPr>
              <a:t>3</a:t>
            </a:r>
            <a:r>
              <a:rPr lang="cs-CZ" dirty="0" smtClean="0">
                <a:latin typeface="Calibri"/>
              </a:rPr>
              <a:t> Pověření – Rozhodnutí o registraci </a:t>
            </a:r>
            <a:r>
              <a:rPr lang="cs-CZ" b="1" dirty="0" smtClean="0">
                <a:latin typeface="Calibri"/>
              </a:rPr>
              <a:t>vypuštěna</a:t>
            </a:r>
          </a:p>
          <a:p>
            <a:pPr lvl="1"/>
            <a:r>
              <a:rPr lang="cs-CZ" dirty="0" smtClean="0">
                <a:latin typeface="Calibri"/>
              </a:rPr>
              <a:t>Změny v příloze č. 1 Pověření →Příloha č. 1A Obsah a rozsah služby</a:t>
            </a:r>
          </a:p>
          <a:p>
            <a:pPr lvl="1"/>
            <a:r>
              <a:rPr lang="cs-CZ" dirty="0">
                <a:latin typeface="Calibri"/>
              </a:rPr>
              <a:t>Změny v příloze č. </a:t>
            </a:r>
            <a:r>
              <a:rPr lang="cs-CZ" dirty="0" smtClean="0">
                <a:latin typeface="Calibri"/>
              </a:rPr>
              <a:t>2 </a:t>
            </a:r>
            <a:r>
              <a:rPr lang="cs-CZ" dirty="0">
                <a:latin typeface="Calibri"/>
              </a:rPr>
              <a:t>Pověření →Příloha č. </a:t>
            </a:r>
            <a:r>
              <a:rPr lang="cs-CZ" dirty="0" smtClean="0">
                <a:latin typeface="Calibri"/>
              </a:rPr>
              <a:t>1B Výpočet vyrovnávací platby</a:t>
            </a:r>
            <a:endParaRPr lang="cs-CZ" dirty="0">
              <a:latin typeface="Calibri"/>
            </a:endParaRPr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Hlavní změny v Pověření</a:t>
            </a:r>
          </a:p>
        </p:txBody>
      </p:sp>
    </p:spTree>
    <p:extLst>
      <p:ext uri="{BB962C8B-B14F-4D97-AF65-F5344CB8AC3E}">
        <p14:creationId xmlns:p14="http://schemas.microsoft.com/office/powerpoint/2010/main" val="25195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Změny v příloze 1A - </a:t>
            </a:r>
            <a:r>
              <a:rPr lang="cs-CZ" dirty="0"/>
              <a:t>Obsah a rozsah </a:t>
            </a:r>
            <a:r>
              <a:rPr lang="cs-CZ" dirty="0" smtClean="0"/>
              <a:t>služby</a:t>
            </a:r>
          </a:p>
          <a:p>
            <a:pPr>
              <a:buNone/>
            </a:pPr>
            <a:r>
              <a:rPr lang="cs-CZ" dirty="0" smtClean="0"/>
              <a:t> </a:t>
            </a:r>
          </a:p>
          <a:p>
            <a:pPr lvl="1"/>
            <a:r>
              <a:rPr lang="cs-CZ" sz="2400" dirty="0" smtClean="0"/>
              <a:t>Pracovní </a:t>
            </a:r>
            <a:r>
              <a:rPr lang="cs-CZ" sz="2400" dirty="0"/>
              <a:t>úvazky v přímé péči budou uvedeny </a:t>
            </a:r>
            <a:r>
              <a:rPr lang="cs-CZ" sz="2400" dirty="0" smtClean="0"/>
              <a:t>v jednotce „průměrný přepočtený úvazek“</a:t>
            </a:r>
            <a:endParaRPr lang="cs-CZ" sz="2400" dirty="0"/>
          </a:p>
          <a:p>
            <a:pPr lvl="1"/>
            <a:r>
              <a:rPr lang="cs-CZ" sz="2400" dirty="0" smtClean="0"/>
              <a:t>Součástí vymezení rozsahu služby již nebudou počty pracovníků (fyzických osob) a pracovní úvazky ostatních pracovníků (nepřímé péče)</a:t>
            </a:r>
          </a:p>
          <a:p>
            <a:pPr lvl="1"/>
            <a:r>
              <a:rPr lang="cs-CZ" sz="2400" dirty="0" smtClean="0"/>
              <a:t>Součástí vymezení rozsahu služby bude cílová skupina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Hlavní změny v Pověření</a:t>
            </a:r>
          </a:p>
        </p:txBody>
      </p:sp>
    </p:spTree>
    <p:extLst>
      <p:ext uri="{BB962C8B-B14F-4D97-AF65-F5344CB8AC3E}">
        <p14:creationId xmlns:p14="http://schemas.microsoft.com/office/powerpoint/2010/main" val="289519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Změny v příloze 1B – Výpočet vyrovnávací platby</a:t>
            </a:r>
          </a:p>
          <a:p>
            <a:endParaRPr lang="cs-CZ" dirty="0" smtClean="0"/>
          </a:p>
          <a:p>
            <a:pPr lvl="1"/>
            <a:r>
              <a:rPr lang="cs-CZ" sz="2400" dirty="0" smtClean="0"/>
              <a:t>Systém výpočtu vyrovnávací platby zůstane z větší části zachován</a:t>
            </a:r>
          </a:p>
          <a:p>
            <a:pPr lvl="1"/>
            <a:r>
              <a:rPr lang="cs-CZ" sz="2400" dirty="0" smtClean="0"/>
              <a:t> PŘIMĚŘENÝ ZISK již nebude součástí výpočtu vyrovnávací platby </a:t>
            </a:r>
          </a:p>
          <a:p>
            <a:pPr lvl="1"/>
            <a:r>
              <a:rPr lang="cs-CZ" sz="2400" dirty="0" smtClean="0"/>
              <a:t>Při výpočtu vyrovnávací platby se bude také vycházet z údajů vykázaných v Závěrečném vyúčtování dotace za rok 2015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Hlavní změny v Pověření</a:t>
            </a:r>
          </a:p>
        </p:txBody>
      </p:sp>
    </p:spTree>
    <p:extLst>
      <p:ext uri="{BB962C8B-B14F-4D97-AF65-F5344CB8AC3E}">
        <p14:creationId xmlns:p14="http://schemas.microsoft.com/office/powerpoint/2010/main" val="338792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94515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cs-CZ" sz="2400" dirty="0" smtClean="0"/>
              <a:t>Základní pravidla pro poskytnutí finanční podpory:</a:t>
            </a:r>
            <a:endParaRPr lang="cs-CZ" sz="2400" dirty="0"/>
          </a:p>
          <a:p>
            <a:r>
              <a:rPr lang="cs-CZ" sz="2000" dirty="0"/>
              <a:t>Metodika Ústeckého kraje pro poskytování finanční podpory (dále jen „dotace“) poskytovatelům sociálních služeb v rámci programu Podpora sociálních služeb v Ústeckém kraji </a:t>
            </a:r>
            <a:r>
              <a:rPr lang="cs-CZ" sz="2000" dirty="0" smtClean="0"/>
              <a:t>2016</a:t>
            </a:r>
            <a:endParaRPr lang="cs-CZ" sz="2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600" dirty="0"/>
              <a:t>v</a:t>
            </a:r>
            <a:r>
              <a:rPr lang="cs-CZ" sz="1600" dirty="0" smtClean="0"/>
              <a:t>yhlášení dotačního programu včetně příloh (pověření, metodika, smlouva, atd.) </a:t>
            </a:r>
          </a:p>
          <a:p>
            <a:pPr marL="109728" indent="0">
              <a:buNone/>
            </a:pPr>
            <a:endParaRPr lang="cs-CZ" sz="2000" dirty="0" smtClean="0"/>
          </a:p>
          <a:p>
            <a:r>
              <a:rPr lang="cs-CZ" sz="2000" dirty="0" smtClean="0"/>
              <a:t>Metodika </a:t>
            </a:r>
            <a:r>
              <a:rPr lang="cs-CZ" sz="2000" dirty="0"/>
              <a:t>Ústeckého kraje pro poskytování finanční podpory poskytovatelům sociálních služeb v rámci programu Podpora sociálních služeb v Ústeckém kraji </a:t>
            </a:r>
            <a:r>
              <a:rPr lang="cs-CZ" sz="2000" dirty="0" smtClean="0"/>
              <a:t>2017</a:t>
            </a:r>
          </a:p>
          <a:p>
            <a:pPr lvl="1">
              <a:buSzPct val="68000"/>
              <a:buFont typeface="Wingdings" panose="05000000000000000000" pitchFamily="2" charset="2"/>
              <a:buChar char="Ø"/>
            </a:pPr>
            <a:r>
              <a:rPr lang="cs-CZ" sz="1600" dirty="0"/>
              <a:t>vyhlášení dotačního programu včetně </a:t>
            </a:r>
            <a:r>
              <a:rPr lang="cs-CZ" sz="1600" dirty="0" smtClean="0"/>
              <a:t>příloh (pověření, metodika, smlouva, atd.)</a:t>
            </a:r>
          </a:p>
          <a:p>
            <a:pPr marL="393192" lvl="1" indent="0">
              <a:buSzPct val="68000"/>
              <a:buNone/>
            </a:pPr>
            <a:r>
              <a:rPr lang="cs-CZ" sz="1600" dirty="0" smtClean="0"/>
              <a:t> </a:t>
            </a:r>
          </a:p>
          <a:p>
            <a:pPr marL="109728" indent="0">
              <a:buNone/>
            </a:pPr>
            <a:r>
              <a:rPr lang="cs-CZ" sz="2000" dirty="0" smtClean="0"/>
              <a:t>Veškeré změny v dotačním programu byly konzultovány a odsouhlaseny </a:t>
            </a:r>
            <a:r>
              <a:rPr lang="cs-CZ" sz="2000" dirty="0" err="1" smtClean="0"/>
              <a:t>vydelegovanou</a:t>
            </a:r>
            <a:r>
              <a:rPr lang="cs-CZ" sz="2000" dirty="0" smtClean="0"/>
              <a:t> pracovní skupinou Asociace poskytovatelů sociálních služeb Ústeckého kraje.</a:t>
            </a:r>
            <a:endParaRPr lang="cs-CZ" sz="2000" dirty="0"/>
          </a:p>
          <a:p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Hlavní změny oproti roku 2016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11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KONTROLA Závěrečného vyúčtování za rok 2015</a:t>
            </a:r>
          </a:p>
          <a:p>
            <a:pPr marL="109728" indent="0">
              <a:buNone/>
            </a:pPr>
            <a:r>
              <a:rPr lang="cs-CZ" dirty="0">
                <a:latin typeface="Calibri"/>
              </a:rPr>
              <a:t>→ </a:t>
            </a:r>
            <a:r>
              <a:rPr lang="cs-CZ" dirty="0" smtClean="0">
                <a:latin typeface="Calibri"/>
              </a:rPr>
              <a:t>zjištění nesrovnalostí </a:t>
            </a:r>
            <a:r>
              <a:rPr lang="cs-CZ" dirty="0">
                <a:latin typeface="Calibri"/>
              </a:rPr>
              <a:t>ve vyúčtování </a:t>
            </a:r>
            <a:endParaRPr lang="cs-CZ" dirty="0" smtClean="0">
              <a:latin typeface="Calibri"/>
            </a:endParaRPr>
          </a:p>
          <a:p>
            <a:pPr marL="109728" indent="0">
              <a:buNone/>
            </a:pPr>
            <a:r>
              <a:rPr lang="cs-CZ" dirty="0" smtClean="0">
                <a:latin typeface="Calibri"/>
              </a:rPr>
              <a:t>ANO → projednání závěrečného vyúčtování za rok 2015 s kontaktním pracovníkem</a:t>
            </a:r>
            <a:r>
              <a:rPr lang="cs-CZ" dirty="0" smtClean="0"/>
              <a:t> </a:t>
            </a:r>
            <a:r>
              <a:rPr lang="cs-CZ" dirty="0" smtClean="0">
                <a:latin typeface="Calibri"/>
              </a:rPr>
              <a:t>dle rozdělení agendy dotačních pracovníků </a:t>
            </a:r>
          </a:p>
          <a:p>
            <a:pPr marL="109728" indent="0">
              <a:buNone/>
            </a:pPr>
            <a:r>
              <a:rPr lang="cs-CZ" dirty="0" smtClean="0">
                <a:latin typeface="Calibri"/>
              </a:rPr>
              <a:t>NE → nevyžaduje se zpětná vazba</a:t>
            </a:r>
          </a:p>
          <a:p>
            <a:pPr marL="109728" indent="0">
              <a:buNone/>
            </a:pPr>
            <a:endParaRPr lang="cs-CZ" dirty="0" smtClean="0"/>
          </a:p>
          <a:p>
            <a:endParaRPr lang="cs-CZ" u="sng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 smtClean="0"/>
              <a:t>Kontrola vykázaných údajů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272793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755984"/>
          </a:xfrm>
        </p:spPr>
        <p:txBody>
          <a:bodyPr>
            <a:noAutofit/>
          </a:bodyPr>
          <a:lstStyle/>
          <a:p>
            <a:r>
              <a:rPr lang="cs-CZ" dirty="0" smtClean="0"/>
              <a:t>Změny v příloze 1B – Výpočet vyrovnávací platby</a:t>
            </a:r>
          </a:p>
          <a:p>
            <a:pPr lvl="1"/>
            <a:r>
              <a:rPr lang="cs-CZ" sz="2000" dirty="0" smtClean="0"/>
              <a:t>V případě pečovatelské služby a osobní asistence se výnosy nepočítají z úvazků sociálních pracovníků</a:t>
            </a:r>
          </a:p>
          <a:p>
            <a:pPr lvl="1"/>
            <a:r>
              <a:rPr lang="cs-CZ" sz="2000" dirty="0" smtClean="0"/>
              <a:t>Výchozí hodnoty nákladů pro stanovení vyrovnávací platby:</a:t>
            </a:r>
          </a:p>
          <a:p>
            <a:pPr lvl="2"/>
            <a:r>
              <a:rPr lang="cs-CZ" sz="2000" dirty="0" smtClean="0"/>
              <a:t>Výše průměrných nákladů na pracovníka v přímé péči – sociální N_PPS beze změny</a:t>
            </a:r>
          </a:p>
          <a:p>
            <a:pPr lvl="2"/>
            <a:r>
              <a:rPr lang="cs-CZ" sz="2000" dirty="0" smtClean="0"/>
              <a:t>Výše průměrných nákladů na pracovníka v přímé péči – zdravotní N_PPZ beze změny</a:t>
            </a:r>
          </a:p>
          <a:p>
            <a:pPr lvl="2"/>
            <a:r>
              <a:rPr lang="cs-CZ" sz="2000" dirty="0" smtClean="0"/>
              <a:t>Výše nákladů kategorie Hotel přepočtené na kapacitu pobytového zařízení (lůžko) N_HL a výše nákladů kategorie Hotel přepočtené na jednoho pracovníka přímé péče N_HPP přepočtena na základě výkaznictví roku 2015 – navýšení u všech služeb</a:t>
            </a:r>
          </a:p>
          <a:p>
            <a:pPr lvl="2"/>
            <a:endParaRPr lang="cs-CZ" sz="2200" dirty="0"/>
          </a:p>
          <a:p>
            <a:pPr lvl="1"/>
            <a:endParaRPr lang="cs-CZ" sz="22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Hlavní změny v Pověření</a:t>
            </a:r>
          </a:p>
        </p:txBody>
      </p:sp>
    </p:spTree>
    <p:extLst>
      <p:ext uri="{BB962C8B-B14F-4D97-AF65-F5344CB8AC3E}">
        <p14:creationId xmlns:p14="http://schemas.microsoft.com/office/powerpoint/2010/main" val="153657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Změny v příloze 1B – Výpočet vyrovnávací </a:t>
            </a:r>
            <a:r>
              <a:rPr lang="cs-CZ" dirty="0" smtClean="0"/>
              <a:t>platby</a:t>
            </a:r>
          </a:p>
          <a:p>
            <a:pPr lvl="2"/>
            <a:r>
              <a:rPr lang="cs-CZ" dirty="0" smtClean="0"/>
              <a:t>Hodnocení koeficientů sociální služby:</a:t>
            </a:r>
          </a:p>
          <a:p>
            <a:pPr lvl="3"/>
            <a:r>
              <a:rPr lang="cs-CZ" dirty="0" smtClean="0"/>
              <a:t>V případě intervenčního centra a chráněného bydlení - přidán parametr „vyšší dopravní nároky“</a:t>
            </a:r>
          </a:p>
          <a:p>
            <a:pPr lvl="3"/>
            <a:r>
              <a:rPr lang="cs-CZ" dirty="0" smtClean="0"/>
              <a:t>Maximální </a:t>
            </a:r>
            <a:r>
              <a:rPr lang="cs-CZ" dirty="0"/>
              <a:t>hodnota všech parametrů </a:t>
            </a:r>
            <a:r>
              <a:rPr lang="cs-CZ" b="1" dirty="0"/>
              <a:t>koeficientu A</a:t>
            </a:r>
            <a:r>
              <a:rPr lang="cs-CZ" dirty="0"/>
              <a:t> smí činit v součtu </a:t>
            </a:r>
            <a:r>
              <a:rPr lang="cs-CZ" b="1" dirty="0"/>
              <a:t>max</a:t>
            </a:r>
            <a:r>
              <a:rPr lang="cs-CZ" dirty="0"/>
              <a:t>. </a:t>
            </a:r>
            <a:r>
              <a:rPr lang="cs-CZ" b="1" dirty="0"/>
              <a:t>35 %.</a:t>
            </a:r>
            <a:r>
              <a:rPr lang="cs-CZ" dirty="0"/>
              <a:t> </a:t>
            </a:r>
          </a:p>
          <a:p>
            <a:pPr lvl="3"/>
            <a:r>
              <a:rPr lang="cs-CZ" dirty="0"/>
              <a:t>Maximální hodnota všech parametrů koeficientu B může činit v případě </a:t>
            </a:r>
            <a:r>
              <a:rPr lang="cs-CZ" b="1" dirty="0"/>
              <a:t>ambulantních a terénních forem </a:t>
            </a:r>
            <a:r>
              <a:rPr lang="cs-CZ" b="1" dirty="0" smtClean="0"/>
              <a:t>služeb </a:t>
            </a:r>
            <a:r>
              <a:rPr lang="cs-CZ" b="1" dirty="0"/>
              <a:t>v součtu max. 5 %,</a:t>
            </a:r>
            <a:r>
              <a:rPr lang="cs-CZ" dirty="0"/>
              <a:t> v případě </a:t>
            </a:r>
            <a:r>
              <a:rPr lang="cs-CZ" b="1" dirty="0"/>
              <a:t>pobytových </a:t>
            </a:r>
            <a:r>
              <a:rPr lang="cs-CZ" b="1" dirty="0" smtClean="0"/>
              <a:t>služeb </a:t>
            </a:r>
            <a:r>
              <a:rPr lang="cs-CZ" b="1" dirty="0"/>
              <a:t>v součtu max. 30 %</a:t>
            </a:r>
            <a:r>
              <a:rPr lang="cs-CZ" dirty="0"/>
              <a:t>. </a:t>
            </a:r>
          </a:p>
          <a:p>
            <a:pPr lvl="3"/>
            <a:r>
              <a:rPr lang="cs-CZ" dirty="0"/>
              <a:t>Maximální hodnota </a:t>
            </a:r>
            <a:r>
              <a:rPr lang="cs-CZ" dirty="0" smtClean="0"/>
              <a:t>parametru C </a:t>
            </a:r>
            <a:r>
              <a:rPr lang="cs-CZ" dirty="0"/>
              <a:t>je stanovena ve výši </a:t>
            </a:r>
            <a:r>
              <a:rPr lang="cs-CZ" b="1" dirty="0"/>
              <a:t>3 </a:t>
            </a:r>
            <a:r>
              <a:rPr lang="cs-CZ" b="1" dirty="0" smtClean="0"/>
              <a:t>%.</a:t>
            </a:r>
            <a:r>
              <a:rPr lang="cs-CZ" dirty="0" smtClean="0"/>
              <a:t> </a:t>
            </a:r>
            <a:endParaRPr lang="cs-CZ" dirty="0"/>
          </a:p>
          <a:p>
            <a:pPr lvl="1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Hlavní změny v Pověření</a:t>
            </a:r>
          </a:p>
        </p:txBody>
      </p:sp>
    </p:spTree>
    <p:extLst>
      <p:ext uri="{BB962C8B-B14F-4D97-AF65-F5344CB8AC3E}">
        <p14:creationId xmlns:p14="http://schemas.microsoft.com/office/powerpoint/2010/main" val="10726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není uveden komentář u navýšení parametru</a:t>
            </a:r>
          </a:p>
          <a:p>
            <a:pPr marL="109728" indent="0">
              <a:buNone/>
            </a:pPr>
            <a:endParaRPr lang="cs-CZ" dirty="0" smtClean="0"/>
          </a:p>
          <a:p>
            <a:r>
              <a:rPr lang="cs-CZ" dirty="0" smtClean="0"/>
              <a:t>vyplňování parametru, který u dané služby není zohledňován</a:t>
            </a:r>
          </a:p>
          <a:p>
            <a:endParaRPr lang="cs-CZ" dirty="0" smtClean="0"/>
          </a:p>
          <a:p>
            <a:r>
              <a:rPr lang="cs-CZ" dirty="0"/>
              <a:t>u</a:t>
            </a:r>
            <a:r>
              <a:rPr lang="cs-CZ" dirty="0" smtClean="0"/>
              <a:t>vedena vyšší hodnota parametrů než je povolena 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/>
          </a:bodyPr>
          <a:lstStyle/>
          <a:p>
            <a:r>
              <a:rPr lang="cs-CZ" dirty="0" smtClean="0"/>
              <a:t>Nejčastější chyby při hodnocení koeficientů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576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Změny ve výpočtu dotace jsou shodné se změnami ve výpočtu vyrovnávací platby.</a:t>
            </a:r>
          </a:p>
          <a:p>
            <a:r>
              <a:rPr lang="cs-CZ" dirty="0" smtClean="0"/>
              <a:t>Do výpočtu optimální výše dotace vstupují výnosy/příjmy vykázané v Závěrečném vyúčtování dotace za rok 2015.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Hlavní změny </a:t>
            </a:r>
            <a:r>
              <a:rPr lang="cs-CZ" dirty="0" smtClean="0"/>
              <a:t>ve výpočtu dotace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973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1700808"/>
            <a:ext cx="7772400" cy="3096343"/>
          </a:xfrm>
        </p:spPr>
        <p:txBody>
          <a:bodyPr>
            <a:normAutofit/>
          </a:bodyPr>
          <a:lstStyle/>
          <a:p>
            <a:pPr algn="l"/>
            <a:r>
              <a:rPr lang="pl-PL" sz="4000" dirty="0" smtClean="0">
                <a:latin typeface="Cambria Math" pitchFamily="18" charset="0"/>
                <a:ea typeface="Cambria Math" pitchFamily="18" charset="0"/>
              </a:rPr>
              <a:t>Vyúčtování dotace a vyrovnávací platby za rok 2016</a:t>
            </a:r>
            <a:br>
              <a:rPr lang="pl-PL" sz="4000" dirty="0" smtClean="0">
                <a:latin typeface="Cambria Math" pitchFamily="18" charset="0"/>
                <a:ea typeface="Cambria Math" pitchFamily="18" charset="0"/>
              </a:rPr>
            </a:br>
            <a:r>
              <a:rPr lang="cs-CZ" sz="4000" dirty="0" smtClean="0">
                <a:latin typeface="Cambria Math" pitchFamily="18" charset="0"/>
                <a:ea typeface="Cambria Math" pitchFamily="18" charset="0"/>
              </a:rPr>
              <a:t/>
            </a:r>
            <a:br>
              <a:rPr lang="cs-CZ" sz="4000" dirty="0" smtClean="0">
                <a:latin typeface="Cambria Math" pitchFamily="18" charset="0"/>
                <a:ea typeface="Cambria Math" pitchFamily="18" charset="0"/>
              </a:rPr>
            </a:br>
            <a:r>
              <a:rPr lang="cs-CZ" sz="2200" dirty="0" smtClean="0">
                <a:solidFill>
                  <a:schemeClr val="accent1">
                    <a:lumMod val="75000"/>
                  </a:schemeClr>
                </a:solidFill>
                <a:latin typeface="Cambria Math" pitchFamily="18" charset="0"/>
                <a:ea typeface="Cambria Math" pitchFamily="18" charset="0"/>
              </a:rPr>
              <a:t>Krajský úřad Ústeckého kraje </a:t>
            </a:r>
            <a:br>
              <a:rPr lang="cs-CZ" sz="2200" dirty="0" smtClean="0">
                <a:solidFill>
                  <a:schemeClr val="accent1">
                    <a:lumMod val="75000"/>
                  </a:schemeClr>
                </a:solidFill>
                <a:latin typeface="Cambria Math" pitchFamily="18" charset="0"/>
                <a:ea typeface="Cambria Math" pitchFamily="18" charset="0"/>
              </a:rPr>
            </a:br>
            <a:r>
              <a:rPr lang="cs-CZ" sz="2200" dirty="0" smtClean="0">
                <a:solidFill>
                  <a:schemeClr val="accent1">
                    <a:lumMod val="75000"/>
                  </a:schemeClr>
                </a:solidFill>
                <a:latin typeface="Cambria Math" pitchFamily="18" charset="0"/>
                <a:ea typeface="Cambria Math" pitchFamily="18" charset="0"/>
              </a:rPr>
              <a:t>Odbor sociálních věcí </a:t>
            </a:r>
            <a:br>
              <a:rPr lang="cs-CZ" sz="2200" dirty="0" smtClean="0">
                <a:solidFill>
                  <a:schemeClr val="accent1">
                    <a:lumMod val="75000"/>
                  </a:schemeClr>
                </a:solidFill>
                <a:latin typeface="Cambria Math" pitchFamily="18" charset="0"/>
                <a:ea typeface="Cambria Math" pitchFamily="18" charset="0"/>
              </a:rPr>
            </a:br>
            <a:r>
              <a:rPr lang="cs-CZ" sz="2200" dirty="0" smtClean="0">
                <a:solidFill>
                  <a:schemeClr val="accent1">
                    <a:lumMod val="75000"/>
                  </a:schemeClr>
                </a:solidFill>
                <a:latin typeface="Cambria Math" pitchFamily="18" charset="0"/>
                <a:ea typeface="Cambria Math" pitchFamily="18" charset="0"/>
              </a:rPr>
              <a:t>Oddělení plánování a rozvoje služeb </a:t>
            </a:r>
            <a:endParaRPr lang="cs-CZ" sz="2200" dirty="0">
              <a:solidFill>
                <a:schemeClr val="accent1">
                  <a:lumMod val="75000"/>
                </a:schemeClr>
              </a:soli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1026" name="obrázek 1" descr="UK15let_logo_vodorovne_MODRE_RGB_ne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1" y="251438"/>
            <a:ext cx="4752529" cy="1305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638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endParaRPr lang="cs-CZ" dirty="0" smtClean="0"/>
          </a:p>
          <a:p>
            <a:pPr algn="just"/>
            <a:r>
              <a:rPr lang="cs-CZ" dirty="0" smtClean="0"/>
              <a:t>Před odevzdáním závěrečného vyúčtování je nutné provést kontrolu vykázaných údajů v Závěrečném vyúčtování za rok 2015. </a:t>
            </a:r>
          </a:p>
          <a:p>
            <a:pPr marL="109728" indent="0" algn="just">
              <a:buNone/>
            </a:pPr>
            <a:endParaRPr lang="cs-CZ" dirty="0" smtClean="0"/>
          </a:p>
          <a:p>
            <a:pPr algn="just"/>
            <a:r>
              <a:rPr lang="cs-CZ" dirty="0" smtClean="0"/>
              <a:t>V případě zjištěných chyb je nutné toto </a:t>
            </a:r>
            <a:r>
              <a:rPr lang="cs-CZ" dirty="0" smtClean="0">
                <a:latin typeface="+mj-lt"/>
              </a:rPr>
              <a:t>prokonzultovat s </a:t>
            </a:r>
            <a:r>
              <a:rPr lang="cs-CZ" dirty="0">
                <a:latin typeface="+mj-lt"/>
              </a:rPr>
              <a:t>kontaktním pracovníkem dle Rozdělení agendy dotačních pracovníků dle poskytovatelů sociálních služeb v Ústeckém kraji nejpozději v termínu </a:t>
            </a:r>
            <a:r>
              <a:rPr lang="cs-CZ" b="1" dirty="0">
                <a:latin typeface="+mj-lt"/>
              </a:rPr>
              <a:t>do 30. 9. 2016</a:t>
            </a:r>
            <a:r>
              <a:rPr lang="cs-CZ" dirty="0">
                <a:latin typeface="+mj-lt"/>
              </a:rPr>
              <a:t>. </a:t>
            </a:r>
          </a:p>
          <a:p>
            <a:pPr marL="109728" indent="0" algn="just">
              <a:buNone/>
            </a:pPr>
            <a:r>
              <a:rPr lang="cs-CZ" dirty="0" smtClean="0">
                <a:latin typeface="+mj-lt"/>
              </a:rPr>
              <a:t> 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V</a:t>
            </a:r>
            <a:r>
              <a:rPr lang="cs-CZ" dirty="0" smtClean="0"/>
              <a:t>yúčtování dotace a vyrovnávací platby za rok 2016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360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196752"/>
            <a:ext cx="8219256" cy="4810539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Do 20. 1. 2017 odevzdat Závěrečné vyúčtování poskytnuté dotace včetně výpočtu optimální výše dotace (vyrovnávací platby do smlouvy) dle Části VII. Metodiky 2016 (Část X. bod 15 Metodiky 2016</a:t>
            </a: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cs-C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Do 5. 2. 2017 předložit vyúčtování vyrovnávací platby uvedené v příloze </a:t>
            </a: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Pověření</a:t>
            </a:r>
          </a:p>
          <a:p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Formuláře jsou zveřejněny v sekci Sociální péče – Dotační programy kraje – Dotační program Podpora sociálních služeb v Ústeckém kraji 2016</a:t>
            </a:r>
          </a:p>
          <a:p>
            <a:endParaRPr lang="cs-CZ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just">
              <a:buNone/>
            </a:pPr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Prosíme o zaslání veškerých dokumentů pouze </a:t>
            </a:r>
            <a:r>
              <a:rPr lang="cs-CZ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jedenkrát</a:t>
            </a:r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! (nikoli DS a současně poštou atd.)</a:t>
            </a:r>
          </a:p>
          <a:p>
            <a:pPr marL="109728" indent="0" algn="just">
              <a:buNone/>
            </a:pPr>
            <a:endParaRPr lang="cs-CZ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just">
              <a:buNone/>
            </a:pPr>
            <a:r>
              <a:rPr lang="cs-CZ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První</a:t>
            </a:r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 doručený </a:t>
            </a:r>
            <a:r>
              <a:rPr lang="cs-CZ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dokument</a:t>
            </a:r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 je považován za </a:t>
            </a:r>
            <a:r>
              <a:rPr lang="cs-CZ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správný</a:t>
            </a:r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. Opravy nebudou akceptovány.   </a:t>
            </a:r>
            <a:endParaRPr lang="cs-CZ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just">
              <a:buNone/>
            </a:pPr>
            <a:endParaRPr lang="cs-CZ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just">
              <a:buNone/>
            </a:pPr>
            <a:r>
              <a:rPr lang="cs-CZ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Zaslat </a:t>
            </a:r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na kontaktní osobu dle rozdělení agendy dotačních </a:t>
            </a:r>
            <a:r>
              <a:rPr lang="cs-CZ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pracovníků.</a:t>
            </a:r>
            <a:r>
              <a:rPr lang="cs-CZ" sz="2800" dirty="0" smtClean="0"/>
              <a:t> </a:t>
            </a:r>
            <a:endParaRPr lang="cs-CZ" sz="2800" dirty="0"/>
          </a:p>
          <a:p>
            <a:pPr marL="109728" indent="0" algn="just">
              <a:buNone/>
            </a:pPr>
            <a:endParaRPr lang="cs-CZ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endParaRPr lang="cs-CZ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Termíny platné v roce 2016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9241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1700808"/>
            <a:ext cx="7772400" cy="3096343"/>
          </a:xfrm>
        </p:spPr>
        <p:txBody>
          <a:bodyPr>
            <a:normAutofit/>
          </a:bodyPr>
          <a:lstStyle/>
          <a:p>
            <a:pPr algn="l"/>
            <a:r>
              <a:rPr lang="pl-PL" sz="4000" dirty="0" smtClean="0">
                <a:latin typeface="Cambria Math" pitchFamily="18" charset="0"/>
                <a:ea typeface="Cambria Math" pitchFamily="18" charset="0"/>
              </a:rPr>
              <a:t>Finanční kontrola z pohledu poskytovatele dotace </a:t>
            </a:r>
            <a:br>
              <a:rPr lang="pl-PL" sz="4000" dirty="0" smtClean="0">
                <a:latin typeface="Cambria Math" pitchFamily="18" charset="0"/>
                <a:ea typeface="Cambria Math" pitchFamily="18" charset="0"/>
              </a:rPr>
            </a:br>
            <a:r>
              <a:rPr lang="cs-CZ" sz="4000" dirty="0" smtClean="0">
                <a:latin typeface="Cambria Math" pitchFamily="18" charset="0"/>
                <a:ea typeface="Cambria Math" pitchFamily="18" charset="0"/>
              </a:rPr>
              <a:t/>
            </a:r>
            <a:br>
              <a:rPr lang="cs-CZ" sz="4000" dirty="0" smtClean="0">
                <a:latin typeface="Cambria Math" pitchFamily="18" charset="0"/>
                <a:ea typeface="Cambria Math" pitchFamily="18" charset="0"/>
              </a:rPr>
            </a:br>
            <a:r>
              <a:rPr lang="cs-CZ" sz="2200" dirty="0" smtClean="0">
                <a:solidFill>
                  <a:schemeClr val="accent1">
                    <a:lumMod val="75000"/>
                  </a:schemeClr>
                </a:solidFill>
                <a:latin typeface="Cambria Math" pitchFamily="18" charset="0"/>
                <a:ea typeface="Cambria Math" pitchFamily="18" charset="0"/>
              </a:rPr>
              <a:t>Krajský úřad Ústeckého kraje </a:t>
            </a:r>
            <a:br>
              <a:rPr lang="cs-CZ" sz="2200" dirty="0" smtClean="0">
                <a:solidFill>
                  <a:schemeClr val="accent1">
                    <a:lumMod val="75000"/>
                  </a:schemeClr>
                </a:solidFill>
                <a:latin typeface="Cambria Math" pitchFamily="18" charset="0"/>
                <a:ea typeface="Cambria Math" pitchFamily="18" charset="0"/>
              </a:rPr>
            </a:br>
            <a:r>
              <a:rPr lang="cs-CZ" sz="2200" dirty="0" smtClean="0">
                <a:solidFill>
                  <a:schemeClr val="accent1">
                    <a:lumMod val="75000"/>
                  </a:schemeClr>
                </a:solidFill>
                <a:latin typeface="Cambria Math" pitchFamily="18" charset="0"/>
                <a:ea typeface="Cambria Math" pitchFamily="18" charset="0"/>
              </a:rPr>
              <a:t>Odbor sociálních věcí </a:t>
            </a:r>
            <a:br>
              <a:rPr lang="cs-CZ" sz="2200" dirty="0" smtClean="0">
                <a:solidFill>
                  <a:schemeClr val="accent1">
                    <a:lumMod val="75000"/>
                  </a:schemeClr>
                </a:solidFill>
                <a:latin typeface="Cambria Math" pitchFamily="18" charset="0"/>
                <a:ea typeface="Cambria Math" pitchFamily="18" charset="0"/>
              </a:rPr>
            </a:br>
            <a:r>
              <a:rPr lang="cs-CZ" sz="2200" dirty="0" smtClean="0">
                <a:solidFill>
                  <a:schemeClr val="accent1">
                    <a:lumMod val="75000"/>
                  </a:schemeClr>
                </a:solidFill>
                <a:latin typeface="Cambria Math" pitchFamily="18" charset="0"/>
                <a:ea typeface="Cambria Math" pitchFamily="18" charset="0"/>
              </a:rPr>
              <a:t>Oddělení plánování a rozvoje služeb </a:t>
            </a:r>
            <a:endParaRPr lang="cs-CZ" sz="2200" dirty="0">
              <a:solidFill>
                <a:schemeClr val="accent1">
                  <a:lumMod val="75000"/>
                </a:schemeClr>
              </a:soli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1026" name="obrázek 1" descr="UK15let_logo_vodorovne_MODRE_RGB_ne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1" y="251438"/>
            <a:ext cx="4752529" cy="1305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626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pl-PL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Zákon č. 255/2012 Sb., o kontrole </a:t>
            </a:r>
          </a:p>
          <a:p>
            <a:pPr>
              <a:lnSpc>
                <a:spcPct val="200000"/>
              </a:lnSpc>
              <a:buNone/>
            </a:pPr>
            <a:r>
              <a:rPr lang="pl-PL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	</a:t>
            </a: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(kontrolní řád) </a:t>
            </a:r>
          </a:p>
          <a:p>
            <a:pPr>
              <a:lnSpc>
                <a:spcPct val="200000"/>
              </a:lnSpc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Zákon č. 320/2001 Sb., o finanční kontrole ve veřejné správě a o změně některých zákonů </a:t>
            </a:r>
          </a:p>
          <a:p>
            <a:pPr>
              <a:lnSpc>
                <a:spcPct val="200000"/>
              </a:lnSpc>
              <a:buNone/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	(zákon o finanční kontrole) </a:t>
            </a:r>
            <a:endParaRPr lang="cs-CZ" dirty="0" smtClean="0">
              <a:solidFill>
                <a:schemeClr val="tx1">
                  <a:lumMod val="85000"/>
                  <a:lumOff val="15000"/>
                </a:schemeClr>
              </a:solidFill>
              <a:latin typeface="Cambria Math" pitchFamily="18" charset="0"/>
              <a:ea typeface="Cambria Math" pitchFamily="18" charset="0"/>
            </a:endParaRPr>
          </a:p>
          <a:p>
            <a:endParaRPr lang="cs-CZ" dirty="0" smtClean="0">
              <a:latin typeface="Cambria Math" pitchFamily="18" charset="0"/>
              <a:ea typeface="Cambria Math" pitchFamily="18" charset="0"/>
            </a:endParaRPr>
          </a:p>
          <a:p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Cambria Math" pitchFamily="18" charset="0"/>
                <a:ea typeface="Cambria Math" pitchFamily="18" charset="0"/>
              </a:rPr>
              <a:t>Právní základ I</a:t>
            </a:r>
            <a:endParaRPr lang="cs-CZ" sz="2000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002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72067" y="1484784"/>
            <a:ext cx="7948405" cy="4641379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Pravidla pro rok 2017 vychází z pravidel pro rok 2016 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3700" dirty="0">
                <a:latin typeface="Arial" panose="020B0604020202020204" pitchFamily="34" charset="0"/>
                <a:cs typeface="Arial" panose="020B0604020202020204" pitchFamily="34" charset="0"/>
              </a:rPr>
              <a:t>Obecné podmínky </a:t>
            </a:r>
            <a:r>
              <a:rPr lang="cs-CZ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pro poskytování </a:t>
            </a:r>
            <a:r>
              <a:rPr lang="cs-CZ" sz="3700" dirty="0">
                <a:latin typeface="Arial" panose="020B0604020202020204" pitchFamily="34" charset="0"/>
                <a:cs typeface="Arial" panose="020B0604020202020204" pitchFamily="34" charset="0"/>
              </a:rPr>
              <a:t>vyrovnávací </a:t>
            </a:r>
            <a:r>
              <a:rPr lang="cs-CZ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platby v úvodní části metodiky zůstávají beze změny</a:t>
            </a:r>
          </a:p>
          <a:p>
            <a:pPr marL="630936" lvl="2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686800" cy="864096"/>
          </a:xfrm>
        </p:spPr>
        <p:txBody>
          <a:bodyPr>
            <a:normAutofit/>
          </a:bodyPr>
          <a:lstStyle/>
          <a:p>
            <a:pPr algn="ctr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Hlavní změny oproti roku 2016 </a:t>
            </a:r>
          </a:p>
        </p:txBody>
      </p:sp>
    </p:spTree>
    <p:extLst>
      <p:ext uri="{BB962C8B-B14F-4D97-AF65-F5344CB8AC3E}">
        <p14:creationId xmlns:p14="http://schemas.microsoft.com/office/powerpoint/2010/main" val="5739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cs-CZ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Zákon o účetnictví </a:t>
            </a:r>
          </a:p>
          <a:p>
            <a:pPr>
              <a:lnSpc>
                <a:spcPct val="200000"/>
              </a:lnSpc>
            </a:pPr>
            <a:r>
              <a:rPr lang="cs-CZ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Zákoník práce </a:t>
            </a:r>
          </a:p>
          <a:p>
            <a:pPr>
              <a:lnSpc>
                <a:spcPct val="200000"/>
              </a:lnSpc>
            </a:pPr>
            <a:r>
              <a:rPr lang="cs-CZ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Správní řád </a:t>
            </a:r>
          </a:p>
          <a:p>
            <a:pPr>
              <a:lnSpc>
                <a:spcPct val="200000"/>
              </a:lnSpc>
            </a:pPr>
            <a:r>
              <a:rPr lang="cs-CZ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Listina základních práv a svobod </a:t>
            </a:r>
          </a:p>
          <a:p>
            <a:endParaRPr lang="cs-CZ" dirty="0" smtClean="0">
              <a:latin typeface="Cambria Math" pitchFamily="18" charset="0"/>
              <a:ea typeface="Cambria Math" pitchFamily="18" charset="0"/>
            </a:endParaRPr>
          </a:p>
          <a:p>
            <a:endParaRPr lang="cs-CZ" dirty="0" smtClean="0">
              <a:latin typeface="Cambria Math" pitchFamily="18" charset="0"/>
              <a:ea typeface="Cambria Math" pitchFamily="18" charset="0"/>
            </a:endParaRPr>
          </a:p>
          <a:p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Cambria Math" pitchFamily="18" charset="0"/>
                <a:ea typeface="Cambria Math" pitchFamily="18" charset="0"/>
              </a:rPr>
              <a:t>Právní základ II</a:t>
            </a:r>
            <a:endParaRPr lang="cs-CZ" sz="2200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00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Smlouva o poskytnutí neinvestiční dotace na podporu sociálních služeb </a:t>
            </a:r>
          </a:p>
          <a:p>
            <a:pPr>
              <a:lnSpc>
                <a:spcPct val="160000"/>
              </a:lnSpc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Metodika Ústeckého kraje pro poskytování dotací poskytovatelům sociálních služeb v rámci programu Podpora sociálních služeb v Ústeckém kraji </a:t>
            </a:r>
            <a:r>
              <a:rPr lang="cs-CZ" sz="20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(pro rok 2016) </a:t>
            </a:r>
          </a:p>
          <a:p>
            <a:endParaRPr lang="cs-C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 Math" pitchFamily="18" charset="0"/>
              <a:ea typeface="Cambria Math" pitchFamily="18" charset="0"/>
            </a:endParaRPr>
          </a:p>
          <a:p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Cambria Math" pitchFamily="18" charset="0"/>
                <a:ea typeface="Cambria Math" pitchFamily="18" charset="0"/>
              </a:rPr>
              <a:t>Právní základ III</a:t>
            </a:r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62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Cambria Math" pitchFamily="18" charset="0"/>
                <a:ea typeface="Cambria Math" pitchFamily="18" charset="0"/>
              </a:rPr>
              <a:t>Typy </a:t>
            </a:r>
            <a:r>
              <a:rPr lang="cs-CZ" dirty="0" err="1" smtClean="0">
                <a:latin typeface="Cambria Math" pitchFamily="18" charset="0"/>
                <a:ea typeface="Cambria Math" pitchFamily="18" charset="0"/>
              </a:rPr>
              <a:t>veřejnosprávních</a:t>
            </a:r>
            <a:r>
              <a:rPr lang="cs-CZ" dirty="0" smtClean="0">
                <a:latin typeface="Cambria Math" pitchFamily="18" charset="0"/>
                <a:ea typeface="Cambria Math" pitchFamily="18" charset="0"/>
              </a:rPr>
              <a:t> kontrol</a:t>
            </a:r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Předběžná </a:t>
            </a:r>
            <a:r>
              <a:rPr lang="cs-CZ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veřejnosprávní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 kontrola </a:t>
            </a:r>
          </a:p>
          <a:p>
            <a:pPr>
              <a:lnSpc>
                <a:spcPct val="200000"/>
              </a:lnSpc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Průběžná </a:t>
            </a:r>
            <a:r>
              <a:rPr lang="cs-CZ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veřejnosprávní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 kontrola </a:t>
            </a:r>
          </a:p>
          <a:p>
            <a:pPr>
              <a:lnSpc>
                <a:spcPct val="200000"/>
              </a:lnSpc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Následná </a:t>
            </a:r>
            <a:r>
              <a:rPr lang="cs-CZ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veřejnosprávní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 kontrola </a:t>
            </a:r>
          </a:p>
          <a:p>
            <a:pPr>
              <a:lnSpc>
                <a:spcPct val="200000"/>
              </a:lnSpc>
            </a:pPr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11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Cambria Math" pitchFamily="18" charset="0"/>
                <a:ea typeface="Cambria Math" pitchFamily="18" charset="0"/>
              </a:rPr>
              <a:t>Cíle </a:t>
            </a:r>
            <a:r>
              <a:rPr lang="cs-CZ" dirty="0" err="1" smtClean="0">
                <a:latin typeface="Cambria Math" pitchFamily="18" charset="0"/>
                <a:ea typeface="Cambria Math" pitchFamily="18" charset="0"/>
              </a:rPr>
              <a:t>veřejnosprávní</a:t>
            </a:r>
            <a:r>
              <a:rPr lang="cs-CZ" dirty="0" smtClean="0">
                <a:latin typeface="Cambria Math" pitchFamily="18" charset="0"/>
                <a:ea typeface="Cambria Math" pitchFamily="18" charset="0"/>
              </a:rPr>
              <a:t> kontroly</a:t>
            </a:r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Ověřit způsobilost výdajů </a:t>
            </a:r>
          </a:p>
          <a:p>
            <a:pPr>
              <a:lnSpc>
                <a:spcPct val="200000"/>
              </a:lnSpc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Zajistit poskytovateli zpětnou vazbu </a:t>
            </a:r>
          </a:p>
          <a:p>
            <a:pPr>
              <a:lnSpc>
                <a:spcPct val="200000"/>
              </a:lnSpc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Předejít vzniku vážných problémů (především při průběžné kontrole) </a:t>
            </a:r>
          </a:p>
          <a:p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9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Cambria Math" pitchFamily="18" charset="0"/>
                <a:ea typeface="Cambria Math" pitchFamily="18" charset="0"/>
              </a:rPr>
              <a:t>Proces </a:t>
            </a:r>
            <a:r>
              <a:rPr lang="cs-CZ" dirty="0" err="1" smtClean="0">
                <a:latin typeface="Cambria Math" pitchFamily="18" charset="0"/>
                <a:ea typeface="Cambria Math" pitchFamily="18" charset="0"/>
              </a:rPr>
              <a:t>veřejnosprávní</a:t>
            </a:r>
            <a:r>
              <a:rPr lang="cs-CZ" dirty="0" smtClean="0">
                <a:latin typeface="Cambria Math" pitchFamily="18" charset="0"/>
                <a:ea typeface="Cambria Math" pitchFamily="18" charset="0"/>
              </a:rPr>
              <a:t> kontroly </a:t>
            </a:r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Zahájení kontroly </a:t>
            </a:r>
          </a:p>
          <a:p>
            <a:pPr>
              <a:lnSpc>
                <a:spcPct val="200000"/>
              </a:lnSpc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Provedení kontroly </a:t>
            </a:r>
          </a:p>
          <a:p>
            <a:pPr>
              <a:lnSpc>
                <a:spcPct val="200000"/>
              </a:lnSpc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Ukončení kontroly </a:t>
            </a:r>
          </a:p>
          <a:p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27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Cambria Math" pitchFamily="18" charset="0"/>
                <a:ea typeface="Cambria Math" pitchFamily="18" charset="0"/>
              </a:rPr>
              <a:t>Pravidla 3E</a:t>
            </a:r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70000"/>
              </a:lnSpc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Účelnost  </a:t>
            </a:r>
            <a:r>
              <a:rPr lang="cs-CZ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(</a:t>
            </a:r>
            <a:r>
              <a:rPr lang="cs-CZ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expediency</a:t>
            </a:r>
            <a:r>
              <a:rPr lang="cs-CZ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)</a:t>
            </a:r>
          </a:p>
          <a:p>
            <a:pPr>
              <a:lnSpc>
                <a:spcPct val="170000"/>
              </a:lnSpc>
              <a:buNone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		„dělat správné věci“ </a:t>
            </a:r>
          </a:p>
          <a:p>
            <a:pPr>
              <a:lnSpc>
                <a:spcPct val="170000"/>
              </a:lnSpc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Hospodárnost  </a:t>
            </a:r>
            <a:r>
              <a:rPr lang="cs-CZ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(</a:t>
            </a:r>
            <a:r>
              <a:rPr lang="cs-CZ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economy</a:t>
            </a:r>
            <a:r>
              <a:rPr lang="cs-CZ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)</a:t>
            </a:r>
          </a:p>
          <a:p>
            <a:pPr>
              <a:lnSpc>
                <a:spcPct val="170000"/>
              </a:lnSpc>
              <a:buNone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		„dělat věci levně“ </a:t>
            </a:r>
          </a:p>
          <a:p>
            <a:pPr>
              <a:lnSpc>
                <a:spcPct val="170000"/>
              </a:lnSpc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Efektivnost  </a:t>
            </a:r>
            <a:r>
              <a:rPr lang="cs-CZ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(</a:t>
            </a:r>
            <a:r>
              <a:rPr lang="cs-CZ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efficiency</a:t>
            </a:r>
            <a:r>
              <a:rPr lang="cs-CZ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)</a:t>
            </a:r>
          </a:p>
          <a:p>
            <a:pPr>
              <a:lnSpc>
                <a:spcPct val="170000"/>
              </a:lnSpc>
              <a:buNone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		„dělat věci správně“ </a:t>
            </a:r>
            <a:endParaRPr lang="cs-CZ" dirty="0">
              <a:solidFill>
                <a:schemeClr val="tx1">
                  <a:lumMod val="85000"/>
                  <a:lumOff val="15000"/>
                </a:schemeClr>
              </a:solidFill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57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Cambria Math" pitchFamily="18" charset="0"/>
                <a:ea typeface="Cambria Math" pitchFamily="18" charset="0"/>
              </a:rPr>
              <a:t>Povinnosti příjemce</a:t>
            </a:r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Povinnost dodržet termíny 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Povinnost dodržování pravidel publicity 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Povinnost v oblasti účetnictví 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Povinnost archivace dokladů a dokumentace 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Povinnost oznamovací (hlášení změn) </a:t>
            </a:r>
          </a:p>
          <a:p>
            <a:endParaRPr lang="cs-CZ" dirty="0">
              <a:solidFill>
                <a:schemeClr val="tx1">
                  <a:lumMod val="85000"/>
                  <a:lumOff val="15000"/>
                </a:schemeClr>
              </a:solidFill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41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Cambria Math" pitchFamily="18" charset="0"/>
                <a:ea typeface="Cambria Math" pitchFamily="18" charset="0"/>
              </a:rPr>
              <a:t>Častá pochybení </a:t>
            </a:r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Špatná účetní sestava 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Neoznačování dokladů 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Absence dokladu prokazující úhradu nákladu 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Časové rozlišení 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Rozlišení pracovních úvazků 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Dodržení publicity </a:t>
            </a:r>
          </a:p>
          <a:p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01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600" dirty="0" smtClean="0">
                <a:latin typeface="Cambria Math" pitchFamily="18" charset="0"/>
                <a:ea typeface="Cambria Math" pitchFamily="18" charset="0"/>
              </a:rPr>
              <a:t>Příklady porušení rozpočtové kázně </a:t>
            </a:r>
            <a:endParaRPr lang="cs-CZ" sz="36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Výdej z poskytnutých peněžních prostředků na úhradu nákladů v rozporu se smlouvou 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Nedodržení termínu (např. úhrada nákladu) 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Nevrácení přeplatku v rámci finančního vyúčtování 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Nepředložení finančního vyúčtování 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Jiné porušení podmínek stanovené poskytovatelem dotace </a:t>
            </a:r>
          </a:p>
          <a:p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20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Cambria Math" pitchFamily="18" charset="0"/>
                <a:ea typeface="Cambria Math" pitchFamily="18" charset="0"/>
              </a:rPr>
              <a:t>Doklady k finanční kontrole </a:t>
            </a:r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Mzdové náklady </a:t>
            </a:r>
          </a:p>
          <a:p>
            <a:pPr>
              <a:buNone/>
            </a:pPr>
            <a:endParaRPr lang="cs-CZ" dirty="0" smtClean="0">
              <a:solidFill>
                <a:schemeClr val="tx1">
                  <a:lumMod val="85000"/>
                  <a:lumOff val="15000"/>
                </a:schemeClr>
              </a:solidFill>
              <a:latin typeface="Cambria Math" pitchFamily="18" charset="0"/>
              <a:ea typeface="Cambria Math" pitchFamily="18" charset="0"/>
            </a:endParaRP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PS, DPČ, DPP </a:t>
            </a: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Platový/mzdový výměr </a:t>
            </a: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Mzdový list nebo výplatní pásky </a:t>
            </a: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Evidence docházky </a:t>
            </a: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Přehled o výši pojistného ČSSZ </a:t>
            </a: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Přehled o platbě pojistného zaměstnavatele ZP </a:t>
            </a: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Doklad prokazující úhradu </a:t>
            </a:r>
          </a:p>
          <a:p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53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72067" y="1556792"/>
            <a:ext cx="7408333" cy="4569371"/>
          </a:xfrm>
        </p:spPr>
        <p:txBody>
          <a:bodyPr>
            <a:normAutofit fontScale="77500" lnSpcReduction="20000"/>
          </a:bodyPr>
          <a:lstStyle/>
          <a:p>
            <a:pPr marL="109728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3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Shrnutí změn: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Snížení administrativní náročnosti: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cs-CZ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Při podpisu smlouvy není nutné dokládat veškeré přílohy, pokud jsou již uloženy na odboru sociálních věcí Krajského úřadu </a:t>
            </a:r>
            <a:r>
              <a:rPr lang="cs-CZ" sz="3100" dirty="0">
                <a:latin typeface="Arial" panose="020B0604020202020204" pitchFamily="34" charset="0"/>
                <a:cs typeface="Arial" panose="020B0604020202020204" pitchFamily="34" charset="0"/>
              </a:rPr>
              <a:t>Ú</a:t>
            </a:r>
            <a:r>
              <a:rPr lang="cs-CZ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steckého kraje (dokládá se čestným prohlášením)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cs-CZ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Sjednocení termínů pro hlášení změn v rámci dotačního řízení a registrací  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</a:pP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hlášení změn do 15.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dne kalendářního měsíce následujícího po kalendářním měsíci, ve </a:t>
            </a: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kterém změna nastala </a:t>
            </a:r>
          </a:p>
          <a:p>
            <a:pPr marL="630936" lvl="2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08112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Hlavní změny oproti roku 2016  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19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Cambria Math" pitchFamily="18" charset="0"/>
                <a:ea typeface="Cambria Math" pitchFamily="18" charset="0"/>
              </a:rPr>
              <a:t>Doklady k finanční kontrole </a:t>
            </a:r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Cestovní náhrady </a:t>
            </a:r>
          </a:p>
          <a:p>
            <a:pPr>
              <a:buNone/>
            </a:pPr>
            <a:endParaRPr lang="cs-CZ" dirty="0" smtClean="0">
              <a:solidFill>
                <a:schemeClr val="tx1">
                  <a:lumMod val="85000"/>
                  <a:lumOff val="15000"/>
                </a:schemeClr>
              </a:solidFill>
              <a:latin typeface="Cambria Math" pitchFamily="18" charset="0"/>
              <a:ea typeface="Cambria Math" pitchFamily="18" charset="0"/>
            </a:endParaRP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Cestovní příkaz </a:t>
            </a: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Vyúčtování pracovní cesty </a:t>
            </a: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Jízdní doklady </a:t>
            </a: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Zdůvodnění účelu cesty (např. pozvánka, prezenční listina, aj.) </a:t>
            </a:r>
          </a:p>
          <a:p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09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Cambria Math" pitchFamily="18" charset="0"/>
                <a:ea typeface="Cambria Math" pitchFamily="18" charset="0"/>
              </a:rPr>
              <a:t>Doklady k finanční kontrole </a:t>
            </a:r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Služební vozidlo</a:t>
            </a:r>
          </a:p>
          <a:p>
            <a:pPr>
              <a:buNone/>
            </a:pPr>
            <a:endParaRPr lang="cs-CZ" dirty="0" smtClean="0">
              <a:solidFill>
                <a:schemeClr val="tx1">
                  <a:lumMod val="85000"/>
                  <a:lumOff val="15000"/>
                </a:schemeClr>
              </a:solidFill>
              <a:latin typeface="Cambria Math" pitchFamily="18" charset="0"/>
              <a:ea typeface="Cambria Math" pitchFamily="18" charset="0"/>
            </a:endParaRP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Cestovní příkaz </a:t>
            </a: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Vyúčtování pracovní cesty </a:t>
            </a: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Kniha jízd </a:t>
            </a: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Velký technický průkaz </a:t>
            </a:r>
          </a:p>
          <a:p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0" name="Zástupný symbol pro obsah 9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Soukromé vozidlo</a:t>
            </a:r>
          </a:p>
          <a:p>
            <a:pPr>
              <a:buNone/>
            </a:pPr>
            <a:endParaRPr lang="cs-CZ" dirty="0" smtClean="0">
              <a:solidFill>
                <a:schemeClr val="tx1">
                  <a:lumMod val="85000"/>
                  <a:lumOff val="15000"/>
                </a:schemeClr>
              </a:solidFill>
              <a:latin typeface="Cambria Math" pitchFamily="18" charset="0"/>
              <a:ea typeface="Cambria Math" pitchFamily="18" charset="0"/>
            </a:endParaRP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Cestovní příkaz </a:t>
            </a: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Vyúčtování pracovní cesty </a:t>
            </a: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Velký technický průkaz </a:t>
            </a: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Havarijní pojištění (doporučení) </a:t>
            </a:r>
          </a:p>
          <a:p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09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Cambria Math" pitchFamily="18" charset="0"/>
                <a:ea typeface="Cambria Math" pitchFamily="18" charset="0"/>
              </a:rPr>
              <a:t>Doklady k finanční kontrole </a:t>
            </a:r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Poštovné </a:t>
            </a:r>
          </a:p>
          <a:p>
            <a:pPr>
              <a:buNone/>
            </a:pPr>
            <a:endParaRPr lang="cs-CZ" dirty="0" smtClean="0">
              <a:solidFill>
                <a:schemeClr val="tx1">
                  <a:lumMod val="85000"/>
                  <a:lumOff val="15000"/>
                </a:schemeClr>
              </a:solidFill>
              <a:latin typeface="Cambria Math" pitchFamily="18" charset="0"/>
              <a:ea typeface="Cambria Math" pitchFamily="18" charset="0"/>
            </a:endParaRP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Kniha odeslané pošty nebo evidence pošty </a:t>
            </a: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Podací lístek nebo jiný doklad </a:t>
            </a: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Být schopen doložit odesílaný dokument </a:t>
            </a:r>
          </a:p>
          <a:p>
            <a:pPr>
              <a:buNone/>
            </a:pPr>
            <a:endParaRPr lang="cs-CZ" dirty="0" smtClean="0">
              <a:solidFill>
                <a:schemeClr val="tx1">
                  <a:lumMod val="85000"/>
                  <a:lumOff val="15000"/>
                </a:schemeClr>
              </a:solidFill>
              <a:latin typeface="Cambria Math" pitchFamily="18" charset="0"/>
              <a:ea typeface="Cambria Math" pitchFamily="18" charset="0"/>
            </a:endParaRPr>
          </a:p>
          <a:p>
            <a:pPr>
              <a:buNone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Nájemné </a:t>
            </a:r>
          </a:p>
          <a:p>
            <a:pPr>
              <a:buNone/>
            </a:pPr>
            <a:endParaRPr lang="cs-CZ" dirty="0" smtClean="0">
              <a:solidFill>
                <a:schemeClr val="tx1">
                  <a:lumMod val="85000"/>
                  <a:lumOff val="15000"/>
                </a:schemeClr>
              </a:solidFill>
              <a:latin typeface="Cambria Math" pitchFamily="18" charset="0"/>
              <a:ea typeface="Cambria Math" pitchFamily="18" charset="0"/>
            </a:endParaRP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Smlouva, případně dodatky </a:t>
            </a: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Doklad prokazující úhradu </a:t>
            </a:r>
          </a:p>
          <a:p>
            <a:pPr>
              <a:buNone/>
            </a:pPr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34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Cambria Math" pitchFamily="18" charset="0"/>
                <a:ea typeface="Cambria Math" pitchFamily="18" charset="0"/>
              </a:rPr>
              <a:t>Doklady k finanční kontrole </a:t>
            </a:r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2075" indent="15875">
              <a:buNone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Energie </a:t>
            </a: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(elektrická energie, vodné a stočné, teplo)</a:t>
            </a:r>
          </a:p>
          <a:p>
            <a:pPr marL="92075" indent="15875">
              <a:buNone/>
            </a:pPr>
            <a:endParaRPr lang="cs-CZ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Cambria Math" pitchFamily="18" charset="0"/>
              <a:ea typeface="Cambria Math" pitchFamily="18" charset="0"/>
            </a:endParaRP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Smlouva, případně dodatky </a:t>
            </a: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Rozpis energií </a:t>
            </a: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Doklad prokazující úhradu </a:t>
            </a:r>
          </a:p>
          <a:p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23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>
                <a:latin typeface="Cambria Math" pitchFamily="18" charset="0"/>
                <a:ea typeface="Cambria Math" pitchFamily="18" charset="0"/>
              </a:rPr>
              <a:t>Dotazy směřujte na ekonomický dotační tým </a:t>
            </a:r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Ing. Petra Kováčová</a:t>
            </a:r>
          </a:p>
          <a:p>
            <a:pPr>
              <a:buNone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	stekla.p@</a:t>
            </a:r>
            <a:r>
              <a:rPr lang="cs-CZ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kr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-</a:t>
            </a:r>
            <a:r>
              <a:rPr lang="cs-CZ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ustecky.cz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, 475 657 946 </a:t>
            </a: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Bc. Jana Čermáková </a:t>
            </a:r>
          </a:p>
          <a:p>
            <a:pPr>
              <a:buNone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	</a:t>
            </a:r>
            <a:r>
              <a:rPr lang="cs-CZ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cermakova.j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@</a:t>
            </a:r>
            <a:r>
              <a:rPr lang="cs-CZ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kr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-</a:t>
            </a:r>
            <a:r>
              <a:rPr lang="cs-CZ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ustecky.cz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, 475 657 283 </a:t>
            </a: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Bc. Martina Macáková </a:t>
            </a:r>
          </a:p>
          <a:p>
            <a:pPr>
              <a:buNone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	</a:t>
            </a:r>
            <a:r>
              <a:rPr lang="cs-CZ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macakova.m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@</a:t>
            </a:r>
            <a:r>
              <a:rPr lang="cs-CZ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kr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-</a:t>
            </a:r>
            <a:r>
              <a:rPr lang="cs-CZ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ustecky.cz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, 475 657 350 </a:t>
            </a: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Bc. Pavla Šímová </a:t>
            </a:r>
          </a:p>
          <a:p>
            <a:pPr>
              <a:buNone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	</a:t>
            </a:r>
            <a:r>
              <a:rPr lang="cs-CZ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simova.p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@</a:t>
            </a:r>
            <a:r>
              <a:rPr lang="cs-CZ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kr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-</a:t>
            </a:r>
            <a:r>
              <a:rPr lang="cs-CZ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ustecky.cz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, 475 657 686</a:t>
            </a:r>
            <a:r>
              <a:rPr lang="cs-CZ" dirty="0" smtClean="0">
                <a:latin typeface="Cambria Math" pitchFamily="18" charset="0"/>
                <a:ea typeface="Cambria Math" pitchFamily="18" charset="0"/>
              </a:rPr>
              <a:t> </a:t>
            </a:r>
          </a:p>
          <a:p>
            <a:pPr>
              <a:buNone/>
            </a:pPr>
            <a:endParaRPr lang="cs-CZ" dirty="0" smtClean="0">
              <a:latin typeface="Cambria Math" pitchFamily="18" charset="0"/>
              <a:ea typeface="Cambria Math" pitchFamily="18" charset="0"/>
            </a:endParaRPr>
          </a:p>
          <a:p>
            <a:pPr algn="ctr">
              <a:buNone/>
            </a:pPr>
            <a:r>
              <a:rPr lang="cs-CZ" dirty="0" smtClean="0">
                <a:solidFill>
                  <a:schemeClr val="tx2"/>
                </a:solidFill>
                <a:latin typeface="Cambria Math" pitchFamily="18" charset="0"/>
                <a:ea typeface="Cambria Math" pitchFamily="18" charset="0"/>
              </a:rPr>
              <a:t>Děkujeme za pozornost</a:t>
            </a:r>
            <a:endParaRPr lang="cs-CZ" dirty="0">
              <a:solidFill>
                <a:schemeClr val="tx2"/>
              </a:solidFill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83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82547"/>
          </a:xfrm>
        </p:spPr>
        <p:txBody>
          <a:bodyPr>
            <a:normAutofit fontScale="92500" lnSpcReduction="10000"/>
          </a:bodyPr>
          <a:lstStyle/>
          <a:p>
            <a:r>
              <a:rPr lang="cs-CZ" sz="3800" dirty="0">
                <a:latin typeface="Arial" panose="020B0604020202020204" pitchFamily="34" charset="0"/>
                <a:cs typeface="Arial" panose="020B0604020202020204" pitchFamily="34" charset="0"/>
              </a:rPr>
              <a:t>Snížení administrativní náročnosti</a:t>
            </a:r>
            <a:r>
              <a:rPr lang="cs-C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Omezení počtu povinně hlášených změn v rámci dotačního řízení 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Údaje o změnách v kontaktních údajích, změnách rozhodnutí o registraci a údaje o zrušení registrace budou přebírány z oddělení sociálních služeb </a:t>
            </a:r>
            <a:r>
              <a:rPr lang="cs-C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KÚÚK (registrace)</a:t>
            </a:r>
            <a:endParaRPr 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0936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3200" dirty="0">
                <a:latin typeface="Calibri"/>
                <a:cs typeface="Arial" panose="020B0604020202020204" pitchFamily="34" charset="0"/>
              </a:rPr>
              <a:t>→</a:t>
            </a: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Toto neplatí pro poskytovatele sociálních služeb, </a:t>
            </a:r>
            <a:r>
              <a:rPr lang="cs-C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kteří </a:t>
            </a: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jsou </a:t>
            </a:r>
            <a:r>
              <a:rPr lang="cs-C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registrováni </a:t>
            </a: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jiným krajem. </a:t>
            </a:r>
            <a:endParaRPr lang="cs-CZ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ctr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Hlavní změny oproti roku 2016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427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56584"/>
          </a:xfrm>
        </p:spPr>
        <p:txBody>
          <a:bodyPr>
            <a:normAutofit fontScale="77500" lnSpcReduction="20000"/>
          </a:bodyPr>
          <a:lstStyle/>
          <a:p>
            <a:r>
              <a:rPr lang="cs-CZ" sz="3800" dirty="0">
                <a:latin typeface="Arial" panose="020B0604020202020204" pitchFamily="34" charset="0"/>
                <a:cs typeface="Arial" panose="020B0604020202020204" pitchFamily="34" charset="0"/>
              </a:rPr>
              <a:t>Snížení administrativní náročnosti</a:t>
            </a:r>
            <a:r>
              <a:rPr lang="cs-C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</a:pPr>
            <a:r>
              <a:rPr lang="cs-C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Obdržené </a:t>
            </a: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finanční prostředky na zajištění realizace sociální služby budou předmětem hlášení změn v průběžném přehledu a závěrečném vyúčtování; vyjma prostředků z </a:t>
            </a:r>
            <a:r>
              <a:rPr lang="cs-C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ESF - </a:t>
            </a: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hlášení do 15. dne kalendářního měsíce následujícího po kalendářním </a:t>
            </a:r>
            <a:r>
              <a:rPr lang="cs-C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měsíci, ve kterém byly prostředky přiznány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Na Formuláři hlášení změn se již hlásí jen změna bankovního účtu, prostředky z </a:t>
            </a:r>
            <a:r>
              <a:rPr lang="cs-C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ESF, </a:t>
            </a: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změna dotačního </a:t>
            </a:r>
            <a:r>
              <a:rPr lang="cs-C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rozpočtu či pozdější zahájení realizace sociální služby (později než od 1. 1. 2017)</a:t>
            </a:r>
            <a:endParaRPr 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Sjednocení značení účetních dokladů, které jsou hrazeny z dotace 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„Výdaj na službu je hrazen z dotace od ÚK ÚZ 13305 ve výši …..Kč“ </a:t>
            </a:r>
            <a:endParaRPr 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ctr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Hlavní změny oproti roku 2016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169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Poskytnutou </a:t>
            </a:r>
            <a:r>
              <a:rPr lang="cs-CZ" sz="2300" dirty="0">
                <a:latin typeface="Arial" panose="020B0604020202020204" pitchFamily="34" charset="0"/>
                <a:cs typeface="Arial" panose="020B0604020202020204" pitchFamily="34" charset="0"/>
              </a:rPr>
              <a:t>dotaci </a:t>
            </a:r>
            <a:r>
              <a:rPr lang="cs-CZ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bude možné </a:t>
            </a:r>
            <a:r>
              <a:rPr lang="cs-CZ" sz="2300" dirty="0">
                <a:latin typeface="Arial" panose="020B0604020202020204" pitchFamily="34" charset="0"/>
                <a:cs typeface="Arial" panose="020B0604020202020204" pitchFamily="34" charset="0"/>
              </a:rPr>
              <a:t>použít na úhradu nákladů, které vznikly žadateli v období realizace od 1. 1. do 31. 12</a:t>
            </a:r>
            <a:r>
              <a:rPr lang="cs-CZ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.  2017 a byly uhrazeny do 31. 1. </a:t>
            </a:r>
            <a:r>
              <a:rPr lang="cs-CZ" sz="2300" dirty="0">
                <a:latin typeface="Arial" panose="020B0604020202020204" pitchFamily="34" charset="0"/>
                <a:cs typeface="Arial" panose="020B0604020202020204" pitchFamily="34" charset="0"/>
              </a:rPr>
              <a:t>2018 </a:t>
            </a:r>
            <a:r>
              <a:rPr lang="cs-CZ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(osobní </a:t>
            </a:r>
            <a:r>
              <a:rPr lang="cs-CZ" sz="2300" dirty="0">
                <a:latin typeface="Arial" panose="020B0604020202020204" pitchFamily="34" charset="0"/>
                <a:cs typeface="Arial" panose="020B0604020202020204" pitchFamily="34" charset="0"/>
              </a:rPr>
              <a:t>náklady, nájemné, energie, telefon, </a:t>
            </a:r>
            <a:r>
              <a:rPr lang="cs-CZ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internet)</a:t>
            </a:r>
            <a:endParaRPr lang="cs-CZ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Podíl spolufinancování sociální služby z jiných zdrojů (mimo úhrady od uživatelů a úhrady od zdravotních pojišťoven) je stanoven ve výši 8 % </a:t>
            </a:r>
            <a:endParaRPr lang="cs-CZ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V metodice se již hovoří o výpočtu „Optimální výše dotace“ a nikoli o výpočtu „Vyrovnávací platby do smlouvy“  </a:t>
            </a:r>
            <a:endParaRPr lang="cs-CZ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Výpočet optimální výše dotace</a:t>
            </a:r>
          </a:p>
          <a:p>
            <a:pPr lvl="1" algn="just"/>
            <a:r>
              <a:rPr lang="cs-CZ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Ve vzorci se již se nepočítá s přiměřeným ziskem </a:t>
            </a:r>
          </a:p>
          <a:p>
            <a:pPr lvl="1" algn="just"/>
            <a:r>
              <a:rPr lang="cs-CZ" sz="1900" dirty="0">
                <a:latin typeface="Arial" panose="020B0604020202020204" pitchFamily="34" charset="0"/>
                <a:cs typeface="Arial" panose="020B0604020202020204" pitchFamily="34" charset="0"/>
              </a:rPr>
              <a:t>V případě pečovatelské služby a osobní asistence se výnosy nepočítají z úvazků sociálních pracovníků</a:t>
            </a:r>
            <a:r>
              <a:rPr lang="cs-CZ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cs-CZ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Hlavní změny oproti roku 2016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657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10539"/>
          </a:xfrm>
        </p:spPr>
        <p:txBody>
          <a:bodyPr>
            <a:normAutofit/>
          </a:bodyPr>
          <a:lstStyle/>
          <a:p>
            <a:pPr algn="just"/>
            <a:r>
              <a:rPr lang="cs-CZ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Vymezení uznatelných a neuznatelných nákladů je přílohou metodiky  </a:t>
            </a:r>
          </a:p>
          <a:p>
            <a:pPr algn="just"/>
            <a:r>
              <a:rPr lang="cs-CZ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Průběžný </a:t>
            </a:r>
            <a:r>
              <a:rPr lang="cs-CZ" sz="2300" dirty="0">
                <a:latin typeface="Arial" panose="020B0604020202020204" pitchFamily="34" charset="0"/>
                <a:cs typeface="Arial" panose="020B0604020202020204" pitchFamily="34" charset="0"/>
              </a:rPr>
              <a:t>přehled o čerpání finančních </a:t>
            </a:r>
            <a:r>
              <a:rPr lang="cs-CZ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prostředků budou všichni příjemci dotace odevzdávat v termínu do </a:t>
            </a:r>
            <a:br>
              <a:rPr lang="cs-CZ" sz="23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20. 7. 2017</a:t>
            </a:r>
          </a:p>
          <a:p>
            <a:pPr algn="just"/>
            <a:r>
              <a:rPr lang="cs-CZ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Termín </a:t>
            </a:r>
            <a:r>
              <a:rPr lang="cs-CZ" sz="2300" dirty="0">
                <a:latin typeface="Arial" panose="020B0604020202020204" pitchFamily="34" charset="0"/>
                <a:cs typeface="Arial" panose="020B0604020202020204" pitchFamily="34" charset="0"/>
              </a:rPr>
              <a:t>pro závěrečné vyúčtování bude posunut na </a:t>
            </a:r>
            <a:endParaRPr lang="cs-CZ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just">
              <a:buNone/>
            </a:pPr>
            <a:r>
              <a:rPr lang="cs-CZ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5</a:t>
            </a:r>
            <a:r>
              <a:rPr lang="cs-CZ" sz="2300" b="1" dirty="0">
                <a:latin typeface="Arial" panose="020B0604020202020204" pitchFamily="34" charset="0"/>
                <a:cs typeface="Arial" panose="020B0604020202020204" pitchFamily="34" charset="0"/>
              </a:rPr>
              <a:t>. února 2018</a:t>
            </a:r>
          </a:p>
          <a:p>
            <a:pPr lvl="1" algn="just"/>
            <a:r>
              <a:rPr lang="cs-CZ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Součástí </a:t>
            </a:r>
            <a:r>
              <a:rPr lang="cs-CZ" sz="1900" dirty="0">
                <a:latin typeface="Arial" panose="020B0604020202020204" pitchFamily="34" charset="0"/>
                <a:cs typeface="Arial" panose="020B0604020202020204" pitchFamily="34" charset="0"/>
              </a:rPr>
              <a:t>závěrečného vyúčtování dotace bude též výpočet optimální výše dotace provedený dle </a:t>
            </a:r>
            <a:r>
              <a:rPr lang="cs-CZ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metodiky</a:t>
            </a:r>
          </a:p>
          <a:p>
            <a:pPr lvl="1" algn="just"/>
            <a:r>
              <a:rPr lang="cs-CZ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Společně se závěrečným vyúčtováním dotace bude příjemce odevzdávat „vyúčtování vyrovnávací platby“</a:t>
            </a:r>
          </a:p>
          <a:p>
            <a:pPr algn="just"/>
            <a:r>
              <a:rPr lang="cs-CZ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Úprava smlouvy v oblasti sankcí a publicity</a:t>
            </a:r>
            <a:endParaRPr lang="cs-CZ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ctr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Hlavní změny oproti roku 2016 </a:t>
            </a:r>
          </a:p>
        </p:txBody>
      </p:sp>
    </p:spTree>
    <p:extLst>
      <p:ext uri="{BB962C8B-B14F-4D97-AF65-F5344CB8AC3E}">
        <p14:creationId xmlns:p14="http://schemas.microsoft.com/office/powerpoint/2010/main" val="117541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980728"/>
            <a:ext cx="8507288" cy="5328592"/>
          </a:xfrm>
        </p:spPr>
        <p:txBody>
          <a:bodyPr>
            <a:normAutofit fontScale="85000" lnSpcReduction="20000"/>
          </a:bodyPr>
          <a:lstStyle/>
          <a:p>
            <a:r>
              <a:rPr lang="cs-CZ" sz="2900" b="1" dirty="0" smtClean="0">
                <a:latin typeface="Arial" pitchFamily="34" charset="0"/>
                <a:cs typeface="Arial" pitchFamily="34" charset="0"/>
              </a:rPr>
              <a:t>Do 30. 6. 2017 </a:t>
            </a:r>
            <a:r>
              <a:rPr lang="cs-CZ" sz="2900" dirty="0" smtClean="0">
                <a:latin typeface="Arial" pitchFamily="34" charset="0"/>
                <a:cs typeface="Arial" pitchFamily="34" charset="0"/>
              </a:rPr>
              <a:t>vyplnit výkaznictví v OK systému (povinnost dle § 85 odst. 5 zákona o sociálních službách); termín pro vykazování je </a:t>
            </a:r>
            <a:r>
              <a:rPr lang="cs-CZ" sz="2900" smtClean="0">
                <a:latin typeface="Arial" pitchFamily="34" charset="0"/>
                <a:cs typeface="Arial" pitchFamily="34" charset="0"/>
              </a:rPr>
              <a:t>do </a:t>
            </a:r>
            <a:r>
              <a:rPr lang="cs-CZ" sz="2900" smtClean="0">
                <a:latin typeface="Arial" pitchFamily="34" charset="0"/>
                <a:cs typeface="Arial" pitchFamily="34" charset="0"/>
              </a:rPr>
              <a:t>30.6.2017 </a:t>
            </a:r>
            <a:r>
              <a:rPr lang="cs-CZ" sz="2900" dirty="0" smtClean="0">
                <a:latin typeface="Arial" pitchFamily="34" charset="0"/>
                <a:cs typeface="Arial" pitchFamily="34" charset="0"/>
              </a:rPr>
              <a:t>a pokuta za správní delikt do výše 50 tis. Kč</a:t>
            </a:r>
            <a:endParaRPr lang="cs-CZ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 31. 7. 2017</a:t>
            </a: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vyplnit výkaznictví v Katalogu sociálních služeb Ústeckého kraje za rok 2016</a:t>
            </a:r>
          </a:p>
          <a:p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 20. 7. 2017</a:t>
            </a: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odevzdat průběžný přehled o čerpání finančních prostředků </a:t>
            </a:r>
          </a:p>
          <a:p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 31. 8. 2017</a:t>
            </a: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předložit audit za rok 2016 (dotace ve výši 3 mil. Kč a více)</a:t>
            </a:r>
          </a:p>
          <a:p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 5.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2018</a:t>
            </a: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odevzdat Závěrečné vyúčtování poskytnuté dotace včetně výpočtu optimální výše dotace dle Části VII. Metodiky 2017 (Část X. bod 15 Metodiky 2017)</a:t>
            </a:r>
          </a:p>
          <a:p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 5. 2. 2018</a:t>
            </a: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předložit vyúčtování vyrovnávací platby uvedené v příloze Pověření</a:t>
            </a:r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/>
          <a:lstStyle/>
          <a:p>
            <a:r>
              <a:rPr lang="cs-CZ" dirty="0" smtClean="0"/>
              <a:t>Termíny platné v roce 2017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101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1353</TotalTime>
  <Words>1932</Words>
  <Application>Microsoft Office PowerPoint</Application>
  <PresentationFormat>Předvádění na obrazovce (4:3)</PresentationFormat>
  <Paragraphs>274</Paragraphs>
  <Slides>44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44</vt:i4>
      </vt:variant>
    </vt:vector>
  </HeadingPairs>
  <TitlesOfParts>
    <vt:vector size="45" baseType="lpstr">
      <vt:lpstr>Shluk</vt:lpstr>
      <vt:lpstr>Hlavní změny v programu Podpora sociálních služeb v Ústeckém kraji</vt:lpstr>
      <vt:lpstr>Hlavní změny oproti roku 2016  </vt:lpstr>
      <vt:lpstr>Hlavní změny oproti roku 2016 </vt:lpstr>
      <vt:lpstr>Hlavní změny oproti roku 2016  </vt:lpstr>
      <vt:lpstr>Hlavní změny oproti roku 2016 </vt:lpstr>
      <vt:lpstr>Hlavní změny oproti roku 2016 </vt:lpstr>
      <vt:lpstr>Hlavní změny oproti roku 2016 </vt:lpstr>
      <vt:lpstr>Hlavní změny oproti roku 2016 </vt:lpstr>
      <vt:lpstr>Termíny platné v roce 2017</vt:lpstr>
      <vt:lpstr>Termíny platné v roce 2016</vt:lpstr>
      <vt:lpstr>Proces hodnocení žádosti o dotaci ze státního rozpočtu</vt:lpstr>
      <vt:lpstr>Proces hodnocení žádosti o dotaci</vt:lpstr>
      <vt:lpstr>Proces hodnocení žádosti o dotaci</vt:lpstr>
      <vt:lpstr>Proces hodnocení žádosti o dotaci</vt:lpstr>
      <vt:lpstr>Proces hodnocení žádosti o dotaci</vt:lpstr>
      <vt:lpstr>Pověření, výpočet vyrovnávací platby, výpočet dotace</vt:lpstr>
      <vt:lpstr>Hlavní změny v Pověření</vt:lpstr>
      <vt:lpstr>Hlavní změny v Pověření</vt:lpstr>
      <vt:lpstr>Hlavní změny v Pověření</vt:lpstr>
      <vt:lpstr>Kontrola vykázaných údajů</vt:lpstr>
      <vt:lpstr>Hlavní změny v Pověření</vt:lpstr>
      <vt:lpstr>Hlavní změny v Pověření</vt:lpstr>
      <vt:lpstr>Nejčastější chyby při hodnocení koeficientů</vt:lpstr>
      <vt:lpstr>Hlavní změny ve výpočtu dotace</vt:lpstr>
      <vt:lpstr>Vyúčtování dotace a vyrovnávací platby za rok 2016  Krajský úřad Ústeckého kraje  Odbor sociálních věcí  Oddělení plánování a rozvoje služeb </vt:lpstr>
      <vt:lpstr>Vyúčtování dotace a vyrovnávací platby za rok 2016</vt:lpstr>
      <vt:lpstr>Termíny platné v roce 2016</vt:lpstr>
      <vt:lpstr>Finanční kontrola z pohledu poskytovatele dotace   Krajský úřad Ústeckého kraje  Odbor sociálních věcí  Oddělení plánování a rozvoje služeb </vt:lpstr>
      <vt:lpstr>Právní základ I</vt:lpstr>
      <vt:lpstr>Právní základ II</vt:lpstr>
      <vt:lpstr>Právní základ III</vt:lpstr>
      <vt:lpstr>Typy veřejnosprávních kontrol</vt:lpstr>
      <vt:lpstr>Cíle veřejnosprávní kontroly</vt:lpstr>
      <vt:lpstr>Proces veřejnosprávní kontroly </vt:lpstr>
      <vt:lpstr>Pravidla 3E</vt:lpstr>
      <vt:lpstr>Povinnosti příjemce</vt:lpstr>
      <vt:lpstr>Častá pochybení </vt:lpstr>
      <vt:lpstr>Příklady porušení rozpočtové kázně </vt:lpstr>
      <vt:lpstr>Doklady k finanční kontrole </vt:lpstr>
      <vt:lpstr>Doklady k finanční kontrole </vt:lpstr>
      <vt:lpstr>Doklady k finanční kontrole </vt:lpstr>
      <vt:lpstr>Doklady k finanční kontrole </vt:lpstr>
      <vt:lpstr>Doklady k finanční kontrole </vt:lpstr>
      <vt:lpstr>Dotazy směřujte na ekonomický dotační tým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Financování sociálních služeb Ústeckým krajem v roce 2016</dc:title>
  <dc:creator>Steklá Petra</dc:creator>
  <cp:lastModifiedBy>Steklá Petra</cp:lastModifiedBy>
  <cp:revision>124</cp:revision>
  <cp:lastPrinted>2015-09-25T04:49:06Z</cp:lastPrinted>
  <dcterms:created xsi:type="dcterms:W3CDTF">2015-09-23T13:18:41Z</dcterms:created>
  <dcterms:modified xsi:type="dcterms:W3CDTF">2016-09-08T07:21:05Z</dcterms:modified>
</cp:coreProperties>
</file>