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7" r:id="rId3"/>
    <p:sldId id="261" r:id="rId4"/>
    <p:sldId id="257" r:id="rId5"/>
    <p:sldId id="292" r:id="rId6"/>
    <p:sldId id="277" r:id="rId7"/>
    <p:sldId id="296" r:id="rId8"/>
    <p:sldId id="273" r:id="rId9"/>
    <p:sldId id="271" r:id="rId10"/>
    <p:sldId id="278" r:id="rId11"/>
    <p:sldId id="293" r:id="rId12"/>
    <p:sldId id="299" r:id="rId13"/>
    <p:sldId id="298" r:id="rId14"/>
    <p:sldId id="270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297"/>
            <p14:sldId id="261"/>
            <p14:sldId id="257"/>
            <p14:sldId id="292"/>
            <p14:sldId id="277"/>
            <p14:sldId id="296"/>
            <p14:sldId id="273"/>
            <p14:sldId id="271"/>
            <p14:sldId id="278"/>
            <p14:sldId id="293"/>
            <p14:sldId id="299"/>
            <p14:sldId id="298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29.1.2018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3456384"/>
          </a:xfrm>
        </p:spPr>
        <p:txBody>
          <a:bodyPr>
            <a:normAutofit/>
          </a:bodyPr>
          <a:lstStyle/>
          <a:p>
            <a:pPr algn="ctr"/>
            <a:r>
              <a:rPr lang="cs-CZ" sz="4300" dirty="0" smtClean="0">
                <a:effectLst/>
              </a:rPr>
              <a:t>Dotační </a:t>
            </a:r>
            <a:r>
              <a:rPr lang="cs-CZ" sz="4300" dirty="0">
                <a:effectLst/>
              </a:rPr>
              <a:t>program </a:t>
            </a:r>
            <a:r>
              <a:rPr lang="cs-CZ" sz="4300" dirty="0" smtClean="0">
                <a:effectLst/>
              </a:rPr>
              <a:t>„Podpora </a:t>
            </a:r>
            <a:r>
              <a:rPr lang="cs-CZ" sz="4300" dirty="0">
                <a:effectLst/>
              </a:rPr>
              <a:t>sociálních služeb v Ústeckém kraji </a:t>
            </a:r>
            <a:r>
              <a:rPr lang="cs-CZ" sz="4300" dirty="0" smtClean="0">
                <a:effectLst/>
              </a:rPr>
              <a:t>2019“</a:t>
            </a:r>
            <a:endParaRPr lang="cs-CZ" sz="43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 fontScale="92500" lnSpcReduction="10000"/>
          </a:bodyPr>
          <a:lstStyle/>
          <a:p>
            <a:pPr algn="l"/>
            <a:endParaRPr lang="cs-CZ" dirty="0" smtClean="0"/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setkání s poskytovateli sociálních služeb únor 2018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  <a:p>
            <a:pPr algn="l"/>
            <a:endParaRPr lang="cs-CZ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Změna výpočtového mechanismu </a:t>
            </a:r>
            <a:r>
              <a:rPr lang="cs-CZ" sz="2800" dirty="0" smtClean="0">
                <a:cs typeface="Arial" panose="020B0604020202020204" pitchFamily="34" charset="0"/>
              </a:rPr>
              <a:t>→ </a:t>
            </a:r>
            <a:r>
              <a:rPr lang="cs-CZ" dirty="0"/>
              <a:t>velké meziroční změny ve stanovené výši finanční podpory </a:t>
            </a:r>
            <a:r>
              <a:rPr lang="cs-CZ" sz="2400" dirty="0">
                <a:cs typeface="Arial" panose="020B0604020202020204" pitchFamily="34" charset="0"/>
              </a:rPr>
              <a:t>→</a:t>
            </a:r>
            <a:r>
              <a:rPr lang="cs-CZ" dirty="0" smtClean="0"/>
              <a:t> </a:t>
            </a:r>
            <a:r>
              <a:rPr lang="cs-CZ" b="1" u="sng" dirty="0"/>
              <a:t>možnost</a:t>
            </a:r>
            <a:r>
              <a:rPr lang="cs-CZ" dirty="0"/>
              <a:t> kraje využít </a:t>
            </a:r>
            <a:r>
              <a:rPr lang="cs-CZ" b="1" dirty="0"/>
              <a:t>přechodný mechanismus </a:t>
            </a:r>
            <a:r>
              <a:rPr lang="cs-CZ" dirty="0"/>
              <a:t>úpravy </a:t>
            </a:r>
            <a:r>
              <a:rPr lang="cs-CZ" dirty="0" smtClean="0"/>
              <a:t>výše vypočtené </a:t>
            </a:r>
            <a:r>
              <a:rPr lang="cs-CZ" dirty="0"/>
              <a:t>finanční podpory </a:t>
            </a:r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Výpočet vyrovnávací platby (VP) a optimální výše dotace (OVD)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cs typeface="Arial" panose="020B0604020202020204" pitchFamily="34" charset="0"/>
              </a:rPr>
              <a:t>Uznatelné/neuznatelné </a:t>
            </a:r>
            <a:r>
              <a:rPr lang="cs-CZ" sz="3200" dirty="0" smtClean="0">
                <a:cs typeface="Arial" panose="020B0604020202020204" pitchFamily="34" charset="0"/>
              </a:rPr>
              <a:t>náklady</a:t>
            </a:r>
            <a:endParaRPr lang="cs-CZ" sz="28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Náklady související s GDPR nově zahrnuty do uznatelných nákladů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U vstupní prohlídky zaměstnance se ustupuje od podmínky uznatelnosti nákladu až po ukončení zkušební doby zaměstnance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Náklady na vzdělání: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Pokud zaměstnanec </a:t>
            </a:r>
            <a:r>
              <a:rPr lang="cs-CZ" sz="2400" dirty="0" smtClean="0"/>
              <a:t>pracuje na </a:t>
            </a:r>
            <a:r>
              <a:rPr lang="cs-CZ" sz="2400" dirty="0"/>
              <a:t>plný úvazek jen část roku, </a:t>
            </a:r>
            <a:r>
              <a:rPr lang="cs-CZ" sz="2400" dirty="0" smtClean="0"/>
              <a:t>započítají se do uznatelných nákladů jen odpovídající dvanáctiny z </a:t>
            </a:r>
            <a:r>
              <a:rPr lang="cs-CZ" sz="2400" dirty="0" smtClean="0"/>
              <a:t>„příspěvku“ </a:t>
            </a:r>
            <a:r>
              <a:rPr lang="cs-CZ" sz="2400" dirty="0" smtClean="0"/>
              <a:t>na vzdělávání.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/>
              <a:t>Pokud </a:t>
            </a:r>
            <a:r>
              <a:rPr lang="cs-CZ" sz="2400" dirty="0"/>
              <a:t>zaměstnanec pracuje na částečný úvazek po celý rok, </a:t>
            </a:r>
            <a:r>
              <a:rPr lang="cs-CZ" sz="2400" dirty="0" smtClean="0"/>
              <a:t>započítá se do uznatelných nákladů </a:t>
            </a:r>
            <a:r>
              <a:rPr lang="cs-CZ" sz="2400" dirty="0"/>
              <a:t>celý </a:t>
            </a:r>
            <a:r>
              <a:rPr lang="cs-CZ" sz="2400" dirty="0" smtClean="0"/>
              <a:t>„příspěvek“ </a:t>
            </a:r>
            <a:r>
              <a:rPr lang="cs-CZ" sz="2400" dirty="0"/>
              <a:t>na </a:t>
            </a:r>
            <a:r>
              <a:rPr lang="cs-CZ" sz="2400" dirty="0" smtClean="0"/>
              <a:t>vzdělávání.</a:t>
            </a:r>
            <a:endParaRPr lang="cs-CZ" sz="2400" dirty="0" smtClean="0"/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4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2600" dirty="0" smtClean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600" dirty="0"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5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cs typeface="Arial" panose="020B0604020202020204" pitchFamily="34" charset="0"/>
              </a:rPr>
              <a:t>Snížení administrativní náročnosti</a:t>
            </a:r>
            <a:endParaRPr lang="cs-CZ" sz="28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O změnách v nákladových rozpočtech služeb již nebude rozhodovat Zastupitelstvo Ústeckého kraje</a:t>
            </a:r>
            <a:endParaRPr lang="cs-CZ" sz="26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Nově bude tato pravomoc svěřena odboru sociálních věcí KÚÚK </a:t>
            </a:r>
            <a:r>
              <a:rPr lang="cs-CZ" sz="2600" dirty="0" smtClean="0">
                <a:cs typeface="Arial" panose="020B0604020202020204" pitchFamily="34" charset="0"/>
              </a:rPr>
              <a:t>→ možné prodloužení lhůt na podávání žádostí o změnu rozpočtu</a:t>
            </a:r>
            <a:endParaRPr lang="cs-CZ" sz="26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4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2600" dirty="0" smtClean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600" dirty="0"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08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Metodika je stále v procesu tvorby. Na tvorbě se podílí pracovníci ORS a také APSS ČR - ÚK.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 smtClean="0">
                <a:cs typeface="Arial" panose="020B0604020202020204" pitchFamily="34" charset="0"/>
              </a:rPr>
              <a:t>Jelikož Metodika není ve finální verzi, nemusí být zde představené změny poslední.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 smtClean="0">
                <a:cs typeface="Arial" panose="020B0604020202020204" pitchFamily="34" charset="0"/>
              </a:rPr>
              <a:t>Nicméně největší změnou projde „jen“ část VII. Metodiky. Ostatní části zůstanou bez podstatných změn.</a:t>
            </a:r>
            <a:endParaRPr lang="cs-CZ" sz="2800" dirty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 smtClean="0">
                <a:cs typeface="Arial" panose="020B0604020202020204" pitchFamily="34" charset="0"/>
              </a:rPr>
              <a:t>V souvislosti se změnou výpočtového mechanismu VP a OVD dojde také k úpravě souvisejících dokumentů. </a:t>
            </a:r>
          </a:p>
          <a:p>
            <a:endParaRPr lang="cs-CZ" sz="3200" dirty="0"/>
          </a:p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sz="3000" dirty="0" smtClean="0">
              <a:cs typeface="Arial" panose="020B0604020202020204" pitchFamily="34" charset="0"/>
            </a:endParaRPr>
          </a:p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000" dirty="0" smtClean="0">
                <a:cs typeface="Arial" panose="020B0604020202020204" pitchFamily="34" charset="0"/>
              </a:rPr>
              <a:t>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000" dirty="0" smtClean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600" dirty="0"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3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dirty="0"/>
              <a:t>	</a:t>
            </a:r>
            <a:r>
              <a:rPr lang="cs-CZ" dirty="0" smtClean="0"/>
              <a:t>	Děkuji za pozornost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Kontakt: </a:t>
            </a:r>
          </a:p>
          <a:p>
            <a:pPr marL="109728" indent="0">
              <a:buNone/>
            </a:pPr>
            <a:endParaRPr lang="cs-CZ" sz="2000" dirty="0"/>
          </a:p>
          <a:p>
            <a:pPr marL="109728" indent="0">
              <a:buNone/>
            </a:pPr>
            <a:r>
              <a:rPr lang="cs-CZ" sz="2000" dirty="0" smtClean="0"/>
              <a:t>Ing. Petra Kováčová; kovacova.petra@post.cz 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82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808311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Hlavní změny v programu „Podpora sociálních služeb v Ústeckém kraji 2019“ </a:t>
            </a:r>
            <a:br>
              <a:rPr lang="cs-CZ" dirty="0" smtClean="0"/>
            </a:br>
            <a:r>
              <a:rPr lang="cs-CZ" dirty="0" smtClean="0"/>
              <a:t>oproti roku 2018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97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400" dirty="0" smtClean="0"/>
              <a:t>Základní pravidla pro poskytnutí finanční podpory:</a:t>
            </a:r>
            <a:endParaRPr lang="cs-CZ" sz="2400" dirty="0"/>
          </a:p>
          <a:p>
            <a:r>
              <a:rPr lang="cs-CZ" sz="2000" dirty="0"/>
              <a:t>Metodika Ústeckého kraje pro poskytování finanční podpory </a:t>
            </a:r>
            <a:r>
              <a:rPr lang="cs-CZ" sz="2000" dirty="0" smtClean="0"/>
              <a:t>poskytovatelům </a:t>
            </a:r>
            <a:r>
              <a:rPr lang="cs-CZ" sz="2000" dirty="0"/>
              <a:t>sociálních služeb v rámci programu </a:t>
            </a:r>
            <a:r>
              <a:rPr lang="cs-CZ" sz="2000" dirty="0" smtClean="0"/>
              <a:t>Podpora </a:t>
            </a:r>
            <a:r>
              <a:rPr lang="cs-CZ" sz="2000" dirty="0"/>
              <a:t>sociálních služeb v Ústeckém kraji </a:t>
            </a:r>
            <a:r>
              <a:rPr lang="cs-CZ" sz="2000" dirty="0" smtClean="0"/>
              <a:t>2019 (dále jen „Metodika“)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/>
              <a:t>v</a:t>
            </a:r>
            <a:r>
              <a:rPr lang="cs-CZ" sz="1600" dirty="0" smtClean="0"/>
              <a:t>yhlášení dotačního programu včetně příloh (pověření, Metodika, smlouva, atd.) </a:t>
            </a:r>
          </a:p>
          <a:p>
            <a:pPr marL="109728" indent="0">
              <a:buNone/>
            </a:pPr>
            <a:endParaRPr lang="cs-CZ" sz="2000" dirty="0" smtClean="0"/>
          </a:p>
          <a:p>
            <a:pPr marL="109728" indent="0">
              <a:buNone/>
            </a:pPr>
            <a:r>
              <a:rPr lang="cs-CZ" sz="2000" dirty="0" smtClean="0"/>
              <a:t>Veškeré změny v dotačním programu jsou konzultovány s </a:t>
            </a:r>
            <a:r>
              <a:rPr lang="cs-CZ" sz="2000" dirty="0" err="1" smtClean="0"/>
              <a:t>vydelegovanou</a:t>
            </a:r>
            <a:r>
              <a:rPr lang="cs-CZ" sz="2000" dirty="0" smtClean="0"/>
              <a:t> pracovní skupinou Asociace poskytovatelů sociálních služeb ČR za Ústecký kraj.</a:t>
            </a:r>
            <a:endParaRPr lang="cs-CZ" sz="2000" dirty="0"/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11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700" dirty="0" smtClean="0">
                <a:cs typeface="Arial" panose="020B0604020202020204" pitchFamily="34" charset="0"/>
              </a:rPr>
              <a:t>Pravidla pro rok 2019 vychází z pravidel pro rok 2018 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600" dirty="0">
                <a:latin typeface="+mj-lt"/>
                <a:cs typeface="Arial" panose="020B0604020202020204" pitchFamily="34" charset="0"/>
              </a:rPr>
              <a:t>Obecné podmínky </a:t>
            </a:r>
            <a:r>
              <a:rPr lang="cs-CZ" sz="3600" dirty="0" smtClean="0">
                <a:latin typeface="+mj-lt"/>
                <a:cs typeface="Arial" panose="020B0604020202020204" pitchFamily="34" charset="0"/>
              </a:rPr>
              <a:t>pro poskytování </a:t>
            </a:r>
            <a:r>
              <a:rPr lang="cs-CZ" sz="3600" dirty="0">
                <a:latin typeface="+mj-lt"/>
                <a:cs typeface="Arial" panose="020B0604020202020204" pitchFamily="34" charset="0"/>
              </a:rPr>
              <a:t>vyrovnávací </a:t>
            </a:r>
            <a:r>
              <a:rPr lang="cs-CZ" sz="3600" dirty="0" smtClean="0">
                <a:latin typeface="+mj-lt"/>
                <a:cs typeface="Arial" panose="020B0604020202020204" pitchFamily="34" charset="0"/>
              </a:rPr>
              <a:t>platby v úvodní části Metodiky zůstávají beze změny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700" b="1" dirty="0" smtClean="0">
                <a:latin typeface="+mj-lt"/>
                <a:cs typeface="Arial" panose="020B0604020202020204" pitchFamily="34" charset="0"/>
              </a:rPr>
              <a:t>Shrnutí změn</a:t>
            </a:r>
            <a:r>
              <a:rPr lang="cs-CZ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latin typeface="+mj-lt"/>
                <a:cs typeface="Arial" panose="020B0604020202020204" pitchFamily="34" charset="0"/>
              </a:rPr>
              <a:t>Výpočet vyrovnávací platby (VP) a optimální výše dotace (OVD)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latin typeface="+mj-lt"/>
                <a:cs typeface="Arial" panose="020B0604020202020204" pitchFamily="34" charset="0"/>
              </a:rPr>
              <a:t>Uznatelné/neuznatelné </a:t>
            </a:r>
            <a:r>
              <a:rPr lang="cs-CZ" sz="3200" dirty="0" smtClean="0">
                <a:latin typeface="+mj-lt"/>
                <a:cs typeface="Arial" panose="020B0604020202020204" pitchFamily="34" charset="0"/>
              </a:rPr>
              <a:t>náklady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latin typeface="+mj-lt"/>
                <a:cs typeface="Arial" panose="020B0604020202020204" pitchFamily="34" charset="0"/>
              </a:rPr>
              <a:t>Snížení administrativní náročnosti</a:t>
            </a:r>
            <a:endParaRPr lang="cs-CZ" sz="3200" dirty="0" smtClean="0">
              <a:latin typeface="+mj-lt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2018 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fontScale="85000" lnSpcReduction="10000"/>
          </a:bodyPr>
          <a:lstStyle/>
          <a:p>
            <a:pPr marL="393192" lvl="1" indent="0">
              <a:buNone/>
            </a:pP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500" dirty="0" smtClean="0">
                <a:latin typeface="+mj-lt"/>
                <a:cs typeface="Arial" panose="020B0604020202020204" pitchFamily="34" charset="0"/>
              </a:rPr>
              <a:t>Po 3 letech se </a:t>
            </a:r>
            <a:r>
              <a:rPr lang="cs-CZ" sz="3500" dirty="0" smtClean="0">
                <a:latin typeface="+mj-lt"/>
                <a:cs typeface="Arial" panose="020B0604020202020204" pitchFamily="34" charset="0"/>
              </a:rPr>
              <a:t>ukazuje, </a:t>
            </a:r>
            <a:r>
              <a:rPr lang="cs-CZ" sz="3500" dirty="0" smtClean="0">
                <a:latin typeface="+mj-lt"/>
                <a:cs typeface="Arial" panose="020B0604020202020204" pitchFamily="34" charset="0"/>
              </a:rPr>
              <a:t>že dosavadní systém výpočtu VP a OVD není </a:t>
            </a:r>
            <a:r>
              <a:rPr lang="cs-CZ" sz="3500" dirty="0" smtClean="0">
                <a:latin typeface="+mj-lt"/>
                <a:cs typeface="Arial" panose="020B0604020202020204" pitchFamily="34" charset="0"/>
              </a:rPr>
              <a:t>optimální</a:t>
            </a:r>
            <a:r>
              <a:rPr lang="cs-CZ" sz="3500" dirty="0" smtClean="0">
                <a:latin typeface="+mj-lt"/>
                <a:cs typeface="Arial" panose="020B0604020202020204" pitchFamily="34" charset="0"/>
              </a:rPr>
              <a:t>  </a:t>
            </a:r>
            <a:endParaRPr lang="cs-CZ" sz="3500" dirty="0" smtClean="0">
              <a:latin typeface="+mj-lt"/>
              <a:cs typeface="Arial" panose="020B0604020202020204" pitchFamily="34" charset="0"/>
            </a:endParaRPr>
          </a:p>
          <a:p>
            <a:r>
              <a:rPr lang="cs-CZ" sz="3500" dirty="0" smtClean="0">
                <a:latin typeface="+mj-lt"/>
                <a:cs typeface="Arial" panose="020B0604020202020204" pitchFamily="34" charset="0"/>
              </a:rPr>
              <a:t>Část VII. Metodiky (</a:t>
            </a:r>
            <a:r>
              <a:rPr lang="cs-CZ" sz="3500" dirty="0">
                <a:latin typeface="+mj-lt"/>
                <a:cs typeface="Arial" panose="020B0604020202020204" pitchFamily="34" charset="0"/>
              </a:rPr>
              <a:t>Postup při stanovení optimální výše dotace poskytovatelům sociálních služeb) zcela přepracována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latin typeface="+mj-lt"/>
                <a:cs typeface="Arial" panose="020B0604020202020204" pitchFamily="34" charset="0"/>
              </a:rPr>
              <a:t>Zrušen systém výpočtu na základě několika kategorií nákladů, výnosů a systém koeficientů 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200" dirty="0" smtClean="0">
                <a:latin typeface="+mj-lt"/>
                <a:cs typeface="Arial" panose="020B0604020202020204" pitchFamily="34" charset="0"/>
              </a:rPr>
              <a:t>→ Nově </a:t>
            </a:r>
            <a:r>
              <a:rPr lang="cs-CZ" sz="3200" dirty="0">
                <a:latin typeface="+mj-lt"/>
                <a:cs typeface="Arial" panose="020B0604020202020204" pitchFamily="34" charset="0"/>
              </a:rPr>
              <a:t>bude výpočet VP a OVD vycházet z Metodiky MPSV</a:t>
            </a: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Výpočet vyrovnávací platby (VP) a optimální výše dotace (OVD)</a:t>
            </a:r>
          </a:p>
        </p:txBody>
      </p:sp>
    </p:spTree>
    <p:extLst>
      <p:ext uri="{BB962C8B-B14F-4D97-AF65-F5344CB8AC3E}">
        <p14:creationId xmlns:p14="http://schemas.microsoft.com/office/powerpoint/2010/main" val="242427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800" dirty="0" smtClean="0">
                <a:cs typeface="Arial" panose="020B0604020202020204" pitchFamily="34" charset="0"/>
              </a:rPr>
              <a:t>Sociální služby rozděleny dle svého charakteru do 4 skupin</a:t>
            </a:r>
            <a:r>
              <a:rPr lang="cs-CZ" sz="3800" dirty="0">
                <a:cs typeface="Arial" panose="020B0604020202020204" pitchFamily="34" charset="0"/>
              </a:rPr>
              <a:t>. Pro každou skupinu </a:t>
            </a:r>
            <a:r>
              <a:rPr lang="cs-CZ" sz="3800" dirty="0" smtClean="0">
                <a:cs typeface="Arial" panose="020B0604020202020204" pitchFamily="34" charset="0"/>
              </a:rPr>
              <a:t>je </a:t>
            </a:r>
            <a:r>
              <a:rPr lang="cs-CZ" sz="3800" dirty="0">
                <a:cs typeface="Arial" panose="020B0604020202020204" pitchFamily="34" charset="0"/>
              </a:rPr>
              <a:t>aplikován </a:t>
            </a:r>
            <a:r>
              <a:rPr lang="cs-CZ" sz="3800" dirty="0" smtClean="0">
                <a:cs typeface="Arial" panose="020B0604020202020204" pitchFamily="34" charset="0"/>
              </a:rPr>
              <a:t>shodný </a:t>
            </a:r>
            <a:r>
              <a:rPr lang="cs-CZ" sz="3800" dirty="0">
                <a:cs typeface="Arial" panose="020B0604020202020204" pitchFamily="34" charset="0"/>
              </a:rPr>
              <a:t>mechanismus výpočtu </a:t>
            </a:r>
            <a:r>
              <a:rPr lang="cs-CZ" sz="3800" dirty="0" smtClean="0">
                <a:cs typeface="Arial" panose="020B0604020202020204" pitchFamily="34" charset="0"/>
              </a:rPr>
              <a:t>OVD, resp. VP. </a:t>
            </a:r>
            <a:r>
              <a:rPr lang="cs-CZ" sz="3600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40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Výpočet vyrovnávací platby (VP) a optimální výše dotace (OVD)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6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pPr algn="just"/>
            <a:endParaRPr lang="cs-CZ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cs-CZ" sz="2400" b="1" dirty="0" smtClean="0">
                <a:ea typeface="Times New Roman" panose="02020603050405020304" pitchFamily="18" charset="0"/>
              </a:rPr>
              <a:t>Skupiny </a:t>
            </a:r>
            <a:r>
              <a:rPr lang="cs-CZ" sz="2400" b="1" dirty="0">
                <a:ea typeface="Times New Roman" panose="02020603050405020304" pitchFamily="18" charset="0"/>
              </a:rPr>
              <a:t>sociálních služeb</a:t>
            </a:r>
            <a:r>
              <a:rPr lang="cs-CZ" sz="2400" b="1" dirty="0" smtClean="0">
                <a:ea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cs-CZ" sz="2400" b="1" dirty="0">
              <a:ea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prevence a odborného sociálního poradenství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ambulantní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 terénní forma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služby,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péče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ambulantní a terénní forma služby a služba 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tísňové péče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prevence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pobytová a ambulantní forma služby s lůžkovou kapacitou,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péče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pobytová forma služby.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</a:rPr>
              <a:t>Výpočet vyrovnávací platby (VP) a optimální výše dotace (OVD)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65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700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40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4000" dirty="0" smtClean="0"/>
              <a:t>Výpočet OVD a VP služby </a:t>
            </a:r>
            <a:r>
              <a:rPr lang="cs-CZ" sz="4000" dirty="0"/>
              <a:t>sociální prevence  a sociální péče </a:t>
            </a:r>
            <a:endParaRPr lang="cs-CZ" sz="4000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600" dirty="0" smtClean="0"/>
              <a:t>A/T </a:t>
            </a:r>
            <a:r>
              <a:rPr lang="cs-CZ" sz="3600" dirty="0">
                <a:cs typeface="Arial" panose="020B0604020202020204" pitchFamily="34" charset="0"/>
              </a:rPr>
              <a:t>→</a:t>
            </a:r>
            <a:r>
              <a:rPr lang="cs-CZ" sz="3600" dirty="0" smtClean="0"/>
              <a:t> </a:t>
            </a:r>
            <a:r>
              <a:rPr lang="cs-CZ" sz="3600" dirty="0"/>
              <a:t>rozdíl celkových obvyklých nákladů na úvazek pracovníka a povinného podílu spolufinancování </a:t>
            </a:r>
            <a:r>
              <a:rPr lang="cs-CZ" sz="3600" dirty="0" smtClean="0"/>
              <a:t>služby (skup. 1) </a:t>
            </a:r>
            <a:r>
              <a:rPr lang="cs-CZ" sz="3600" dirty="0"/>
              <a:t>a případně úhrad od uživatelů </a:t>
            </a:r>
            <a:r>
              <a:rPr lang="cs-CZ" sz="3600" dirty="0" smtClean="0"/>
              <a:t>služby (skup. 2)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3600" dirty="0" smtClean="0"/>
              <a:t>P	 </a:t>
            </a:r>
            <a:r>
              <a:rPr lang="cs-CZ" sz="3600" dirty="0" smtClean="0">
                <a:cs typeface="Arial" panose="020B0604020202020204" pitchFamily="34" charset="0"/>
              </a:rPr>
              <a:t>→ </a:t>
            </a:r>
            <a:r>
              <a:rPr lang="cs-CZ" sz="3600" dirty="0"/>
              <a:t>rozdíl celkových </a:t>
            </a:r>
            <a:r>
              <a:rPr lang="cs-CZ" sz="3600" dirty="0" smtClean="0"/>
              <a:t>obvyklých nákladů </a:t>
            </a:r>
            <a:r>
              <a:rPr lang="cs-CZ" sz="3600" dirty="0"/>
              <a:t>na </a:t>
            </a:r>
            <a:r>
              <a:rPr lang="cs-CZ" sz="3600" dirty="0" smtClean="0"/>
              <a:t>lůžko a </a:t>
            </a:r>
            <a:r>
              <a:rPr lang="cs-CZ" sz="3600" dirty="0"/>
              <a:t>povinného podílu spolufinancování služby </a:t>
            </a:r>
            <a:r>
              <a:rPr lang="cs-CZ" sz="3600" dirty="0" smtClean="0"/>
              <a:t>a obvyklé úhrady </a:t>
            </a:r>
            <a:r>
              <a:rPr lang="cs-CZ" sz="3600" dirty="0"/>
              <a:t>od uživatelů </a:t>
            </a:r>
            <a:r>
              <a:rPr lang="cs-CZ" sz="3600" dirty="0" smtClean="0"/>
              <a:t>služby (skup. 3), </a:t>
            </a:r>
            <a:r>
              <a:rPr lang="cs-CZ" sz="3600" dirty="0"/>
              <a:t>případně úhrad od zdravotních </a:t>
            </a:r>
            <a:r>
              <a:rPr lang="cs-CZ" sz="3600" dirty="0" smtClean="0"/>
              <a:t>pojišťoven (skup. 4)</a:t>
            </a:r>
            <a:endParaRPr lang="cs-CZ" sz="3600" dirty="0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3600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dirty="0">
                <a:latin typeface="Arial" panose="020B0604020202020204" pitchFamily="34" charset="0"/>
                <a:cs typeface="Arial" panose="020B0604020202020204" pitchFamily="34" charset="0"/>
              </a:rPr>
              <a:t>Výpočet vyrovnávací platby (VP) a optimální výše dotace (OVD)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41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1419</TotalTime>
  <Words>573</Words>
  <Application>Microsoft Office PowerPoint</Application>
  <PresentationFormat>Předvádění na obrazovce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3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Shluk</vt:lpstr>
      <vt:lpstr>Dotační program „Podpora sociálních služeb v Ústeckém kraji 2019“</vt:lpstr>
      <vt:lpstr>Hlavní změny v programu „Podpora sociálních služeb v Ústeckém kraji 2019“  oproti roku 2018</vt:lpstr>
      <vt:lpstr>Hlavní změny oproti roku 2018  </vt:lpstr>
      <vt:lpstr>Hlavní změny oproti roku 2018 </vt:lpstr>
      <vt:lpstr>Hlavní změny oproti roku 2018  </vt:lpstr>
      <vt:lpstr>Výpočet vyrovnávací platby (VP) a optimální výše dotace (OVD)</vt:lpstr>
      <vt:lpstr>Výpočet vyrovnávací platby (VP) a optimální výše dotace (OVD)</vt:lpstr>
      <vt:lpstr>Výpočet vyrovnávací platby (VP) a optimální výše dotace (OVD)</vt:lpstr>
      <vt:lpstr>Výpočet vyrovnávací platby (VP) a optimální výše dotace (OVD)</vt:lpstr>
      <vt:lpstr>Výpočet vyrovnávací platby (VP) a optimální výše dotace (OVD)</vt:lpstr>
      <vt:lpstr>Hlavní změny </vt:lpstr>
      <vt:lpstr>Hlavní změny </vt:lpstr>
      <vt:lpstr>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Buky</cp:lastModifiedBy>
  <cp:revision>117</cp:revision>
  <cp:lastPrinted>2015-09-25T04:49:06Z</cp:lastPrinted>
  <dcterms:created xsi:type="dcterms:W3CDTF">2015-09-23T13:18:41Z</dcterms:created>
  <dcterms:modified xsi:type="dcterms:W3CDTF">2018-01-29T10:28:50Z</dcterms:modified>
</cp:coreProperties>
</file>