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Aileron Regular Bold" panose="020B0604020202020204" charset="-18"/>
      <p:regular r:id="rId20"/>
    </p:embeddedFont>
    <p:embeddedFont>
      <p:font typeface="Bebas Neue Bold" panose="020B0604020202020204" charset="-18"/>
      <p:regular r:id="rId21"/>
    </p:embeddedFont>
    <p:embeddedFont>
      <p:font typeface="Arimo" panose="020B0604020202020204" charset="0"/>
      <p:regular r:id="rId22"/>
    </p:embeddedFont>
    <p:embeddedFont>
      <p:font typeface="Fira Sans Bold Bold" panose="020B0604020202020204" charset="0"/>
      <p:regular r:id="rId23"/>
    </p:embeddedFont>
    <p:embeddedFont>
      <p:font typeface="Lato Bold Italics" panose="020B0604020202020204" charset="0"/>
      <p:regular r:id="rId24"/>
    </p:embeddedFont>
    <p:embeddedFont>
      <p:font typeface="Arimo Bold" panose="020B0604020202020204" charset="0"/>
      <p:regular r:id="rId25"/>
    </p:embeddedFont>
    <p:embeddedFont>
      <p:font typeface="Fira Sans Medium Bold" panose="020B0604020202020204" charset="0"/>
      <p:regular r:id="rId26"/>
    </p:embeddedFont>
    <p:embeddedFont>
      <p:font typeface="Aileron Heavy" panose="020B0604020202020204" charset="-18"/>
      <p:regular r:id="rId27"/>
    </p:embeddedFont>
    <p:embeddedFont>
      <p:font typeface="Open Sans Light" panose="020B0604020202020204" charset="0"/>
      <p:regular r:id="rId28"/>
    </p:embeddedFont>
    <p:embeddedFont>
      <p:font typeface="Fira Sans Light Bold" panose="020B0604020202020204" charset="0"/>
      <p:regular r:id="rId29"/>
    </p:embeddedFont>
    <p:embeddedFont>
      <p:font typeface="Kollektif Bold" panose="020B0604020202020204" charset="0"/>
      <p:regular r:id="rId30"/>
    </p:embeddedFont>
    <p:embeddedFont>
      <p:font typeface="Aileron Regular" panose="020B0604020202020204" charset="-18"/>
      <p:regular r:id="rId31"/>
    </p:embeddedFont>
    <p:embeddedFont>
      <p:font typeface="Agrandir Bold" panose="020B0604020202020204" charset="-18"/>
      <p:regular r:id="rId32"/>
    </p:embeddedFont>
    <p:embeddedFont>
      <p:font typeface="Fira Sans Medium" panose="020B0604020202020204" charset="0"/>
      <p:regular r:id="rId33"/>
    </p:embeddedFont>
    <p:embeddedFont>
      <p:font typeface="Aileron Heavy Bold" panose="020B0604020202020204" charset="-18"/>
      <p:regular r:id="rId34"/>
    </p:embeddedFont>
    <p:embeddedFont>
      <p:font typeface="Agrandir" panose="020B0604020202020204" charset="-18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71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5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5.jpeg"/><Relationship Id="rId7" Type="http://schemas.openxmlformats.org/officeDocument/2006/relationships/image" Target="../media/image2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9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9.svg"/><Relationship Id="rId3" Type="http://schemas.openxmlformats.org/officeDocument/2006/relationships/image" Target="../media/image11.svg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17.sv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1.sv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1.sv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1.sv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7.png"/><Relationship Id="rId10" Type="http://schemas.openxmlformats.org/officeDocument/2006/relationships/image" Target="../media/image15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3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5.png"/><Relationship Id="rId4" Type="http://schemas.openxmlformats.org/officeDocument/2006/relationships/image" Target="../media/image13.sv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sv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.png"/><Relationship Id="rId5" Type="http://schemas.openxmlformats.org/officeDocument/2006/relationships/image" Target="../media/image30.svg"/><Relationship Id="rId10" Type="http://schemas.openxmlformats.org/officeDocument/2006/relationships/image" Target="../media/image22.jpe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5.svg"/><Relationship Id="rId3" Type="http://schemas.openxmlformats.org/officeDocument/2006/relationships/image" Target="../media/image13.sv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image" Target="../media/image7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3.svg"/><Relationship Id="rId5" Type="http://schemas.openxmlformats.org/officeDocument/2006/relationships/image" Target="../media/image24.jpeg"/><Relationship Id="rId15" Type="http://schemas.openxmlformats.org/officeDocument/2006/relationships/image" Target="../media/image47.svg"/><Relationship Id="rId10" Type="http://schemas.openxmlformats.org/officeDocument/2006/relationships/image" Target="../media/image28.png"/><Relationship Id="rId4" Type="http://schemas.openxmlformats.org/officeDocument/2006/relationships/image" Target="../media/image23.jpeg"/><Relationship Id="rId9" Type="http://schemas.openxmlformats.org/officeDocument/2006/relationships/image" Target="../media/image41.sv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184" y="-53768"/>
            <a:ext cx="24771261" cy="1046585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6716" y="-7861293"/>
            <a:ext cx="10967153" cy="9681679"/>
            <a:chOff x="0" y="0"/>
            <a:chExt cx="6085374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085374" cy="5372100"/>
            </a:xfrm>
            <a:custGeom>
              <a:avLst/>
              <a:gdLst/>
              <a:ahLst/>
              <a:cxnLst/>
              <a:rect l="l" t="t" r="r" b="b"/>
              <a:pathLst>
                <a:path w="6085374" h="5372100">
                  <a:moveTo>
                    <a:pt x="4534704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534704" y="5372100"/>
                  </a:lnTo>
                  <a:lnTo>
                    <a:pt x="6085374" y="2686050"/>
                  </a:lnTo>
                  <a:lnTo>
                    <a:pt x="4534704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-3855056" y="3973382"/>
            <a:ext cx="17435875" cy="13157506"/>
            <a:chOff x="0" y="0"/>
            <a:chExt cx="7118922" cy="53721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118922" cy="5372100"/>
            </a:xfrm>
            <a:custGeom>
              <a:avLst/>
              <a:gdLst/>
              <a:ahLst/>
              <a:cxnLst/>
              <a:rect l="l" t="t" r="r" b="b"/>
              <a:pathLst>
                <a:path w="7118922" h="5372100">
                  <a:moveTo>
                    <a:pt x="5568252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5568252" y="5372100"/>
                  </a:lnTo>
                  <a:lnTo>
                    <a:pt x="7118922" y="2686050"/>
                  </a:lnTo>
                  <a:lnTo>
                    <a:pt x="5568252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728709" y="-91868"/>
            <a:ext cx="5728318" cy="184738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28700" y="8653780"/>
            <a:ext cx="9306426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spc="105">
                <a:solidFill>
                  <a:srgbClr val="FFFFFF"/>
                </a:solidFill>
                <a:latin typeface="Fira Sans Light Bold"/>
              </a:rPr>
              <a:t>Unsere Mission und Ziele für die Zukunft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3197" y="4738505"/>
            <a:ext cx="12455513" cy="2318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11"/>
              </a:lnSpc>
            </a:pPr>
            <a:r>
              <a:rPr lang="en-US" sz="5725">
                <a:solidFill>
                  <a:srgbClr val="2A8435"/>
                </a:solidFill>
                <a:latin typeface="Fira Sans Bold Bold"/>
              </a:rPr>
              <a:t>Interreg Sachsen – Tschechien </a:t>
            </a:r>
          </a:p>
          <a:p>
            <a:pPr>
              <a:lnSpc>
                <a:spcPts val="6011"/>
              </a:lnSpc>
            </a:pPr>
            <a:r>
              <a:rPr lang="en-US" sz="5725">
                <a:solidFill>
                  <a:srgbClr val="2A8435"/>
                </a:solidFill>
                <a:latin typeface="Fira Sans Bold Bold"/>
              </a:rPr>
              <a:t>2021-2027</a:t>
            </a:r>
          </a:p>
          <a:p>
            <a:pPr>
              <a:lnSpc>
                <a:spcPts val="6011"/>
              </a:lnSpc>
            </a:pPr>
            <a:endParaRPr lang="en-US" sz="5725">
              <a:solidFill>
                <a:srgbClr val="2A8435"/>
              </a:solidFill>
              <a:latin typeface="Fira Sans Bold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73197" y="6675278"/>
            <a:ext cx="10119112" cy="2318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11"/>
              </a:lnSpc>
            </a:pPr>
            <a:r>
              <a:rPr lang="en-US" sz="5725">
                <a:solidFill>
                  <a:srgbClr val="173C86"/>
                </a:solidFill>
                <a:latin typeface="Fira Sans Bold Bold"/>
              </a:rPr>
              <a:t>Interreg Česko – Sasko</a:t>
            </a:r>
          </a:p>
          <a:p>
            <a:pPr>
              <a:lnSpc>
                <a:spcPts val="6011"/>
              </a:lnSpc>
            </a:pPr>
            <a:r>
              <a:rPr lang="en-US" sz="5725">
                <a:solidFill>
                  <a:srgbClr val="173C86"/>
                </a:solidFill>
                <a:latin typeface="Fira Sans Bold Bold"/>
              </a:rPr>
              <a:t>2021-2027</a:t>
            </a:r>
          </a:p>
          <a:p>
            <a:pPr>
              <a:lnSpc>
                <a:spcPts val="6011"/>
              </a:lnSpc>
            </a:pPr>
            <a:endParaRPr lang="en-US" sz="5725">
              <a:solidFill>
                <a:srgbClr val="173C86"/>
              </a:solidFill>
              <a:latin typeface="Fira Sans Bold 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273197" y="6372261"/>
            <a:ext cx="9306426" cy="2459644"/>
            <a:chOff x="0" y="0"/>
            <a:chExt cx="12408569" cy="3279525"/>
          </a:xfrm>
        </p:grpSpPr>
        <p:sp>
          <p:nvSpPr>
            <p:cNvPr id="13" name="TextBox 13"/>
            <p:cNvSpPr txBox="1"/>
            <p:nvPr/>
          </p:nvSpPr>
          <p:spPr>
            <a:xfrm>
              <a:off x="0" y="200448"/>
              <a:ext cx="12408569" cy="1914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279"/>
                </a:lnSpc>
              </a:pPr>
              <a:r>
                <a:rPr lang="en-US" sz="9399" spc="281">
                  <a:solidFill>
                    <a:srgbClr val="FFFFFF"/>
                  </a:solidFill>
                  <a:latin typeface="Fira Sans Bold Bold"/>
                </a:rPr>
                <a:t>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496359"/>
              <a:ext cx="12408569" cy="7831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00"/>
                </a:lnSpc>
              </a:pPr>
              <a:r>
                <a:rPr lang="en-US" sz="3500" spc="105">
                  <a:solidFill>
                    <a:srgbClr val="173C86"/>
                  </a:solidFill>
                  <a:latin typeface="Fira Sans Light Bold"/>
                </a:rPr>
                <a:t>Ahoj Sousede</a:t>
              </a:r>
              <a:r>
                <a:rPr lang="en-US" sz="3500" spc="105">
                  <a:solidFill>
                    <a:srgbClr val="000000"/>
                  </a:solidFill>
                  <a:latin typeface="Fira Sans Light Bold"/>
                </a:rPr>
                <a:t> I</a:t>
              </a:r>
              <a:r>
                <a:rPr lang="en-US" sz="3500" spc="105">
                  <a:solidFill>
                    <a:srgbClr val="FFFFFF"/>
                  </a:solidFill>
                  <a:latin typeface="Fira Sans Light Bold"/>
                </a:rPr>
                <a:t> </a:t>
              </a:r>
              <a:r>
                <a:rPr lang="en-US" sz="3500" spc="105">
                  <a:solidFill>
                    <a:srgbClr val="2A8435"/>
                  </a:solidFill>
                  <a:latin typeface="Fira Sans Light Bold"/>
                </a:rPr>
                <a:t>Hallo Nachbar</a:t>
              </a: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87713" y="7431649"/>
            <a:ext cx="2102717" cy="2800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017282" y="7548484"/>
            <a:ext cx="2340248" cy="595494"/>
            <a:chOff x="0" y="0"/>
            <a:chExt cx="825605" cy="2100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25605" cy="210082"/>
            </a:xfrm>
            <a:custGeom>
              <a:avLst/>
              <a:gdLst/>
              <a:ahLst/>
              <a:cxnLst/>
              <a:rect l="l" t="t" r="r" b="b"/>
              <a:pathLst>
                <a:path w="825605" h="210082">
                  <a:moveTo>
                    <a:pt x="0" y="0"/>
                  </a:moveTo>
                  <a:lnTo>
                    <a:pt x="825605" y="0"/>
                  </a:lnTo>
                  <a:lnTo>
                    <a:pt x="825605" y="210082"/>
                  </a:lnTo>
                  <a:lnTo>
                    <a:pt x="0" y="210082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40695" b="49396"/>
          <a:stretch>
            <a:fillRect/>
          </a:stretch>
        </p:blipFill>
        <p:spPr>
          <a:xfrm>
            <a:off x="0" y="3214920"/>
            <a:ext cx="8633409" cy="707208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684976" y="8399499"/>
            <a:ext cx="1491804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14778904" y="8627745"/>
            <a:ext cx="182412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 spc="40">
                <a:solidFill>
                  <a:srgbClr val="192954"/>
                </a:solidFill>
                <a:latin typeface="Aileron Heavy"/>
              </a:rPr>
              <a:t>09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26891" y="8592601"/>
            <a:ext cx="3031317" cy="9776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alphaModFix amt="1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21964" b="28514"/>
          <a:stretch>
            <a:fillRect/>
          </a:stretch>
        </p:blipFill>
        <p:spPr>
          <a:xfrm flipH="1" flipV="1">
            <a:off x="9144000" y="-2648655"/>
            <a:ext cx="11360213" cy="999036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4014119" y="621946"/>
            <a:ext cx="10536966" cy="1521076"/>
            <a:chOff x="0" y="0"/>
            <a:chExt cx="14049288" cy="2028101"/>
          </a:xfrm>
        </p:grpSpPr>
        <p:sp>
          <p:nvSpPr>
            <p:cNvPr id="10" name="TextBox 10"/>
            <p:cNvSpPr txBox="1"/>
            <p:nvPr/>
          </p:nvSpPr>
          <p:spPr>
            <a:xfrm>
              <a:off x="765652" y="1526830"/>
              <a:ext cx="12517983" cy="4986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73"/>
                </a:lnSpc>
              </a:pPr>
              <a:r>
                <a:rPr lang="en-US" sz="2266" spc="113">
                  <a:solidFill>
                    <a:srgbClr val="191919"/>
                  </a:solidFill>
                  <a:latin typeface="Aileron Regular"/>
                </a:rPr>
                <a:t>2021 - 2027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4049288" cy="14828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53"/>
                </a:lnSpc>
              </a:pPr>
              <a:r>
                <a:rPr lang="en-US" sz="3399" spc="101">
                  <a:solidFill>
                    <a:srgbClr val="2A8435"/>
                  </a:solidFill>
                  <a:latin typeface="Aileron Heavy"/>
                </a:rPr>
                <a:t>PRIORITÄTSACHSEN</a:t>
              </a:r>
            </a:p>
            <a:p>
              <a:pPr marL="0" lvl="0" indent="0" algn="ctr">
                <a:lnSpc>
                  <a:spcPts val="4453"/>
                </a:lnSpc>
                <a:spcBef>
                  <a:spcPct val="0"/>
                </a:spcBef>
              </a:pPr>
              <a:r>
                <a:rPr lang="en-US" sz="3399" spc="33">
                  <a:solidFill>
                    <a:srgbClr val="173C86"/>
                  </a:solidFill>
                  <a:latin typeface="Arimo"/>
                </a:rPr>
                <a:t>Prioritní osy 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26891" y="2143022"/>
            <a:ext cx="7348973" cy="2869332"/>
            <a:chOff x="0" y="0"/>
            <a:chExt cx="14783849" cy="577220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783850" cy="5772204"/>
            </a:xfrm>
            <a:custGeom>
              <a:avLst/>
              <a:gdLst/>
              <a:ahLst/>
              <a:cxnLst/>
              <a:rect l="l" t="t" r="r" b="b"/>
              <a:pathLst>
                <a:path w="14783850" h="5772204">
                  <a:moveTo>
                    <a:pt x="0" y="0"/>
                  </a:moveTo>
                  <a:lnTo>
                    <a:pt x="0" y="5772204"/>
                  </a:lnTo>
                  <a:lnTo>
                    <a:pt x="14783850" y="5772204"/>
                  </a:lnTo>
                  <a:lnTo>
                    <a:pt x="14783850" y="0"/>
                  </a:lnTo>
                  <a:lnTo>
                    <a:pt x="0" y="0"/>
                  </a:lnTo>
                  <a:close/>
                  <a:moveTo>
                    <a:pt x="14722889" y="5711244"/>
                  </a:moveTo>
                  <a:lnTo>
                    <a:pt x="59690" y="5711244"/>
                  </a:lnTo>
                  <a:lnTo>
                    <a:pt x="59690" y="59690"/>
                  </a:lnTo>
                  <a:lnTo>
                    <a:pt x="14722889" y="59690"/>
                  </a:lnTo>
                  <a:lnTo>
                    <a:pt x="14722889" y="5711244"/>
                  </a:lnTo>
                  <a:close/>
                </a:path>
              </a:pathLst>
            </a:custGeom>
            <a:solidFill>
              <a:srgbClr val="191919">
                <a:alpha val="19608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26891" y="4976899"/>
            <a:ext cx="7348973" cy="2869332"/>
            <a:chOff x="0" y="0"/>
            <a:chExt cx="14783849" cy="57722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783850" cy="5772204"/>
            </a:xfrm>
            <a:custGeom>
              <a:avLst/>
              <a:gdLst/>
              <a:ahLst/>
              <a:cxnLst/>
              <a:rect l="l" t="t" r="r" b="b"/>
              <a:pathLst>
                <a:path w="14783850" h="5772204">
                  <a:moveTo>
                    <a:pt x="0" y="0"/>
                  </a:moveTo>
                  <a:lnTo>
                    <a:pt x="0" y="5772204"/>
                  </a:lnTo>
                  <a:lnTo>
                    <a:pt x="14783850" y="5772204"/>
                  </a:lnTo>
                  <a:lnTo>
                    <a:pt x="14783850" y="0"/>
                  </a:lnTo>
                  <a:lnTo>
                    <a:pt x="0" y="0"/>
                  </a:lnTo>
                  <a:close/>
                  <a:moveTo>
                    <a:pt x="14722889" y="5711244"/>
                  </a:moveTo>
                  <a:lnTo>
                    <a:pt x="59690" y="5711244"/>
                  </a:lnTo>
                  <a:lnTo>
                    <a:pt x="59690" y="59690"/>
                  </a:lnTo>
                  <a:lnTo>
                    <a:pt x="14722889" y="59690"/>
                  </a:lnTo>
                  <a:lnTo>
                    <a:pt x="14722889" y="5711244"/>
                  </a:lnTo>
                  <a:close/>
                </a:path>
              </a:pathLst>
            </a:custGeom>
            <a:solidFill>
              <a:srgbClr val="191919">
                <a:alpha val="19608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8952862" y="2143022"/>
            <a:ext cx="7348973" cy="2869332"/>
            <a:chOff x="0" y="0"/>
            <a:chExt cx="14783849" cy="577220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783850" cy="5772204"/>
            </a:xfrm>
            <a:custGeom>
              <a:avLst/>
              <a:gdLst/>
              <a:ahLst/>
              <a:cxnLst/>
              <a:rect l="l" t="t" r="r" b="b"/>
              <a:pathLst>
                <a:path w="14783850" h="5772204">
                  <a:moveTo>
                    <a:pt x="0" y="0"/>
                  </a:moveTo>
                  <a:lnTo>
                    <a:pt x="0" y="5772204"/>
                  </a:lnTo>
                  <a:lnTo>
                    <a:pt x="14783850" y="5772204"/>
                  </a:lnTo>
                  <a:lnTo>
                    <a:pt x="14783850" y="0"/>
                  </a:lnTo>
                  <a:lnTo>
                    <a:pt x="0" y="0"/>
                  </a:lnTo>
                  <a:close/>
                  <a:moveTo>
                    <a:pt x="14722889" y="5711244"/>
                  </a:moveTo>
                  <a:lnTo>
                    <a:pt x="59690" y="5711244"/>
                  </a:lnTo>
                  <a:lnTo>
                    <a:pt x="59690" y="59690"/>
                  </a:lnTo>
                  <a:lnTo>
                    <a:pt x="14722889" y="59690"/>
                  </a:lnTo>
                  <a:lnTo>
                    <a:pt x="14722889" y="5711244"/>
                  </a:lnTo>
                  <a:close/>
                </a:path>
              </a:pathLst>
            </a:custGeom>
            <a:solidFill>
              <a:srgbClr val="191919">
                <a:alpha val="19608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8952862" y="4976899"/>
            <a:ext cx="7348973" cy="2869332"/>
            <a:chOff x="0" y="0"/>
            <a:chExt cx="14783849" cy="57722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783850" cy="5772204"/>
            </a:xfrm>
            <a:custGeom>
              <a:avLst/>
              <a:gdLst/>
              <a:ahLst/>
              <a:cxnLst/>
              <a:rect l="l" t="t" r="r" b="b"/>
              <a:pathLst>
                <a:path w="14783850" h="5772204">
                  <a:moveTo>
                    <a:pt x="0" y="0"/>
                  </a:moveTo>
                  <a:lnTo>
                    <a:pt x="0" y="5772204"/>
                  </a:lnTo>
                  <a:lnTo>
                    <a:pt x="14783850" y="5772204"/>
                  </a:lnTo>
                  <a:lnTo>
                    <a:pt x="14783850" y="0"/>
                  </a:lnTo>
                  <a:lnTo>
                    <a:pt x="0" y="0"/>
                  </a:lnTo>
                  <a:close/>
                  <a:moveTo>
                    <a:pt x="14722889" y="5711244"/>
                  </a:moveTo>
                  <a:lnTo>
                    <a:pt x="59690" y="5711244"/>
                  </a:lnTo>
                  <a:lnTo>
                    <a:pt x="59690" y="59690"/>
                  </a:lnTo>
                  <a:lnTo>
                    <a:pt x="14722889" y="59690"/>
                  </a:lnTo>
                  <a:lnTo>
                    <a:pt x="14722889" y="5711244"/>
                  </a:lnTo>
                  <a:close/>
                </a:path>
              </a:pathLst>
            </a:custGeom>
            <a:solidFill>
              <a:srgbClr val="191919">
                <a:alpha val="19608"/>
              </a:srgbClr>
            </a:solidFill>
          </p:spPr>
        </p:sp>
      </p:grpSp>
      <p:sp>
        <p:nvSpPr>
          <p:cNvPr id="20" name="AutoShape 20"/>
          <p:cNvSpPr/>
          <p:nvPr/>
        </p:nvSpPr>
        <p:spPr>
          <a:xfrm>
            <a:off x="7788809" y="3860719"/>
            <a:ext cx="1172679" cy="1133430"/>
          </a:xfrm>
          <a:prstGeom prst="rect">
            <a:avLst/>
          </a:prstGeom>
          <a:solidFill>
            <a:srgbClr val="18BAA8"/>
          </a:solidFill>
        </p:spPr>
      </p:sp>
      <p:sp>
        <p:nvSpPr>
          <p:cNvPr id="21" name="AutoShape 21"/>
          <p:cNvSpPr/>
          <p:nvPr/>
        </p:nvSpPr>
        <p:spPr>
          <a:xfrm>
            <a:off x="8967238" y="3860719"/>
            <a:ext cx="1172679" cy="1133430"/>
          </a:xfrm>
          <a:prstGeom prst="rect">
            <a:avLst/>
          </a:prstGeom>
          <a:solidFill>
            <a:srgbClr val="9ACA3C"/>
          </a:solidFill>
        </p:spPr>
      </p:sp>
      <p:sp>
        <p:nvSpPr>
          <p:cNvPr id="22" name="AutoShape 22"/>
          <p:cNvSpPr/>
          <p:nvPr/>
        </p:nvSpPr>
        <p:spPr>
          <a:xfrm>
            <a:off x="7788809" y="5003729"/>
            <a:ext cx="1172679" cy="1133430"/>
          </a:xfrm>
          <a:prstGeom prst="rect">
            <a:avLst/>
          </a:prstGeom>
          <a:solidFill>
            <a:srgbClr val="DA5C57"/>
          </a:solidFill>
        </p:spPr>
      </p:sp>
      <p:sp>
        <p:nvSpPr>
          <p:cNvPr id="23" name="AutoShape 23"/>
          <p:cNvSpPr/>
          <p:nvPr/>
        </p:nvSpPr>
        <p:spPr>
          <a:xfrm>
            <a:off x="8967238" y="5003729"/>
            <a:ext cx="1172679" cy="1133430"/>
          </a:xfrm>
          <a:prstGeom prst="rect">
            <a:avLst/>
          </a:prstGeom>
          <a:solidFill>
            <a:srgbClr val="2C92D5"/>
          </a:solidFill>
        </p:spPr>
      </p:sp>
      <p:grpSp>
        <p:nvGrpSpPr>
          <p:cNvPr id="24" name="Group 24"/>
          <p:cNvGrpSpPr/>
          <p:nvPr/>
        </p:nvGrpSpPr>
        <p:grpSpPr>
          <a:xfrm>
            <a:off x="2217993" y="2788697"/>
            <a:ext cx="5138824" cy="2575735"/>
            <a:chOff x="0" y="0"/>
            <a:chExt cx="6851765" cy="3434313"/>
          </a:xfrm>
        </p:grpSpPr>
        <p:sp>
          <p:nvSpPr>
            <p:cNvPr id="25" name="TextBox 25"/>
            <p:cNvSpPr txBox="1"/>
            <p:nvPr/>
          </p:nvSpPr>
          <p:spPr>
            <a:xfrm>
              <a:off x="0" y="974817"/>
              <a:ext cx="6851765" cy="24799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12820" lvl="1" indent="-156410">
                <a:lnSpc>
                  <a:spcPts val="2173"/>
                </a:lnSpc>
                <a:buFont typeface="Arial"/>
                <a:buChar char="•"/>
              </a:pPr>
              <a:r>
                <a:rPr lang="en-US" sz="1448" spc="28">
                  <a:solidFill>
                    <a:srgbClr val="2A8435"/>
                  </a:solidFill>
                  <a:latin typeface="Aileron Regular"/>
                </a:rPr>
                <a:t>Wissenschaft, Forschung</a:t>
              </a:r>
            </a:p>
            <a:p>
              <a:pPr marL="312820" lvl="1" indent="-156410">
                <a:lnSpc>
                  <a:spcPts val="2173"/>
                </a:lnSpc>
                <a:buFont typeface="Arial"/>
                <a:buChar char="•"/>
              </a:pPr>
              <a:r>
                <a:rPr lang="en-US" sz="1448" spc="28">
                  <a:solidFill>
                    <a:srgbClr val="2A8435"/>
                  </a:solidFill>
                  <a:latin typeface="Aileron Regular"/>
                </a:rPr>
                <a:t>Unterstützung der KMU'S</a:t>
              </a:r>
            </a:p>
            <a:p>
              <a:pPr marL="312820" lvl="1" indent="-156410">
                <a:lnSpc>
                  <a:spcPts val="2173"/>
                </a:lnSpc>
                <a:buFont typeface="Arial"/>
                <a:buChar char="•"/>
              </a:pPr>
              <a:r>
                <a:rPr lang="en-US" sz="1448" spc="28">
                  <a:solidFill>
                    <a:srgbClr val="173C86"/>
                  </a:solidFill>
                  <a:latin typeface="Aileron Regular"/>
                </a:rPr>
                <a:t>věda, výzkum,</a:t>
              </a:r>
            </a:p>
            <a:p>
              <a:pPr marL="312820" lvl="1" indent="-156410">
                <a:lnSpc>
                  <a:spcPts val="2173"/>
                </a:lnSpc>
                <a:buFont typeface="Arial"/>
                <a:buChar char="•"/>
              </a:pPr>
              <a:r>
                <a:rPr lang="en-US" sz="1448" spc="28">
                  <a:solidFill>
                    <a:srgbClr val="173C86"/>
                  </a:solidFill>
                  <a:latin typeface="Aileron Regular"/>
                </a:rPr>
                <a:t> podpora malých a středních podniků</a:t>
              </a:r>
            </a:p>
            <a:p>
              <a:pPr>
                <a:lnSpc>
                  <a:spcPts val="2173"/>
                </a:lnSpc>
              </a:pPr>
              <a:endParaRPr lang="en-US" sz="1448" spc="28">
                <a:solidFill>
                  <a:srgbClr val="173C86"/>
                </a:solidFill>
                <a:latin typeface="Aileron Regular"/>
              </a:endParaRPr>
            </a:p>
            <a:p>
              <a:pPr>
                <a:lnSpc>
                  <a:spcPts val="2173"/>
                </a:lnSpc>
              </a:pPr>
              <a:endParaRPr lang="en-US" sz="1448" spc="28">
                <a:solidFill>
                  <a:srgbClr val="173C86"/>
                </a:solidFill>
                <a:latin typeface="Aileron Regular"/>
              </a:endParaRPr>
            </a:p>
            <a:p>
              <a:pPr>
                <a:lnSpc>
                  <a:spcPts val="2173"/>
                </a:lnSpc>
              </a:pPr>
              <a:endParaRPr lang="en-US" sz="1448" spc="28">
                <a:solidFill>
                  <a:srgbClr val="173C86"/>
                </a:solidFill>
                <a:latin typeface="Aileron Regular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1606"/>
              <a:ext cx="6851765" cy="8028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53"/>
                </a:lnSpc>
              </a:pPr>
              <a:r>
                <a:rPr lang="en-US" sz="1901" spc="74">
                  <a:solidFill>
                    <a:srgbClr val="2A8435"/>
                  </a:solidFill>
                  <a:latin typeface="Aileron Regular Bold"/>
                </a:rPr>
                <a:t>Innovation und Wettbewerb</a:t>
              </a:r>
            </a:p>
            <a:p>
              <a:pPr marL="0" lvl="0" indent="0">
                <a:lnSpc>
                  <a:spcPts val="2453"/>
                </a:lnSpc>
                <a:spcBef>
                  <a:spcPct val="0"/>
                </a:spcBef>
              </a:pPr>
              <a:r>
                <a:rPr lang="en-US" sz="1901" spc="74">
                  <a:solidFill>
                    <a:srgbClr val="173C86"/>
                  </a:solidFill>
                  <a:latin typeface="Aileron Regular Bold"/>
                </a:rPr>
                <a:t>Inovace a konkurenceschopnost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2217993" y="5081764"/>
            <a:ext cx="6428131" cy="2659602"/>
            <a:chOff x="0" y="0"/>
            <a:chExt cx="8570842" cy="3546136"/>
          </a:xfrm>
        </p:grpSpPr>
        <p:sp>
          <p:nvSpPr>
            <p:cNvPr id="28" name="TextBox 28"/>
            <p:cNvSpPr txBox="1"/>
            <p:nvPr/>
          </p:nvSpPr>
          <p:spPr>
            <a:xfrm>
              <a:off x="0" y="1792728"/>
              <a:ext cx="8570842" cy="17687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12820" lvl="1" indent="-156410">
                <a:lnSpc>
                  <a:spcPts val="2173"/>
                </a:lnSpc>
                <a:buFont typeface="Arial"/>
                <a:buChar char="•"/>
              </a:pPr>
              <a:r>
                <a:rPr lang="en-US" sz="1448" spc="28">
                  <a:solidFill>
                    <a:srgbClr val="2A8435"/>
                  </a:solidFill>
                  <a:latin typeface="Aileron Regular"/>
                </a:rPr>
                <a:t>Verbesserung des gleichberechtigten Zugangs zur </a:t>
              </a:r>
              <a:r>
                <a:rPr lang="en-US" sz="1448" spc="23">
                  <a:solidFill>
                    <a:srgbClr val="2A8435"/>
                  </a:solidFill>
                  <a:latin typeface="Arimo"/>
                </a:rPr>
                <a:t>allgemeine und berufliche Bildung</a:t>
              </a:r>
            </a:p>
            <a:p>
              <a:pPr marL="312820" lvl="1" indent="-156410">
                <a:lnSpc>
                  <a:spcPts val="2173"/>
                </a:lnSpc>
                <a:buFont typeface="Arial"/>
                <a:buChar char="•"/>
              </a:pPr>
              <a:r>
                <a:rPr lang="en-US" sz="1448" spc="28">
                  <a:solidFill>
                    <a:srgbClr val="2A8435"/>
                  </a:solidFill>
                  <a:latin typeface="Aileron Regular"/>
                </a:rPr>
                <a:t>Kultur und nachhaltiger Tourismus für die Wirtschaftsentwicklung</a:t>
              </a:r>
            </a:p>
            <a:p>
              <a:pPr marL="312820" lvl="1" indent="-156410">
                <a:lnSpc>
                  <a:spcPts val="2173"/>
                </a:lnSpc>
                <a:buFont typeface="Arial"/>
                <a:buChar char="•"/>
              </a:pPr>
              <a:r>
                <a:rPr lang="en-US" sz="1448" spc="28">
                  <a:solidFill>
                    <a:srgbClr val="173C86"/>
                  </a:solidFill>
                  <a:latin typeface="Aileron Regular"/>
                </a:rPr>
                <a:t>Zlepšení rovného přístupu v oblasti vzdělávání</a:t>
              </a:r>
            </a:p>
            <a:p>
              <a:pPr marL="312820" lvl="1" indent="-156410">
                <a:lnSpc>
                  <a:spcPts val="2173"/>
                </a:lnSpc>
                <a:buFont typeface="Arial"/>
                <a:buChar char="•"/>
              </a:pPr>
              <a:r>
                <a:rPr lang="en-US" sz="1448" spc="28">
                  <a:solidFill>
                    <a:srgbClr val="173C86"/>
                  </a:solidFill>
                  <a:latin typeface="Aileron Regular"/>
                </a:rPr>
                <a:t>kultura a cestovní ruch v hospodářském rozvoji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1606"/>
              <a:ext cx="8570842" cy="1615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53"/>
                </a:lnSpc>
              </a:pPr>
              <a:r>
                <a:rPr lang="en-US" sz="1901" spc="74">
                  <a:solidFill>
                    <a:srgbClr val="2A8435"/>
                  </a:solidFill>
                  <a:latin typeface="Aileron Regular Bold"/>
                </a:rPr>
                <a:t>Bildung, lebenslanges Lernen, Kultur und Tourismus</a:t>
              </a:r>
            </a:p>
            <a:p>
              <a:pPr marL="0" lvl="0" indent="0">
                <a:lnSpc>
                  <a:spcPts val="2453"/>
                </a:lnSpc>
                <a:spcBef>
                  <a:spcPct val="0"/>
                </a:spcBef>
              </a:pPr>
              <a:r>
                <a:rPr lang="en-US" sz="1901" spc="74">
                  <a:solidFill>
                    <a:srgbClr val="173C86"/>
                  </a:solidFill>
                  <a:latin typeface="Aileron Regular Bold"/>
                </a:rPr>
                <a:t>Vzdělávání, celoživotní vzdělávání, kultura a cestovní ruch 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762570" y="2783935"/>
            <a:ext cx="5138824" cy="2549371"/>
            <a:chOff x="0" y="0"/>
            <a:chExt cx="6851765" cy="3399161"/>
          </a:xfrm>
        </p:grpSpPr>
        <p:sp>
          <p:nvSpPr>
            <p:cNvPr id="31" name="TextBox 31"/>
            <p:cNvSpPr txBox="1"/>
            <p:nvPr/>
          </p:nvSpPr>
          <p:spPr>
            <a:xfrm>
              <a:off x="0" y="1006316"/>
              <a:ext cx="6851765" cy="2381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98157" lvl="1" indent="-149079">
                <a:lnSpc>
                  <a:spcPts val="2071"/>
                </a:lnSpc>
                <a:buFont typeface="Arial"/>
                <a:buChar char="•"/>
              </a:pPr>
              <a:r>
                <a:rPr lang="en-US" sz="1380" spc="27">
                  <a:solidFill>
                    <a:srgbClr val="2A8435"/>
                  </a:solidFill>
                  <a:latin typeface="Aileron Regular"/>
                </a:rPr>
                <a:t> Katastrophenprävention, Bewältigung von Umweltrisiken</a:t>
              </a:r>
            </a:p>
            <a:p>
              <a:pPr marL="298157" lvl="1" indent="-149079">
                <a:lnSpc>
                  <a:spcPts val="2071"/>
                </a:lnSpc>
                <a:buFont typeface="Arial"/>
                <a:buChar char="•"/>
              </a:pPr>
              <a:r>
                <a:rPr lang="en-US" sz="1380" spc="27">
                  <a:solidFill>
                    <a:srgbClr val="2A8435"/>
                  </a:solidFill>
                  <a:latin typeface="Aileron Regular"/>
                </a:rPr>
                <a:t>Schutz und der Erhaltung der Natur und der biologischen Vielfalt</a:t>
              </a:r>
            </a:p>
            <a:p>
              <a:pPr marL="298157" lvl="1" indent="-149079">
                <a:lnSpc>
                  <a:spcPts val="2071"/>
                </a:lnSpc>
                <a:buFont typeface="Arial"/>
                <a:buChar char="•"/>
              </a:pPr>
              <a:r>
                <a:rPr lang="en-US" sz="1380" spc="27">
                  <a:solidFill>
                    <a:srgbClr val="173C86"/>
                  </a:solidFill>
                  <a:latin typeface="Aileron Regular"/>
                </a:rPr>
                <a:t>prevence katastrof, řešení dopadů environmentálních rizik</a:t>
              </a:r>
            </a:p>
            <a:p>
              <a:pPr marL="298157" lvl="1" indent="-149079">
                <a:lnSpc>
                  <a:spcPts val="2071"/>
                </a:lnSpc>
                <a:buFont typeface="Arial"/>
                <a:buChar char="•"/>
              </a:pPr>
              <a:r>
                <a:rPr lang="en-US" sz="1380" spc="27">
                  <a:solidFill>
                    <a:srgbClr val="173C86"/>
                  </a:solidFill>
                  <a:latin typeface="Aileron Regular"/>
                </a:rPr>
                <a:t>ochrana a zachování přírody a biologické rozmanitosti </a:t>
              </a:r>
            </a:p>
            <a:p>
              <a:pPr>
                <a:lnSpc>
                  <a:spcPts val="2071"/>
                </a:lnSpc>
              </a:pPr>
              <a:endParaRPr lang="en-US" sz="1380" spc="27">
                <a:solidFill>
                  <a:srgbClr val="173C86"/>
                </a:solidFill>
                <a:latin typeface="Aileron Regular"/>
              </a:endParaRPr>
            </a:p>
            <a:p>
              <a:pPr>
                <a:lnSpc>
                  <a:spcPts val="2071"/>
                </a:lnSpc>
              </a:pPr>
              <a:endParaRPr lang="en-US" sz="1380" spc="27">
                <a:solidFill>
                  <a:srgbClr val="173C86"/>
                </a:solidFill>
                <a:latin typeface="Aileron Regular"/>
              </a:endParaRP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21606"/>
              <a:ext cx="6851765" cy="8028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53"/>
                </a:lnSpc>
              </a:pPr>
              <a:r>
                <a:rPr lang="en-US" sz="1901" spc="74">
                  <a:solidFill>
                    <a:srgbClr val="2A8435"/>
                  </a:solidFill>
                  <a:latin typeface="Aileron Regular Bold"/>
                </a:rPr>
                <a:t>Klimawandel und Nachhaltigkeit </a:t>
              </a:r>
            </a:p>
            <a:p>
              <a:pPr marL="0" lvl="0" indent="0">
                <a:lnSpc>
                  <a:spcPts val="2453"/>
                </a:lnSpc>
                <a:spcBef>
                  <a:spcPct val="0"/>
                </a:spcBef>
              </a:pPr>
              <a:r>
                <a:rPr lang="en-US" sz="1901" spc="74">
                  <a:solidFill>
                    <a:srgbClr val="173C86"/>
                  </a:solidFill>
                  <a:latin typeface="Aileron Regular Bold"/>
                </a:rPr>
                <a:t>Změny klimatu a udržitelnost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0762570" y="5546134"/>
            <a:ext cx="5138824" cy="2029941"/>
            <a:chOff x="0" y="0"/>
            <a:chExt cx="6851765" cy="2706588"/>
          </a:xfrm>
        </p:grpSpPr>
        <p:sp>
          <p:nvSpPr>
            <p:cNvPr id="34" name="TextBox 34"/>
            <p:cNvSpPr txBox="1"/>
            <p:nvPr/>
          </p:nvSpPr>
          <p:spPr>
            <a:xfrm>
              <a:off x="0" y="1006316"/>
              <a:ext cx="6851765" cy="16892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98157" lvl="1" indent="-149079">
                <a:lnSpc>
                  <a:spcPts val="2071"/>
                </a:lnSpc>
                <a:buFont typeface="Arial"/>
                <a:buChar char="•"/>
              </a:pPr>
              <a:r>
                <a:rPr lang="en-US" sz="1380" spc="27">
                  <a:solidFill>
                    <a:srgbClr val="2A8435"/>
                  </a:solidFill>
                  <a:latin typeface="Aileron Regular"/>
                </a:rPr>
                <a:t>Zusammenarbeit auf den Gebieten Recht und Verwaltung sowie zwischen </a:t>
              </a:r>
              <a:r>
                <a:rPr lang="en-US" sz="1380" spc="23">
                  <a:solidFill>
                    <a:srgbClr val="2A8435"/>
                  </a:solidFill>
                  <a:latin typeface="Arimo"/>
                </a:rPr>
                <a:t>Bürgerinnen und Bürgern und  Institutionen</a:t>
              </a:r>
              <a:r>
                <a:rPr lang="en-US" sz="1380" spc="23">
                  <a:solidFill>
                    <a:srgbClr val="191919"/>
                  </a:solidFill>
                  <a:latin typeface="Arimo"/>
                </a:rPr>
                <a:t> </a:t>
              </a:r>
            </a:p>
            <a:p>
              <a:pPr marL="298157" lvl="1" indent="-149079">
                <a:lnSpc>
                  <a:spcPts val="2071"/>
                </a:lnSpc>
                <a:buFont typeface="Arial"/>
                <a:buChar char="•"/>
              </a:pPr>
              <a:r>
                <a:rPr lang="en-US" sz="1380" spc="27">
                  <a:solidFill>
                    <a:srgbClr val="173C86"/>
                  </a:solidFill>
                  <a:latin typeface="Aileron Regular"/>
                </a:rPr>
                <a:t>právní a správní spolupráce a spolupráce mezi občany a orgány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19050"/>
              <a:ext cx="6851765" cy="8028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53"/>
                </a:lnSpc>
              </a:pPr>
              <a:r>
                <a:rPr lang="en-US" sz="1901" spc="74">
                  <a:solidFill>
                    <a:srgbClr val="2A8435"/>
                  </a:solidFill>
                  <a:latin typeface="Aileron Regular Bold"/>
                </a:rPr>
                <a:t>Zusammenarbeit und Vertrauensbildung</a:t>
              </a:r>
            </a:p>
            <a:p>
              <a:pPr marL="0" lvl="0" indent="0">
                <a:lnSpc>
                  <a:spcPts val="2453"/>
                </a:lnSpc>
                <a:spcBef>
                  <a:spcPct val="0"/>
                </a:spcBef>
              </a:pPr>
              <a:r>
                <a:rPr lang="en-US" sz="1901" spc="74">
                  <a:solidFill>
                    <a:srgbClr val="173C86"/>
                  </a:solidFill>
                  <a:latin typeface="Aileron Regular Bold"/>
                </a:rPr>
                <a:t>Spolupráce a posílení vzájemné důvěry</a:t>
              </a:r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8104172" y="4178222"/>
            <a:ext cx="541953" cy="44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9"/>
              </a:lnSpc>
              <a:spcBef>
                <a:spcPct val="0"/>
              </a:spcBef>
            </a:pPr>
            <a:r>
              <a:rPr lang="en-US" sz="2535">
                <a:solidFill>
                  <a:srgbClr val="FFFFFF"/>
                </a:solidFill>
                <a:latin typeface="Aileron Heavy Bold"/>
              </a:rPr>
              <a:t>1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282602" y="4178222"/>
            <a:ext cx="541953" cy="44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9"/>
              </a:lnSpc>
              <a:spcBef>
                <a:spcPct val="0"/>
              </a:spcBef>
            </a:pPr>
            <a:r>
              <a:rPr lang="en-US" sz="2535">
                <a:solidFill>
                  <a:srgbClr val="FFFFFF"/>
                </a:solidFill>
                <a:latin typeface="Aileron Heavy Bold"/>
              </a:rPr>
              <a:t>2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104172" y="5321231"/>
            <a:ext cx="541953" cy="44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9"/>
              </a:lnSpc>
              <a:spcBef>
                <a:spcPct val="0"/>
              </a:spcBef>
            </a:pPr>
            <a:r>
              <a:rPr lang="en-US" sz="2535">
                <a:solidFill>
                  <a:srgbClr val="FFFFFF"/>
                </a:solidFill>
                <a:latin typeface="Aileron Heavy Bold"/>
              </a:rPr>
              <a:t>3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282602" y="5321231"/>
            <a:ext cx="541953" cy="44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9"/>
              </a:lnSpc>
              <a:spcBef>
                <a:spcPct val="0"/>
              </a:spcBef>
            </a:pPr>
            <a:r>
              <a:rPr lang="en-US" sz="2535">
                <a:solidFill>
                  <a:srgbClr val="FFFFFF"/>
                </a:solidFill>
                <a:latin typeface="Aileron Heavy Bold"/>
              </a:rPr>
              <a:t>4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4942787" y="8637270"/>
            <a:ext cx="4201213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36">
                <a:solidFill>
                  <a:srgbClr val="192954"/>
                </a:solidFill>
                <a:latin typeface="Aileron Regular"/>
              </a:rPr>
              <a:t>Interreg Sachsen - Tschechien</a:t>
            </a:r>
          </a:p>
          <a:p>
            <a:pPr>
              <a:lnSpc>
                <a:spcPts val="2520"/>
              </a:lnSpc>
            </a:pPr>
            <a:r>
              <a:rPr lang="en-US" sz="1800" spc="36">
                <a:solidFill>
                  <a:srgbClr val="192954"/>
                </a:solidFill>
                <a:latin typeface="Aileron Regular"/>
              </a:rPr>
              <a:t>Interreg Česko – Sasko 2021-2027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453945" y="-4208537"/>
            <a:ext cx="14958800" cy="12955718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003C86">
                <a:alpha val="25882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144000" y="256264"/>
            <a:ext cx="6359523" cy="3554095"/>
            <a:chOff x="0" y="0"/>
            <a:chExt cx="8479364" cy="4738793"/>
          </a:xfrm>
        </p:grpSpPr>
        <p:sp>
          <p:nvSpPr>
            <p:cNvPr id="5" name="TextBox 5"/>
            <p:cNvSpPr txBox="1"/>
            <p:nvPr/>
          </p:nvSpPr>
          <p:spPr>
            <a:xfrm>
              <a:off x="0" y="-104775"/>
              <a:ext cx="8479364" cy="1213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699"/>
                </a:lnSpc>
                <a:spcBef>
                  <a:spcPct val="0"/>
                </a:spcBef>
              </a:pPr>
              <a:r>
                <a:rPr lang="en-US" sz="5499" spc="-109">
                  <a:solidFill>
                    <a:srgbClr val="FFFFFF"/>
                  </a:solidFill>
                  <a:latin typeface="Fira Sans Medium"/>
                </a:rPr>
                <a:t>Projektbeispiel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807210"/>
              <a:ext cx="8479364" cy="2857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44"/>
                </a:lnSpc>
              </a:pPr>
              <a:r>
                <a:rPr lang="en-US" sz="2674" spc="13">
                  <a:solidFill>
                    <a:srgbClr val="FFFFFF"/>
                  </a:solidFill>
                  <a:latin typeface="Fira Sans Medium Bold"/>
                </a:rPr>
                <a:t>Das wiedererlebte Erzgebirge</a:t>
              </a:r>
            </a:p>
            <a:p>
              <a:pPr>
                <a:lnSpc>
                  <a:spcPts val="3744"/>
                </a:lnSpc>
              </a:pPr>
              <a:r>
                <a:rPr lang="en-US" sz="2674" spc="13">
                  <a:solidFill>
                    <a:srgbClr val="FFFFFF"/>
                  </a:solidFill>
                  <a:latin typeface="Fira Sans Medium Bold"/>
                </a:rPr>
                <a:t>Znovuoživené Krušnohoří</a:t>
              </a:r>
            </a:p>
            <a:p>
              <a:pPr>
                <a:lnSpc>
                  <a:spcPts val="3744"/>
                </a:lnSpc>
              </a:pPr>
              <a:endParaRPr lang="en-US" sz="2674" spc="13">
                <a:solidFill>
                  <a:srgbClr val="FFFFFF"/>
                </a:solidFill>
                <a:latin typeface="Fira Sans Medium Bold"/>
              </a:endParaRPr>
            </a:p>
            <a:p>
              <a:pPr>
                <a:lnSpc>
                  <a:spcPts val="3045"/>
                </a:lnSpc>
              </a:pPr>
              <a:endParaRPr lang="en-US" sz="2674" spc="13">
                <a:solidFill>
                  <a:srgbClr val="FFFFFF"/>
                </a:solidFill>
                <a:latin typeface="Fira Sans Medium Bold"/>
              </a:endParaRPr>
            </a:p>
            <a:p>
              <a:pPr>
                <a:lnSpc>
                  <a:spcPts val="3045"/>
                </a:lnSpc>
              </a:pPr>
              <a:endParaRPr lang="en-US" sz="2674" spc="13">
                <a:solidFill>
                  <a:srgbClr val="FFFFFF"/>
                </a:solidFill>
                <a:latin typeface="Fira Sans Medium Bold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518302" y="3486936"/>
            <a:ext cx="3993234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98"/>
              </a:lnSpc>
            </a:pPr>
            <a:r>
              <a:rPr lang="en-US" sz="2070" dirty="0">
                <a:solidFill>
                  <a:srgbClr val="2E8638"/>
                </a:solidFill>
                <a:latin typeface="Fira Sans Medium Bold"/>
              </a:rPr>
              <a:t>EU-</a:t>
            </a:r>
            <a:r>
              <a:rPr lang="en-US" sz="2070" dirty="0" err="1">
                <a:solidFill>
                  <a:srgbClr val="2E8638"/>
                </a:solidFill>
                <a:latin typeface="Fira Sans Medium Bold"/>
              </a:rPr>
              <a:t>Förderung</a:t>
            </a:r>
            <a:r>
              <a:rPr lang="en-US" sz="2070" dirty="0">
                <a:solidFill>
                  <a:srgbClr val="2E8638"/>
                </a:solidFill>
                <a:latin typeface="Fira Sans Medium Bold"/>
              </a:rPr>
              <a:t> (EFRE):</a:t>
            </a:r>
          </a:p>
          <a:p>
            <a:pPr>
              <a:lnSpc>
                <a:spcPts val="2898"/>
              </a:lnSpc>
            </a:pPr>
            <a:r>
              <a:rPr lang="en-US" sz="2070" dirty="0" err="1">
                <a:solidFill>
                  <a:srgbClr val="003C86"/>
                </a:solidFill>
                <a:latin typeface="Fira Sans Medium Bold"/>
              </a:rPr>
              <a:t>Finanční</a:t>
            </a:r>
            <a:r>
              <a:rPr lang="en-US" sz="2070" dirty="0">
                <a:solidFill>
                  <a:srgbClr val="003C86"/>
                </a:solidFill>
                <a:latin typeface="Fira Sans Medium Bold"/>
              </a:rPr>
              <a:t> </a:t>
            </a:r>
            <a:r>
              <a:rPr lang="en-US" sz="2070" dirty="0" err="1">
                <a:solidFill>
                  <a:srgbClr val="003C86"/>
                </a:solidFill>
                <a:latin typeface="Fira Sans Medium Bold"/>
              </a:rPr>
              <a:t>podpora</a:t>
            </a:r>
            <a:r>
              <a:rPr lang="en-US" sz="2070" dirty="0">
                <a:solidFill>
                  <a:srgbClr val="003C86"/>
                </a:solidFill>
                <a:latin typeface="Fira Sans Medium Bold"/>
              </a:rPr>
              <a:t> EU (EFRR):</a:t>
            </a:r>
          </a:p>
          <a:p>
            <a:pPr algn="just">
              <a:lnSpc>
                <a:spcPts val="2898"/>
              </a:lnSpc>
            </a:pPr>
            <a:endParaRPr lang="en-US" sz="2070" dirty="0">
              <a:solidFill>
                <a:srgbClr val="003C86"/>
              </a:solidFill>
              <a:latin typeface="Fira Sans Medium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518302" y="4334446"/>
            <a:ext cx="4121497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98"/>
              </a:lnSpc>
            </a:pPr>
            <a:r>
              <a:rPr lang="en-US" sz="2070" dirty="0" err="1">
                <a:solidFill>
                  <a:srgbClr val="23802E"/>
                </a:solidFill>
                <a:latin typeface="Fira Sans Medium Bold"/>
              </a:rPr>
              <a:t>Projektlaufzeit</a:t>
            </a:r>
            <a:r>
              <a:rPr lang="en-US" sz="2070" dirty="0">
                <a:solidFill>
                  <a:srgbClr val="23802E"/>
                </a:solidFill>
                <a:latin typeface="Fira Sans Medium Bold"/>
              </a:rPr>
              <a:t>:</a:t>
            </a:r>
          </a:p>
          <a:p>
            <a:pPr>
              <a:lnSpc>
                <a:spcPts val="2898"/>
              </a:lnSpc>
            </a:pPr>
            <a:r>
              <a:rPr lang="en-US" sz="2070" dirty="0" err="1">
                <a:solidFill>
                  <a:srgbClr val="003C86"/>
                </a:solidFill>
                <a:latin typeface="Fira Sans Medium Bold"/>
              </a:rPr>
              <a:t>Doba</a:t>
            </a:r>
            <a:r>
              <a:rPr lang="en-US" sz="2070" dirty="0">
                <a:solidFill>
                  <a:srgbClr val="003C86"/>
                </a:solidFill>
                <a:latin typeface="Fira Sans Medium Bold"/>
              </a:rPr>
              <a:t> </a:t>
            </a:r>
            <a:r>
              <a:rPr lang="en-US" sz="2070" dirty="0" err="1">
                <a:solidFill>
                  <a:srgbClr val="003C86"/>
                </a:solidFill>
                <a:latin typeface="Fira Sans Medium Bold"/>
              </a:rPr>
              <a:t>realizace</a:t>
            </a:r>
            <a:r>
              <a:rPr lang="en-US" sz="2070" dirty="0">
                <a:solidFill>
                  <a:srgbClr val="003C86"/>
                </a:solidFill>
                <a:latin typeface="Fira Sans Medium Bold"/>
              </a:rPr>
              <a:t> </a:t>
            </a:r>
            <a:r>
              <a:rPr lang="en-US" sz="2070" dirty="0" err="1">
                <a:solidFill>
                  <a:srgbClr val="003C86"/>
                </a:solidFill>
                <a:latin typeface="Fira Sans Medium Bold"/>
              </a:rPr>
              <a:t>projektu</a:t>
            </a:r>
            <a:r>
              <a:rPr lang="en-US" sz="2070" dirty="0">
                <a:solidFill>
                  <a:srgbClr val="003C86"/>
                </a:solidFill>
                <a:latin typeface="Fira Sans Medium Bold"/>
              </a:rPr>
              <a:t>:</a:t>
            </a:r>
          </a:p>
          <a:p>
            <a:pPr algn="just">
              <a:lnSpc>
                <a:spcPts val="2898"/>
              </a:lnSpc>
            </a:pPr>
            <a:endParaRPr lang="en-US" sz="2070" dirty="0">
              <a:solidFill>
                <a:srgbClr val="003C86"/>
              </a:solidFill>
              <a:latin typeface="Fira Sans Medium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543876" y="5128354"/>
            <a:ext cx="1588294" cy="338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31"/>
              </a:lnSpc>
              <a:spcBef>
                <a:spcPct val="0"/>
              </a:spcBef>
            </a:pPr>
            <a:r>
              <a:rPr lang="en-US" sz="2022" dirty="0" err="1" smtClean="0">
                <a:solidFill>
                  <a:srgbClr val="23802E"/>
                </a:solidFill>
                <a:latin typeface="Fira Sans Medium"/>
              </a:rPr>
              <a:t>Ergebnisse</a:t>
            </a:r>
            <a:r>
              <a:rPr lang="en-US" sz="2022" dirty="0" smtClean="0">
                <a:solidFill>
                  <a:srgbClr val="23802E"/>
                </a:solidFill>
                <a:latin typeface="Fira Sans Medium"/>
              </a:rPr>
              <a:t>:</a:t>
            </a:r>
            <a:endParaRPr lang="en-US" sz="2022" dirty="0">
              <a:solidFill>
                <a:srgbClr val="23802E"/>
              </a:solidFill>
              <a:latin typeface="Fira Sans Medium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587871" y="5426926"/>
            <a:ext cx="1683097" cy="338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31"/>
              </a:lnSpc>
              <a:spcBef>
                <a:spcPct val="0"/>
              </a:spcBef>
            </a:pPr>
            <a:r>
              <a:rPr lang="en-US" sz="2022" dirty="0" err="1">
                <a:solidFill>
                  <a:srgbClr val="003C86"/>
                </a:solidFill>
                <a:latin typeface="Fira Sans Medium Bold"/>
              </a:rPr>
              <a:t>Výsledky</a:t>
            </a:r>
            <a:r>
              <a:rPr lang="en-US" sz="2022" dirty="0">
                <a:solidFill>
                  <a:srgbClr val="003C86"/>
                </a:solidFill>
                <a:latin typeface="Fira Sans Medium Bold"/>
              </a:rPr>
              <a:t>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938889" y="3532110"/>
            <a:ext cx="2917364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738"/>
              </a:lnSpc>
            </a:pPr>
            <a:r>
              <a:rPr lang="en-US" sz="2670" dirty="0">
                <a:solidFill>
                  <a:srgbClr val="FFFFFF"/>
                </a:solidFill>
                <a:latin typeface="Fira Sans Medium Bold"/>
              </a:rPr>
              <a:t>456.784,43 EUR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931716" y="4442719"/>
            <a:ext cx="4470449" cy="1610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38"/>
              </a:lnSpc>
            </a:pPr>
            <a:r>
              <a:rPr lang="en-US" sz="2670">
                <a:solidFill>
                  <a:srgbClr val="FFFFFF"/>
                </a:solidFill>
                <a:latin typeface="Fira Sans Medium Bold"/>
              </a:rPr>
              <a:t>13.05.2016 - 31.05.2021</a:t>
            </a:r>
          </a:p>
          <a:p>
            <a:pPr algn="just">
              <a:lnSpc>
                <a:spcPts val="4577"/>
              </a:lnSpc>
            </a:pPr>
            <a:endParaRPr lang="en-US" sz="2670">
              <a:solidFill>
                <a:srgbClr val="FFFFFF"/>
              </a:solidFill>
              <a:latin typeface="Fira Sans Medium Bold"/>
            </a:endParaRPr>
          </a:p>
          <a:p>
            <a:pPr algn="just">
              <a:lnSpc>
                <a:spcPts val="4577"/>
              </a:lnSpc>
            </a:pPr>
            <a:endParaRPr lang="en-US" sz="2670">
              <a:solidFill>
                <a:srgbClr val="FFFFFF"/>
              </a:solidFill>
              <a:latin typeface="Fira Sans Medium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668259" y="5427060"/>
            <a:ext cx="5343139" cy="153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8781" lvl="1" indent="-164390" algn="just">
              <a:lnSpc>
                <a:spcPts val="2131"/>
              </a:lnSpc>
              <a:buFont typeface="Arial"/>
              <a:buChar char="•"/>
            </a:pPr>
            <a:r>
              <a:rPr lang="en-US" sz="1522">
                <a:solidFill>
                  <a:srgbClr val="2E8638"/>
                </a:solidFill>
                <a:latin typeface="Fira Sans Medium"/>
              </a:rPr>
              <a:t>Sanierung der Kapelle in Popov</a:t>
            </a:r>
          </a:p>
          <a:p>
            <a:pPr marL="328781" lvl="1" indent="-164390" algn="just">
              <a:lnSpc>
                <a:spcPts val="2131"/>
              </a:lnSpc>
              <a:buFont typeface="Arial"/>
              <a:buChar char="•"/>
            </a:pPr>
            <a:r>
              <a:rPr lang="en-US" sz="1522">
                <a:solidFill>
                  <a:srgbClr val="2E8638"/>
                </a:solidFill>
                <a:latin typeface="Fira Sans Medium"/>
              </a:rPr>
              <a:t>Sanierung der Ruinen der Roten Grube und in der Nähe des Gottesgaber Berggipfels Wunderblume</a:t>
            </a:r>
          </a:p>
          <a:p>
            <a:pPr marL="328781" lvl="1" indent="-164390" algn="just">
              <a:lnSpc>
                <a:spcPts val="2131"/>
              </a:lnSpc>
              <a:buFont typeface="Arial"/>
              <a:buChar char="•"/>
            </a:pPr>
            <a:r>
              <a:rPr lang="en-US" sz="1522">
                <a:solidFill>
                  <a:srgbClr val="2E8638"/>
                </a:solidFill>
                <a:latin typeface="Fira Sans Medium"/>
              </a:rPr>
              <a:t>40 Visualisierungen durch virtuelle Realität auf sieben Routen im Erzgebirge</a:t>
            </a:r>
          </a:p>
          <a:p>
            <a:pPr algn="just">
              <a:lnSpc>
                <a:spcPts val="1711"/>
              </a:lnSpc>
            </a:pPr>
            <a:endParaRPr lang="en-US" sz="1522">
              <a:solidFill>
                <a:srgbClr val="2E8638"/>
              </a:solidFill>
              <a:latin typeface="Fira Sans Medium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668259" y="6935240"/>
            <a:ext cx="5343139" cy="1803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8781" lvl="1" indent="-164390" algn="just">
              <a:lnSpc>
                <a:spcPts val="2131"/>
              </a:lnSpc>
              <a:buFont typeface="Arial"/>
              <a:buChar char="•"/>
            </a:pPr>
            <a:r>
              <a:rPr lang="en-US" sz="1522">
                <a:solidFill>
                  <a:srgbClr val="003C86"/>
                </a:solidFill>
                <a:latin typeface="Fira Sans Medium"/>
              </a:rPr>
              <a:t>Renovace kaple na Popově</a:t>
            </a:r>
          </a:p>
          <a:p>
            <a:pPr marL="328781" lvl="1" indent="-164390" algn="just">
              <a:lnSpc>
                <a:spcPts val="2131"/>
              </a:lnSpc>
              <a:buFont typeface="Arial"/>
              <a:buChar char="•"/>
            </a:pPr>
            <a:r>
              <a:rPr lang="en-US" sz="1522">
                <a:solidFill>
                  <a:srgbClr val="003C86"/>
                </a:solidFill>
                <a:latin typeface="Fira Sans Medium"/>
              </a:rPr>
              <a:t>částečná sanace ruin na Červené jámě a u božídarského Špičáku (Wunderblume)</a:t>
            </a:r>
          </a:p>
          <a:p>
            <a:pPr marL="328781" lvl="1" indent="-164390" algn="just">
              <a:lnSpc>
                <a:spcPts val="2131"/>
              </a:lnSpc>
              <a:buFont typeface="Arial"/>
              <a:buChar char="•"/>
            </a:pPr>
            <a:r>
              <a:rPr lang="en-US" sz="1522">
                <a:solidFill>
                  <a:srgbClr val="003C86"/>
                </a:solidFill>
                <a:latin typeface="Fira Sans Medium"/>
              </a:rPr>
              <a:t>40 vizualizací pomocí rozšířené a virtuální reality   na 7 trasách v Krušných horách</a:t>
            </a:r>
          </a:p>
          <a:p>
            <a:pPr algn="just">
              <a:lnSpc>
                <a:spcPts val="2131"/>
              </a:lnSpc>
            </a:pPr>
            <a:endParaRPr lang="en-US" sz="1522">
              <a:solidFill>
                <a:srgbClr val="003C86"/>
              </a:solidFill>
              <a:latin typeface="Fira Sans Medium"/>
            </a:endParaRPr>
          </a:p>
          <a:p>
            <a:pPr algn="just">
              <a:lnSpc>
                <a:spcPts val="1711"/>
              </a:lnSpc>
            </a:pPr>
            <a:endParaRPr lang="en-US" sz="1522">
              <a:solidFill>
                <a:srgbClr val="003C86"/>
              </a:solidFill>
              <a:latin typeface="Fira Sans Medium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04850" y="9862503"/>
            <a:ext cx="2220714" cy="982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Open Sans Light"/>
              </a:rPr>
              <a:t>© Karla Bláhová u.w.</a:t>
            </a:r>
          </a:p>
          <a:p>
            <a:pPr algn="ctr">
              <a:lnSpc>
                <a:spcPts val="3780"/>
              </a:lnSpc>
            </a:pPr>
            <a:endParaRPr lang="en-US" sz="1900">
              <a:solidFill>
                <a:srgbClr val="FFFFFF"/>
              </a:solidFill>
              <a:latin typeface="Open Sans Light"/>
            </a:endParaRPr>
          </a:p>
          <a:p>
            <a:pPr algn="ctr">
              <a:lnSpc>
                <a:spcPts val="1400"/>
              </a:lnSpc>
            </a:pPr>
            <a:endParaRPr lang="en-US" sz="1900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-3650931" y="2269322"/>
            <a:ext cx="14629982" cy="12668905"/>
            <a:chOff x="0" y="0"/>
            <a:chExt cx="4282440" cy="3708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25178" r="-4829"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0" y="9939528"/>
            <a:ext cx="2474913" cy="347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8"/>
              </a:lnSpc>
              <a:spcBef>
                <a:spcPct val="0"/>
              </a:spcBef>
            </a:pPr>
            <a:r>
              <a:rPr lang="en-US" sz="2070">
                <a:solidFill>
                  <a:srgbClr val="FFFFFF"/>
                </a:solidFill>
                <a:latin typeface="Fira Sans Medium"/>
              </a:rPr>
              <a:t>© Karla Bláhová u.w.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453945" y="-4208537"/>
            <a:ext cx="14958800" cy="12955718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E8638">
                <a:alpha val="25882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260165" y="155771"/>
            <a:ext cx="10142000" cy="4020820"/>
            <a:chOff x="0" y="0"/>
            <a:chExt cx="13522667" cy="5361093"/>
          </a:xfrm>
        </p:grpSpPr>
        <p:sp>
          <p:nvSpPr>
            <p:cNvPr id="5" name="TextBox 5"/>
            <p:cNvSpPr txBox="1"/>
            <p:nvPr/>
          </p:nvSpPr>
          <p:spPr>
            <a:xfrm>
              <a:off x="0" y="-104775"/>
              <a:ext cx="13522667" cy="1213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699"/>
                </a:lnSpc>
                <a:spcBef>
                  <a:spcPct val="0"/>
                </a:spcBef>
              </a:pPr>
              <a:r>
                <a:rPr lang="en-US" sz="5499" spc="-109">
                  <a:solidFill>
                    <a:srgbClr val="FFFFFF"/>
                  </a:solidFill>
                  <a:latin typeface="Fira Sans Medium"/>
                </a:rPr>
                <a:t>Projektbeispiel     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807210"/>
              <a:ext cx="13522667" cy="3480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44"/>
                </a:lnSpc>
              </a:pPr>
              <a:r>
                <a:rPr lang="en-US" sz="2674" spc="13">
                  <a:solidFill>
                    <a:srgbClr val="FFFFFF"/>
                  </a:solidFill>
                  <a:latin typeface="Fira Sans Medium Bold"/>
                </a:rPr>
                <a:t>Die gemeinsame Geschichte und Tradition im Erzgebirge aktiv erleben</a:t>
              </a:r>
            </a:p>
            <a:p>
              <a:pPr>
                <a:lnSpc>
                  <a:spcPts val="3744"/>
                </a:lnSpc>
              </a:pPr>
              <a:r>
                <a:rPr lang="en-US" sz="2674" spc="13">
                  <a:solidFill>
                    <a:srgbClr val="FFFFFF"/>
                  </a:solidFill>
                  <a:latin typeface="Fira Sans Medium Bold"/>
                </a:rPr>
                <a:t>Aktivní prožití společných dějin a tradic v Krušných horách </a:t>
              </a:r>
            </a:p>
            <a:p>
              <a:pPr>
                <a:lnSpc>
                  <a:spcPts val="3744"/>
                </a:lnSpc>
              </a:pPr>
              <a:endParaRPr lang="en-US" sz="2674" spc="13">
                <a:solidFill>
                  <a:srgbClr val="FFFFFF"/>
                </a:solidFill>
                <a:latin typeface="Fira Sans Medium Bold"/>
              </a:endParaRPr>
            </a:p>
            <a:p>
              <a:pPr>
                <a:lnSpc>
                  <a:spcPts val="3045"/>
                </a:lnSpc>
              </a:pPr>
              <a:endParaRPr lang="en-US" sz="2674" spc="13">
                <a:solidFill>
                  <a:srgbClr val="FFFFFF"/>
                </a:solidFill>
                <a:latin typeface="Fira Sans Medium Bold"/>
              </a:endParaRPr>
            </a:p>
            <a:p>
              <a:pPr>
                <a:lnSpc>
                  <a:spcPts val="3045"/>
                </a:lnSpc>
              </a:pPr>
              <a:endParaRPr lang="en-US" sz="2674" spc="13">
                <a:solidFill>
                  <a:srgbClr val="FFFFFF"/>
                </a:solidFill>
                <a:latin typeface="Fira Sans Medium Bold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518303" y="3234500"/>
            <a:ext cx="3816697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98"/>
              </a:lnSpc>
            </a:pPr>
            <a:r>
              <a:rPr lang="en-US" sz="2070" dirty="0">
                <a:solidFill>
                  <a:srgbClr val="2E8638"/>
                </a:solidFill>
                <a:latin typeface="Fira Sans Medium Bold"/>
              </a:rPr>
              <a:t>EU-</a:t>
            </a:r>
            <a:r>
              <a:rPr lang="en-US" sz="2070" dirty="0" err="1">
                <a:solidFill>
                  <a:srgbClr val="2E8638"/>
                </a:solidFill>
                <a:latin typeface="Fira Sans Medium Bold"/>
              </a:rPr>
              <a:t>Förderung</a:t>
            </a:r>
            <a:r>
              <a:rPr lang="en-US" sz="2070" dirty="0">
                <a:solidFill>
                  <a:srgbClr val="2E8638"/>
                </a:solidFill>
                <a:latin typeface="Fira Sans Medium Bold"/>
              </a:rPr>
              <a:t> (EFRE):</a:t>
            </a:r>
          </a:p>
          <a:p>
            <a:pPr>
              <a:lnSpc>
                <a:spcPts val="2898"/>
              </a:lnSpc>
            </a:pPr>
            <a:r>
              <a:rPr lang="en-US" sz="2070" dirty="0" err="1">
                <a:solidFill>
                  <a:srgbClr val="003C86"/>
                </a:solidFill>
                <a:latin typeface="Fira Sans Medium Bold"/>
              </a:rPr>
              <a:t>Finanční</a:t>
            </a:r>
            <a:r>
              <a:rPr lang="en-US" sz="2070" dirty="0">
                <a:solidFill>
                  <a:srgbClr val="003C86"/>
                </a:solidFill>
                <a:latin typeface="Fira Sans Medium Bold"/>
              </a:rPr>
              <a:t> </a:t>
            </a:r>
            <a:r>
              <a:rPr lang="en-US" sz="2070" dirty="0" err="1">
                <a:solidFill>
                  <a:srgbClr val="003C86"/>
                </a:solidFill>
                <a:latin typeface="Fira Sans Medium Bold"/>
              </a:rPr>
              <a:t>podpora</a:t>
            </a:r>
            <a:r>
              <a:rPr lang="en-US" sz="2070" dirty="0">
                <a:solidFill>
                  <a:srgbClr val="003C86"/>
                </a:solidFill>
                <a:latin typeface="Fira Sans Medium Bold"/>
              </a:rPr>
              <a:t> EU (EFRR):</a:t>
            </a:r>
          </a:p>
          <a:p>
            <a:pPr algn="just">
              <a:lnSpc>
                <a:spcPts val="2898"/>
              </a:lnSpc>
            </a:pPr>
            <a:endParaRPr lang="en-US" sz="2070" dirty="0">
              <a:solidFill>
                <a:srgbClr val="003C86"/>
              </a:solidFill>
              <a:latin typeface="Fira Sans Medium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518303" y="4055529"/>
            <a:ext cx="3785307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98"/>
              </a:lnSpc>
            </a:pPr>
            <a:r>
              <a:rPr lang="en-US" sz="2070" dirty="0" err="1">
                <a:solidFill>
                  <a:srgbClr val="23802E"/>
                </a:solidFill>
                <a:latin typeface="Fira Sans Medium Bold"/>
              </a:rPr>
              <a:t>Projektlaufzeit</a:t>
            </a:r>
            <a:r>
              <a:rPr lang="en-US" sz="2070" dirty="0">
                <a:solidFill>
                  <a:srgbClr val="23802E"/>
                </a:solidFill>
                <a:latin typeface="Fira Sans Medium Bold"/>
              </a:rPr>
              <a:t>:</a:t>
            </a:r>
          </a:p>
          <a:p>
            <a:pPr>
              <a:lnSpc>
                <a:spcPts val="2898"/>
              </a:lnSpc>
            </a:pPr>
            <a:r>
              <a:rPr lang="en-US" sz="2070" dirty="0" err="1">
                <a:solidFill>
                  <a:srgbClr val="003C86"/>
                </a:solidFill>
                <a:latin typeface="Fira Sans Medium Bold"/>
              </a:rPr>
              <a:t>Doba</a:t>
            </a:r>
            <a:r>
              <a:rPr lang="en-US" sz="2070" dirty="0">
                <a:solidFill>
                  <a:srgbClr val="003C86"/>
                </a:solidFill>
                <a:latin typeface="Fira Sans Medium Bold"/>
              </a:rPr>
              <a:t> </a:t>
            </a:r>
            <a:r>
              <a:rPr lang="en-US" sz="2070" dirty="0" err="1">
                <a:solidFill>
                  <a:srgbClr val="003C86"/>
                </a:solidFill>
                <a:latin typeface="Fira Sans Medium Bold"/>
              </a:rPr>
              <a:t>realizace</a:t>
            </a:r>
            <a:r>
              <a:rPr lang="en-US" sz="2070" dirty="0">
                <a:solidFill>
                  <a:srgbClr val="003C86"/>
                </a:solidFill>
                <a:latin typeface="Fira Sans Medium Bold"/>
              </a:rPr>
              <a:t> </a:t>
            </a:r>
            <a:r>
              <a:rPr lang="en-US" sz="2070" dirty="0" err="1">
                <a:solidFill>
                  <a:srgbClr val="003C86"/>
                </a:solidFill>
                <a:latin typeface="Fira Sans Medium Bold"/>
              </a:rPr>
              <a:t>projektu</a:t>
            </a:r>
            <a:r>
              <a:rPr lang="en-US" sz="2070" dirty="0">
                <a:solidFill>
                  <a:srgbClr val="003C86"/>
                </a:solidFill>
                <a:latin typeface="Fira Sans Medium Bold"/>
              </a:rPr>
              <a:t>:</a:t>
            </a:r>
          </a:p>
          <a:p>
            <a:pPr algn="just">
              <a:lnSpc>
                <a:spcPts val="2898"/>
              </a:lnSpc>
            </a:pPr>
            <a:endParaRPr lang="en-US" sz="2070" dirty="0">
              <a:solidFill>
                <a:srgbClr val="003C86"/>
              </a:solidFill>
              <a:latin typeface="Fira Sans Medium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349526" y="4773355"/>
            <a:ext cx="1624657" cy="338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1"/>
              </a:lnSpc>
              <a:spcBef>
                <a:spcPct val="0"/>
              </a:spcBef>
            </a:pPr>
            <a:r>
              <a:rPr lang="en-US" sz="2022" dirty="0" err="1" smtClean="0">
                <a:solidFill>
                  <a:srgbClr val="23802E"/>
                </a:solidFill>
                <a:latin typeface="Fira Sans Medium"/>
              </a:rPr>
              <a:t>Ergebnisse</a:t>
            </a:r>
            <a:r>
              <a:rPr lang="en-US" sz="2022" dirty="0" smtClean="0">
                <a:solidFill>
                  <a:srgbClr val="23802E"/>
                </a:solidFill>
                <a:latin typeface="Fira Sans Medium"/>
              </a:rPr>
              <a:t>:</a:t>
            </a:r>
            <a:endParaRPr lang="en-US" sz="2022" dirty="0">
              <a:solidFill>
                <a:srgbClr val="23802E"/>
              </a:solidFill>
              <a:latin typeface="Fira Sans Medium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309209" y="5105400"/>
            <a:ext cx="1606897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1"/>
              </a:lnSpc>
              <a:spcBef>
                <a:spcPct val="0"/>
              </a:spcBef>
            </a:pPr>
            <a:r>
              <a:rPr lang="en-US" sz="2022" dirty="0" err="1">
                <a:solidFill>
                  <a:srgbClr val="003C86"/>
                </a:solidFill>
                <a:latin typeface="Fira Sans Medium Bold"/>
              </a:rPr>
              <a:t>Výsledky</a:t>
            </a:r>
            <a:r>
              <a:rPr lang="en-US" sz="2022" dirty="0">
                <a:solidFill>
                  <a:srgbClr val="003C86"/>
                </a:solidFill>
                <a:latin typeface="Fira Sans Medium Bold"/>
              </a:rPr>
              <a:t>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922836" y="3245045"/>
            <a:ext cx="2508250" cy="1389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38"/>
              </a:lnSpc>
            </a:pPr>
            <a:r>
              <a:rPr lang="en-US" sz="2670">
                <a:solidFill>
                  <a:srgbClr val="FFFFFF"/>
                </a:solidFill>
                <a:latin typeface="Fira Sans Medium Bold"/>
              </a:rPr>
              <a:t>1.496.136,57 EUR</a:t>
            </a:r>
          </a:p>
          <a:p>
            <a:pPr algn="just">
              <a:lnSpc>
                <a:spcPts val="3738"/>
              </a:lnSpc>
            </a:pPr>
            <a:endParaRPr lang="en-US" sz="2670">
              <a:solidFill>
                <a:srgbClr val="FFFFFF"/>
              </a:solidFill>
              <a:latin typeface="Fira Sans Medium Bold"/>
            </a:endParaRPr>
          </a:p>
          <a:p>
            <a:pPr algn="just">
              <a:lnSpc>
                <a:spcPts val="3738"/>
              </a:lnSpc>
            </a:pPr>
            <a:endParaRPr lang="en-US" sz="2670">
              <a:solidFill>
                <a:srgbClr val="FFFFFF"/>
              </a:solidFill>
              <a:latin typeface="Fira Sans Medium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931716" y="4248722"/>
            <a:ext cx="4470449" cy="2191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38"/>
              </a:lnSpc>
            </a:pPr>
            <a:r>
              <a:rPr lang="en-US" sz="2670">
                <a:solidFill>
                  <a:srgbClr val="FFFFFF"/>
                </a:solidFill>
                <a:latin typeface="Fira Sans Medium"/>
              </a:rPr>
              <a:t>11.04.2016 - 30.09.2020</a:t>
            </a:r>
          </a:p>
          <a:p>
            <a:pPr algn="just">
              <a:lnSpc>
                <a:spcPts val="4577"/>
              </a:lnSpc>
            </a:pPr>
            <a:endParaRPr lang="en-US" sz="2670">
              <a:solidFill>
                <a:srgbClr val="FFFFFF"/>
              </a:solidFill>
              <a:latin typeface="Fira Sans Medium"/>
            </a:endParaRPr>
          </a:p>
          <a:p>
            <a:pPr algn="just">
              <a:lnSpc>
                <a:spcPts val="4577"/>
              </a:lnSpc>
            </a:pPr>
            <a:endParaRPr lang="en-US" sz="2670">
              <a:solidFill>
                <a:srgbClr val="FFFFFF"/>
              </a:solidFill>
              <a:latin typeface="Fira Sans Medium"/>
            </a:endParaRPr>
          </a:p>
          <a:p>
            <a:pPr algn="just">
              <a:lnSpc>
                <a:spcPts val="4577"/>
              </a:lnSpc>
            </a:pPr>
            <a:endParaRPr lang="en-US" sz="267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439800" y="5105400"/>
            <a:ext cx="5343139" cy="1701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0370" lvl="1" indent="-175185" algn="just">
              <a:lnSpc>
                <a:spcPts val="2271"/>
              </a:lnSpc>
              <a:buFont typeface="Arial"/>
              <a:buChar char="•"/>
            </a:pPr>
            <a:r>
              <a:rPr lang="en-US" sz="1622">
                <a:solidFill>
                  <a:srgbClr val="2E8638"/>
                </a:solidFill>
                <a:latin typeface="Fira Sans Medium"/>
              </a:rPr>
              <a:t>Das Freilichtmuseum wurde um neue Objekte - Backofen und Schmiede erweitert</a:t>
            </a:r>
          </a:p>
          <a:p>
            <a:pPr marL="350370" lvl="1" indent="-175185" algn="just">
              <a:lnSpc>
                <a:spcPts val="2271"/>
              </a:lnSpc>
              <a:buFont typeface="Arial"/>
              <a:buChar char="•"/>
            </a:pPr>
            <a:r>
              <a:rPr lang="en-US" sz="1622">
                <a:solidFill>
                  <a:srgbClr val="2E8638"/>
                </a:solidFill>
                <a:latin typeface="Fira Sans Medium"/>
              </a:rPr>
              <a:t>Historischer Bergbausteig - 55 neue Schilder neu gestaltet sowie Flyer erstellt</a:t>
            </a:r>
          </a:p>
          <a:p>
            <a:pPr marL="350370" lvl="1" indent="-175185" algn="just">
              <a:lnSpc>
                <a:spcPts val="2271"/>
              </a:lnSpc>
              <a:buFont typeface="Arial"/>
              <a:buChar char="•"/>
            </a:pPr>
            <a:r>
              <a:rPr lang="en-US" sz="1622">
                <a:solidFill>
                  <a:srgbClr val="2E8638"/>
                </a:solidFill>
                <a:latin typeface="Fira Sans Medium"/>
              </a:rPr>
              <a:t>Dauerausstellung zum Leben der Gebirgler, ihren Tätigkeiten, Bräuchen und Traditionen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439800" y="7026017"/>
            <a:ext cx="5619741" cy="2336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8781" lvl="1" indent="-164390" algn="just">
              <a:lnSpc>
                <a:spcPts val="2131"/>
              </a:lnSpc>
              <a:buFont typeface="Arial"/>
              <a:buChar char="•"/>
            </a:pPr>
            <a:r>
              <a:rPr lang="en-US" sz="1522">
                <a:solidFill>
                  <a:srgbClr val="003C86"/>
                </a:solidFill>
                <a:latin typeface="Fira Sans Medium"/>
              </a:rPr>
              <a:t>skanzen má další objekty např. kovárnu, malou pec</a:t>
            </a:r>
          </a:p>
          <a:p>
            <a:pPr marL="328781" lvl="1" indent="-164390" algn="just">
              <a:lnSpc>
                <a:spcPts val="2131"/>
              </a:lnSpc>
              <a:buFont typeface="Arial"/>
              <a:buChar char="•"/>
            </a:pPr>
            <a:r>
              <a:rPr lang="en-US" sz="1522">
                <a:solidFill>
                  <a:srgbClr val="003C86"/>
                </a:solidFill>
                <a:latin typeface="Fira Sans Medium"/>
              </a:rPr>
              <a:t>instalace 55 nových tabulí na naučné stezce "Historie hornictví" a leták</a:t>
            </a:r>
          </a:p>
          <a:p>
            <a:pPr marL="328781" lvl="1" indent="-164390" algn="just">
              <a:lnSpc>
                <a:spcPts val="2131"/>
              </a:lnSpc>
              <a:buFont typeface="Arial"/>
              <a:buChar char="•"/>
            </a:pPr>
            <a:r>
              <a:rPr lang="en-US" sz="1522">
                <a:solidFill>
                  <a:srgbClr val="003C86"/>
                </a:solidFill>
                <a:latin typeface="Fira Sans Medium"/>
              </a:rPr>
              <a:t>rázděný dům dle historické předlohy se stálou expozice věnovanou životě horalů, jejich činnostem, zvykům a tradicím</a:t>
            </a:r>
          </a:p>
          <a:p>
            <a:pPr algn="just">
              <a:lnSpc>
                <a:spcPts val="2131"/>
              </a:lnSpc>
            </a:pPr>
            <a:endParaRPr lang="en-US" sz="1522">
              <a:solidFill>
                <a:srgbClr val="003C86"/>
              </a:solidFill>
              <a:latin typeface="Fira Sans Medium"/>
            </a:endParaRPr>
          </a:p>
          <a:p>
            <a:pPr algn="just">
              <a:lnSpc>
                <a:spcPts val="2131"/>
              </a:lnSpc>
            </a:pPr>
            <a:endParaRPr lang="en-US" sz="1522">
              <a:solidFill>
                <a:srgbClr val="003C86"/>
              </a:solidFill>
              <a:latin typeface="Fira Sans Medium"/>
            </a:endParaRPr>
          </a:p>
          <a:p>
            <a:pPr algn="just">
              <a:lnSpc>
                <a:spcPts val="1711"/>
              </a:lnSpc>
            </a:pPr>
            <a:endParaRPr lang="en-US" sz="1522">
              <a:solidFill>
                <a:srgbClr val="003C86"/>
              </a:solidFill>
              <a:latin typeface="Fira Sans Medium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0" y="9977756"/>
            <a:ext cx="1332508" cy="323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090A08"/>
                </a:solidFill>
                <a:latin typeface="Open Sans Light"/>
              </a:rPr>
              <a:t>© Jan Fučík</a:t>
            </a:r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-3650931" y="2269322"/>
            <a:ext cx="14629982" cy="12668905"/>
            <a:chOff x="0" y="0"/>
            <a:chExt cx="4282440" cy="3708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44622" r="-61305"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0" y="9913239"/>
            <a:ext cx="1343124" cy="709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8"/>
              </a:lnSpc>
              <a:spcBef>
                <a:spcPct val="0"/>
              </a:spcBef>
            </a:pPr>
            <a:r>
              <a:rPr lang="en-US" sz="2070">
                <a:solidFill>
                  <a:srgbClr val="000000"/>
                </a:solidFill>
                <a:latin typeface="Fira Sans Medium"/>
              </a:rPr>
              <a:t>© Jan Fučík</a:t>
            </a:r>
          </a:p>
          <a:p>
            <a:pPr algn="ctr">
              <a:lnSpc>
                <a:spcPts val="2898"/>
              </a:lnSpc>
              <a:spcBef>
                <a:spcPct val="0"/>
              </a:spcBef>
            </a:pPr>
            <a:endParaRPr lang="en-US" sz="2070">
              <a:solidFill>
                <a:srgbClr val="000000"/>
              </a:solidFill>
              <a:latin typeface="Fira Sans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48277" y="1396644"/>
            <a:ext cx="7472226" cy="7687029"/>
            <a:chOff x="0" y="0"/>
            <a:chExt cx="9962969" cy="102493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7263" b="17263"/>
            <a:stretch>
              <a:fillRect/>
            </a:stretch>
          </p:blipFill>
          <p:spPr>
            <a:xfrm>
              <a:off x="0" y="0"/>
              <a:ext cx="9962969" cy="675383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6858" b="16858"/>
            <a:stretch>
              <a:fillRect/>
            </a:stretch>
          </p:blipFill>
          <p:spPr>
            <a:xfrm>
              <a:off x="0" y="6872457"/>
              <a:ext cx="4922171" cy="337691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19353" r="19353"/>
            <a:stretch>
              <a:fillRect/>
            </a:stretch>
          </p:blipFill>
          <p:spPr>
            <a:xfrm>
              <a:off x="5040798" y="6872457"/>
              <a:ext cx="4922171" cy="3376915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567497" y="1457039"/>
            <a:ext cx="7472226" cy="7687029"/>
            <a:chOff x="0" y="0"/>
            <a:chExt cx="9962969" cy="10249371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 t="17248" b="17248"/>
            <a:stretch>
              <a:fillRect/>
            </a:stretch>
          </p:blipFill>
          <p:spPr>
            <a:xfrm>
              <a:off x="0" y="0"/>
              <a:ext cx="9962969" cy="675383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l="1413" r="1413"/>
            <a:stretch>
              <a:fillRect/>
            </a:stretch>
          </p:blipFill>
          <p:spPr>
            <a:xfrm>
              <a:off x="0" y="6872457"/>
              <a:ext cx="4922171" cy="3376915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/>
            <a:srcRect l="19353" r="19353"/>
            <a:stretch>
              <a:fillRect/>
            </a:stretch>
          </p:blipFill>
          <p:spPr>
            <a:xfrm>
              <a:off x="5040798" y="6872457"/>
              <a:ext cx="4922171" cy="337691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79888" y="5142497"/>
            <a:ext cx="2519670" cy="251967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8075642" y="5438252"/>
            <a:ext cx="1928162" cy="192816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444145" y="187325"/>
            <a:ext cx="12833190" cy="93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6999" spc="139">
                <a:solidFill>
                  <a:srgbClr val="2E8638"/>
                </a:solidFill>
                <a:latin typeface="Bebas Neue Bold"/>
              </a:rPr>
              <a:t>Projekte </a:t>
            </a:r>
            <a:r>
              <a:rPr lang="en-US" sz="6999" spc="139">
                <a:solidFill>
                  <a:srgbClr val="000000"/>
                </a:solidFill>
                <a:latin typeface="Bebas Neue Bold"/>
              </a:rPr>
              <a:t>I</a:t>
            </a:r>
            <a:r>
              <a:rPr lang="en-US" sz="6999" spc="139">
                <a:solidFill>
                  <a:srgbClr val="2E8638"/>
                </a:solidFill>
                <a:latin typeface="Bebas Neue Bold"/>
              </a:rPr>
              <a:t> </a:t>
            </a:r>
            <a:r>
              <a:rPr lang="en-US" sz="6999" spc="139">
                <a:solidFill>
                  <a:srgbClr val="173C86"/>
                </a:solidFill>
                <a:latin typeface="Bebas Neue Bold"/>
              </a:rPr>
              <a:t>Projekty</a:t>
            </a:r>
            <a:r>
              <a:rPr lang="en-US" sz="6999" spc="139">
                <a:solidFill>
                  <a:srgbClr val="2E8638"/>
                </a:solidFill>
                <a:latin typeface="Bebas Neue Bold"/>
              </a:rPr>
              <a:t> </a:t>
            </a:r>
            <a:r>
              <a:rPr lang="en-US" sz="6999" spc="139">
                <a:solidFill>
                  <a:srgbClr val="000000"/>
                </a:solidFill>
                <a:latin typeface="Bebas Neue Bold"/>
              </a:rPr>
              <a:t>2014 -2021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15216" y="5952096"/>
            <a:ext cx="2049015" cy="909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2"/>
              </a:lnSpc>
            </a:pPr>
            <a:r>
              <a:rPr lang="en-US" sz="2800">
                <a:solidFill>
                  <a:srgbClr val="032554"/>
                </a:solidFill>
                <a:latin typeface="Lato Bold Italics"/>
              </a:rPr>
              <a:t>2014-2021</a:t>
            </a:r>
          </a:p>
          <a:p>
            <a:pPr algn="ctr">
              <a:lnSpc>
                <a:spcPts val="3720"/>
              </a:lnSpc>
            </a:pPr>
            <a:r>
              <a:rPr lang="en-US" sz="3000">
                <a:solidFill>
                  <a:srgbClr val="032554"/>
                </a:solidFill>
                <a:latin typeface="Lato Bold Italics"/>
              </a:rPr>
              <a:t>Galerie</a:t>
            </a:r>
          </a:p>
        </p:txBody>
      </p:sp>
      <p:sp>
        <p:nvSpPr>
          <p:cNvPr id="15" name="AutoShape 15"/>
          <p:cNvSpPr/>
          <p:nvPr/>
        </p:nvSpPr>
        <p:spPr>
          <a:xfrm>
            <a:off x="1580699" y="9134543"/>
            <a:ext cx="14918048" cy="0"/>
          </a:xfrm>
          <a:prstGeom prst="line">
            <a:avLst/>
          </a:prstGeom>
          <a:ln w="9525" cap="rnd">
            <a:solidFill>
              <a:srgbClr val="C6C8C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TextBox 16"/>
          <p:cNvSpPr txBox="1"/>
          <p:nvPr/>
        </p:nvSpPr>
        <p:spPr>
          <a:xfrm>
            <a:off x="1648763" y="6297727"/>
            <a:ext cx="3664744" cy="43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8"/>
              </a:lnSpc>
              <a:spcBef>
                <a:spcPct val="0"/>
              </a:spcBef>
            </a:pPr>
            <a:r>
              <a:rPr lang="en-US" sz="1270">
                <a:solidFill>
                  <a:srgbClr val="FFFFFF"/>
                </a:solidFill>
                <a:latin typeface="Fira Sans Medium"/>
              </a:rPr>
              <a:t>© Pawel Sosnowski, Patrik Borecký, Roman Dobeš</a:t>
            </a:r>
          </a:p>
          <a:p>
            <a:pPr algn="ctr">
              <a:lnSpc>
                <a:spcPts val="1778"/>
              </a:lnSpc>
              <a:spcBef>
                <a:spcPct val="0"/>
              </a:spcBef>
            </a:pPr>
            <a:endParaRPr lang="en-US" sz="127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3190543" y="8890004"/>
            <a:ext cx="2173585" cy="43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8"/>
              </a:lnSpc>
              <a:spcBef>
                <a:spcPct val="0"/>
              </a:spcBef>
            </a:pPr>
            <a:r>
              <a:rPr lang="en-US" sz="1270">
                <a:solidFill>
                  <a:srgbClr val="FFFFFF"/>
                </a:solidFill>
                <a:latin typeface="Fira Sans Medium"/>
              </a:rPr>
              <a:t>© Staatsbetrieb Sachsenforst</a:t>
            </a:r>
          </a:p>
          <a:p>
            <a:pPr algn="ctr">
              <a:lnSpc>
                <a:spcPts val="1778"/>
              </a:lnSpc>
              <a:spcBef>
                <a:spcPct val="0"/>
              </a:spcBef>
            </a:pPr>
            <a:endParaRPr lang="en-US" sz="127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5502395" y="6214542"/>
            <a:ext cx="1218109" cy="479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8"/>
              </a:lnSpc>
              <a:spcBef>
                <a:spcPct val="0"/>
              </a:spcBef>
            </a:pPr>
            <a:r>
              <a:rPr lang="en-US" sz="1370">
                <a:solidFill>
                  <a:srgbClr val="FFFFFF"/>
                </a:solidFill>
                <a:latin typeface="Fira Sans Medium"/>
              </a:rPr>
              <a:t>© Ina Karsunke</a:t>
            </a:r>
          </a:p>
          <a:p>
            <a:pPr algn="ctr">
              <a:lnSpc>
                <a:spcPts val="1918"/>
              </a:lnSpc>
              <a:spcBef>
                <a:spcPct val="0"/>
              </a:spcBef>
            </a:pPr>
            <a:endParaRPr lang="en-US" sz="137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348613" y="8868281"/>
            <a:ext cx="986532" cy="198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8"/>
              </a:lnSpc>
              <a:spcBef>
                <a:spcPct val="0"/>
              </a:spcBef>
            </a:pPr>
            <a:r>
              <a:rPr lang="en-US" sz="1170">
                <a:solidFill>
                  <a:srgbClr val="F4F4F4"/>
                </a:solidFill>
                <a:latin typeface="Fira Sans Medium"/>
              </a:rPr>
              <a:t>© Ústecký kráj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80699" y="8991217"/>
            <a:ext cx="3188296" cy="16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8"/>
              </a:lnSpc>
              <a:spcBef>
                <a:spcPct val="0"/>
              </a:spcBef>
            </a:pPr>
            <a:r>
              <a:rPr lang="en-US" sz="970">
                <a:solidFill>
                  <a:srgbClr val="FEFEFE"/>
                </a:solidFill>
                <a:latin typeface="Fira Sans Medium"/>
              </a:rPr>
              <a:t>© David Maurer, Martin Šálek, shutterstock, Uwe Bartling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313507" y="8906134"/>
            <a:ext cx="3552726" cy="198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38"/>
              </a:lnSpc>
              <a:spcBef>
                <a:spcPct val="0"/>
              </a:spcBef>
            </a:pPr>
            <a:r>
              <a:rPr lang="en-US" sz="1170">
                <a:solidFill>
                  <a:srgbClr val="FFFFFF"/>
                </a:solidFill>
                <a:latin typeface="Fira Sans Medium"/>
              </a:rPr>
              <a:t>© Martina Černá, Výzkumný ústav pro hnědé uhlí a.s.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32597" y="2356144"/>
            <a:ext cx="7692140" cy="488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4"/>
              </a:lnSpc>
            </a:pPr>
            <a:endParaRPr/>
          </a:p>
        </p:txBody>
      </p:sp>
      <p:grpSp>
        <p:nvGrpSpPr>
          <p:cNvPr id="3" name="Group 3"/>
          <p:cNvGrpSpPr/>
          <p:nvPr/>
        </p:nvGrpSpPr>
        <p:grpSpPr>
          <a:xfrm>
            <a:off x="2239347" y="3454275"/>
            <a:ext cx="11565418" cy="4678524"/>
            <a:chOff x="0" y="0"/>
            <a:chExt cx="15420557" cy="6238032"/>
          </a:xfrm>
        </p:grpSpPr>
        <p:sp>
          <p:nvSpPr>
            <p:cNvPr id="4" name="AutoShape 4"/>
            <p:cNvSpPr/>
            <p:nvPr/>
          </p:nvSpPr>
          <p:spPr>
            <a:xfrm>
              <a:off x="3863965" y="0"/>
              <a:ext cx="3828663" cy="6238032"/>
            </a:xfrm>
            <a:prstGeom prst="rect">
              <a:avLst/>
            </a:prstGeom>
            <a:solidFill>
              <a:srgbClr val="173C86">
                <a:alpha val="24706"/>
              </a:srgbClr>
            </a:solidFill>
          </p:spPr>
        </p:sp>
        <p:sp>
          <p:nvSpPr>
            <p:cNvPr id="5" name="AutoShape 5"/>
            <p:cNvSpPr/>
            <p:nvPr/>
          </p:nvSpPr>
          <p:spPr>
            <a:xfrm>
              <a:off x="0" y="0"/>
              <a:ext cx="3828663" cy="6238032"/>
            </a:xfrm>
            <a:prstGeom prst="rect">
              <a:avLst/>
            </a:prstGeom>
            <a:solidFill>
              <a:srgbClr val="86EAE9">
                <a:alpha val="24706"/>
              </a:srgbClr>
            </a:solidFill>
          </p:spPr>
        </p:sp>
        <p:sp>
          <p:nvSpPr>
            <p:cNvPr id="6" name="AutoShape 6"/>
            <p:cNvSpPr/>
            <p:nvPr/>
          </p:nvSpPr>
          <p:spPr>
            <a:xfrm>
              <a:off x="7727929" y="0"/>
              <a:ext cx="3828663" cy="6238032"/>
            </a:xfrm>
            <a:prstGeom prst="rect">
              <a:avLst/>
            </a:prstGeom>
            <a:solidFill>
              <a:srgbClr val="37C9EF">
                <a:alpha val="24706"/>
              </a:srgbClr>
            </a:solidFill>
          </p:spPr>
        </p:sp>
        <p:sp>
          <p:nvSpPr>
            <p:cNvPr id="7" name="AutoShape 7"/>
            <p:cNvSpPr/>
            <p:nvPr/>
          </p:nvSpPr>
          <p:spPr>
            <a:xfrm>
              <a:off x="11591894" y="0"/>
              <a:ext cx="3828663" cy="6238032"/>
            </a:xfrm>
            <a:prstGeom prst="rect">
              <a:avLst/>
            </a:prstGeom>
            <a:solidFill>
              <a:srgbClr val="2C92D5">
                <a:alpha val="24706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2451553" y="3831881"/>
            <a:ext cx="2324216" cy="72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4"/>
              </a:lnSpc>
            </a:pPr>
            <a:r>
              <a:rPr lang="en-US" sz="1381">
                <a:solidFill>
                  <a:srgbClr val="191919"/>
                </a:solidFill>
                <a:latin typeface="Aileron Regular"/>
              </a:rPr>
              <a:t>Dr. Susanne Fritz</a:t>
            </a:r>
          </a:p>
          <a:p>
            <a:pPr algn="ctr">
              <a:lnSpc>
                <a:spcPts val="1934"/>
              </a:lnSpc>
            </a:pPr>
            <a:r>
              <a:rPr lang="en-US" sz="1381">
                <a:solidFill>
                  <a:srgbClr val="191919"/>
                </a:solidFill>
                <a:latin typeface="Aileron Regular"/>
              </a:rPr>
              <a:t>E-Mail: susanne.fitz@sab.sachsen.de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995580" y="3840413"/>
            <a:ext cx="2983453" cy="707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1"/>
              </a:lnSpc>
            </a:pPr>
            <a:r>
              <a:rPr lang="en-US" sz="1380">
                <a:solidFill>
                  <a:srgbClr val="191919"/>
                </a:solidFill>
                <a:latin typeface="Aileron Regular"/>
              </a:rPr>
              <a:t>Mgr. Petra Banzetová</a:t>
            </a:r>
          </a:p>
          <a:p>
            <a:pPr algn="ctr">
              <a:lnSpc>
                <a:spcPts val="1931"/>
              </a:lnSpc>
            </a:pPr>
            <a:r>
              <a:rPr lang="en-US" sz="1380">
                <a:solidFill>
                  <a:srgbClr val="191919"/>
                </a:solidFill>
                <a:latin typeface="Aileron Regular"/>
              </a:rPr>
              <a:t>E</a:t>
            </a:r>
            <a:r>
              <a:rPr lang="en-US" sz="1380">
                <a:solidFill>
                  <a:srgbClr val="191919"/>
                </a:solidFill>
                <a:latin typeface="Arimo"/>
              </a:rPr>
              <a:t>-mail: </a:t>
            </a:r>
          </a:p>
          <a:p>
            <a:pPr algn="ctr">
              <a:lnSpc>
                <a:spcPts val="1931"/>
              </a:lnSpc>
            </a:pPr>
            <a:r>
              <a:rPr lang="en-US" sz="1380">
                <a:solidFill>
                  <a:srgbClr val="191919"/>
                </a:solidFill>
                <a:latin typeface="Arimo"/>
              </a:rPr>
              <a:t>petra.banzetova@kr-karlovarsky.cz</a:t>
            </a:r>
          </a:p>
        </p:txBody>
      </p:sp>
      <p:sp>
        <p:nvSpPr>
          <p:cNvPr id="10" name="AutoShape 10"/>
          <p:cNvSpPr/>
          <p:nvPr/>
        </p:nvSpPr>
        <p:spPr>
          <a:xfrm>
            <a:off x="2195220" y="1252820"/>
            <a:ext cx="5800360" cy="1560787"/>
          </a:xfrm>
          <a:prstGeom prst="rect">
            <a:avLst/>
          </a:prstGeom>
          <a:solidFill>
            <a:srgbClr val="2A8435">
              <a:alpha val="56863"/>
            </a:srgbClr>
          </a:solidFill>
        </p:spPr>
      </p:sp>
      <p:sp>
        <p:nvSpPr>
          <p:cNvPr id="11" name="TextBox 11"/>
          <p:cNvSpPr txBox="1"/>
          <p:nvPr/>
        </p:nvSpPr>
        <p:spPr>
          <a:xfrm>
            <a:off x="2510185" y="1392115"/>
            <a:ext cx="5174843" cy="1167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2"/>
              </a:lnSpc>
            </a:pPr>
            <a:r>
              <a:rPr lang="en-US" sz="2252">
                <a:solidFill>
                  <a:srgbClr val="2A8435"/>
                </a:solidFill>
                <a:latin typeface="Aileron Regular Bold"/>
              </a:rPr>
              <a:t>Ansprechpartner für das Programm</a:t>
            </a:r>
          </a:p>
          <a:p>
            <a:pPr algn="ctr">
              <a:lnSpc>
                <a:spcPts val="3152"/>
              </a:lnSpc>
            </a:pPr>
            <a:r>
              <a:rPr lang="en-US" sz="2252">
                <a:solidFill>
                  <a:srgbClr val="003C86"/>
                </a:solidFill>
                <a:latin typeface="Aileron Regular Bold"/>
              </a:rPr>
              <a:t>Kontaktní osoby programu</a:t>
            </a:r>
          </a:p>
          <a:p>
            <a:pPr algn="ctr">
              <a:lnSpc>
                <a:spcPts val="3152"/>
              </a:lnSpc>
            </a:pPr>
            <a:r>
              <a:rPr lang="en-US" sz="2252">
                <a:solidFill>
                  <a:srgbClr val="2A8435"/>
                </a:solidFill>
                <a:latin typeface="Aileron Regular Bold"/>
              </a:rPr>
              <a:t>Gemeinsames Sekretariat</a:t>
            </a:r>
          </a:p>
        </p:txBody>
      </p:sp>
      <p:sp>
        <p:nvSpPr>
          <p:cNvPr id="12" name="AutoShape 12"/>
          <p:cNvSpPr/>
          <p:nvPr/>
        </p:nvSpPr>
        <p:spPr>
          <a:xfrm>
            <a:off x="5137805" y="7892626"/>
            <a:ext cx="2857775" cy="238873"/>
          </a:xfrm>
          <a:prstGeom prst="rect">
            <a:avLst/>
          </a:prstGeom>
          <a:solidFill>
            <a:srgbClr val="2A8435">
              <a:alpha val="84706"/>
            </a:srgbClr>
          </a:solidFill>
        </p:spPr>
      </p:sp>
      <p:sp>
        <p:nvSpPr>
          <p:cNvPr id="13" name="AutoShape 13"/>
          <p:cNvSpPr/>
          <p:nvPr/>
        </p:nvSpPr>
        <p:spPr>
          <a:xfrm>
            <a:off x="2239347" y="7899291"/>
            <a:ext cx="2858260" cy="229855"/>
          </a:xfrm>
          <a:prstGeom prst="rect">
            <a:avLst/>
          </a:prstGeom>
          <a:solidFill>
            <a:srgbClr val="2A8435"/>
          </a:solidFill>
        </p:spPr>
      </p:sp>
      <p:sp>
        <p:nvSpPr>
          <p:cNvPr id="14" name="AutoShape 14"/>
          <p:cNvSpPr/>
          <p:nvPr/>
        </p:nvSpPr>
        <p:spPr>
          <a:xfrm>
            <a:off x="8050581" y="7892626"/>
            <a:ext cx="2855927" cy="238873"/>
          </a:xfrm>
          <a:prstGeom prst="rect">
            <a:avLst/>
          </a:prstGeom>
          <a:solidFill>
            <a:srgbClr val="173C86">
              <a:alpha val="84706"/>
            </a:srgbClr>
          </a:solidFill>
        </p:spPr>
      </p:sp>
      <p:sp>
        <p:nvSpPr>
          <p:cNvPr id="15" name="AutoShape 15"/>
          <p:cNvSpPr/>
          <p:nvPr/>
        </p:nvSpPr>
        <p:spPr>
          <a:xfrm>
            <a:off x="10938878" y="7892626"/>
            <a:ext cx="2865886" cy="238873"/>
          </a:xfrm>
          <a:prstGeom prst="rect">
            <a:avLst/>
          </a:prstGeom>
          <a:solidFill>
            <a:srgbClr val="173C86"/>
          </a:solidFill>
        </p:spPr>
      </p:sp>
      <p:sp>
        <p:nvSpPr>
          <p:cNvPr id="16" name="AutoShape 16"/>
          <p:cNvSpPr/>
          <p:nvPr/>
        </p:nvSpPr>
        <p:spPr>
          <a:xfrm>
            <a:off x="8022056" y="1246695"/>
            <a:ext cx="8683374" cy="1560787"/>
          </a:xfrm>
          <a:prstGeom prst="rect">
            <a:avLst/>
          </a:prstGeom>
          <a:solidFill>
            <a:srgbClr val="173C86">
              <a:alpha val="42745"/>
            </a:srgbClr>
          </a:solidFill>
        </p:spPr>
      </p:sp>
      <p:sp>
        <p:nvSpPr>
          <p:cNvPr id="17" name="AutoShape 17"/>
          <p:cNvSpPr/>
          <p:nvPr/>
        </p:nvSpPr>
        <p:spPr>
          <a:xfrm>
            <a:off x="2195220" y="2833776"/>
            <a:ext cx="2915108" cy="596513"/>
          </a:xfrm>
          <a:prstGeom prst="rect">
            <a:avLst/>
          </a:prstGeom>
          <a:solidFill>
            <a:srgbClr val="2A8435">
              <a:alpha val="84706"/>
            </a:srgbClr>
          </a:solidFill>
        </p:spPr>
      </p:sp>
      <p:sp>
        <p:nvSpPr>
          <p:cNvPr id="18" name="TextBox 18"/>
          <p:cNvSpPr txBox="1"/>
          <p:nvPr/>
        </p:nvSpPr>
        <p:spPr>
          <a:xfrm>
            <a:off x="2613239" y="2851295"/>
            <a:ext cx="2000845" cy="504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3"/>
              </a:lnSpc>
            </a:pPr>
            <a:r>
              <a:rPr lang="en-US" sz="1495">
                <a:solidFill>
                  <a:srgbClr val="FFFFFF"/>
                </a:solidFill>
                <a:latin typeface="Aileron Regular Bold"/>
              </a:rPr>
              <a:t>Euroregion Egrensis</a:t>
            </a:r>
          </a:p>
          <a:p>
            <a:pPr algn="ctr">
              <a:lnSpc>
                <a:spcPts val="2093"/>
              </a:lnSpc>
            </a:pPr>
            <a:r>
              <a:rPr lang="en-US" sz="1495">
                <a:solidFill>
                  <a:srgbClr val="FFFFFF"/>
                </a:solidFill>
                <a:latin typeface="Aileron Regular Bold"/>
              </a:rPr>
              <a:t> Euroregion Elbe/Labe</a:t>
            </a:r>
          </a:p>
        </p:txBody>
      </p:sp>
      <p:sp>
        <p:nvSpPr>
          <p:cNvPr id="19" name="AutoShape 19"/>
          <p:cNvSpPr/>
          <p:nvPr/>
        </p:nvSpPr>
        <p:spPr>
          <a:xfrm>
            <a:off x="5137805" y="2833776"/>
            <a:ext cx="2871013" cy="592027"/>
          </a:xfrm>
          <a:prstGeom prst="rect">
            <a:avLst/>
          </a:prstGeom>
          <a:solidFill>
            <a:srgbClr val="2A8435">
              <a:alpha val="84706"/>
            </a:srgbClr>
          </a:solidFill>
        </p:spPr>
      </p:sp>
      <p:sp>
        <p:nvSpPr>
          <p:cNvPr id="20" name="AutoShape 20"/>
          <p:cNvSpPr/>
          <p:nvPr/>
        </p:nvSpPr>
        <p:spPr>
          <a:xfrm>
            <a:off x="1684976" y="8399499"/>
            <a:ext cx="1491804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26891" y="8592601"/>
            <a:ext cx="3031317" cy="97760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14778904" y="8627745"/>
            <a:ext cx="182412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 spc="40">
                <a:solidFill>
                  <a:srgbClr val="192954"/>
                </a:solidFill>
                <a:latin typeface="Aileron Heavy"/>
              </a:rPr>
              <a:t>14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942787" y="8637270"/>
            <a:ext cx="4201213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36">
                <a:solidFill>
                  <a:srgbClr val="192954"/>
                </a:solidFill>
                <a:latin typeface="Aileron Regular"/>
              </a:rPr>
              <a:t>Interreg Sachsen - Tschechien</a:t>
            </a:r>
          </a:p>
          <a:p>
            <a:pPr>
              <a:lnSpc>
                <a:spcPts val="2520"/>
              </a:lnSpc>
            </a:pPr>
            <a:r>
              <a:rPr lang="en-US" sz="1800" spc="36">
                <a:solidFill>
                  <a:srgbClr val="192954"/>
                </a:solidFill>
                <a:latin typeface="Aileron Regular"/>
              </a:rPr>
              <a:t>Interreg Česko – Sasko 2021-2027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985647" y="2880680"/>
            <a:ext cx="5174843" cy="487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6"/>
              </a:lnSpc>
            </a:pPr>
            <a:r>
              <a:rPr lang="en-US" sz="1361">
                <a:solidFill>
                  <a:srgbClr val="FFFFFF"/>
                </a:solidFill>
                <a:latin typeface="Aileron Regular Bold"/>
              </a:rPr>
              <a:t>Euroregion Erzgebirge/Krušnohoří</a:t>
            </a:r>
          </a:p>
          <a:p>
            <a:pPr algn="ctr">
              <a:lnSpc>
                <a:spcPts val="2093"/>
              </a:lnSpc>
            </a:pPr>
            <a:r>
              <a:rPr lang="en-US" sz="1495">
                <a:solidFill>
                  <a:srgbClr val="FFFFFF"/>
                </a:solidFill>
                <a:latin typeface="Aileron Regular Bold"/>
              </a:rPr>
              <a:t> Euroregion Neise-Nisa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103169" y="5187928"/>
            <a:ext cx="3197000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34"/>
              </a:lnSpc>
            </a:pPr>
            <a:r>
              <a:rPr lang="en-US" sz="1381" dirty="0" err="1">
                <a:solidFill>
                  <a:srgbClr val="191919"/>
                </a:solidFill>
                <a:latin typeface="Aileron Regular"/>
              </a:rPr>
              <a:t>Kateřina</a:t>
            </a:r>
            <a:r>
              <a:rPr lang="en-US" sz="1381" dirty="0">
                <a:solidFill>
                  <a:srgbClr val="191919"/>
                </a:solidFill>
                <a:latin typeface="Aileron Regular"/>
              </a:rPr>
              <a:t> Schawaller</a:t>
            </a:r>
          </a:p>
          <a:p>
            <a:pPr algn="ctr">
              <a:lnSpc>
                <a:spcPts val="1934"/>
              </a:lnSpc>
            </a:pPr>
            <a:r>
              <a:rPr lang="en-US" sz="1381" dirty="0">
                <a:solidFill>
                  <a:srgbClr val="191919"/>
                </a:solidFill>
                <a:latin typeface="Aileron Regular"/>
              </a:rPr>
              <a:t>E-Mail: </a:t>
            </a:r>
          </a:p>
          <a:p>
            <a:pPr algn="ctr">
              <a:lnSpc>
                <a:spcPts val="1934"/>
              </a:lnSpc>
            </a:pPr>
            <a:r>
              <a:rPr lang="en-US" sz="1381" dirty="0">
                <a:solidFill>
                  <a:srgbClr val="191919"/>
                </a:solidFill>
                <a:latin typeface="Aileron Regular"/>
              </a:rPr>
              <a:t>katerina.schawaller@sab.sachsen.de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270778" y="6210300"/>
            <a:ext cx="2685767" cy="968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4"/>
              </a:lnSpc>
            </a:pPr>
            <a:r>
              <a:rPr lang="en-US" sz="1381" dirty="0">
                <a:solidFill>
                  <a:srgbClr val="191919"/>
                </a:solidFill>
                <a:latin typeface="Aileron Regular"/>
              </a:rPr>
              <a:t>Jennifer L. Enders</a:t>
            </a:r>
          </a:p>
          <a:p>
            <a:pPr algn="ctr">
              <a:lnSpc>
                <a:spcPts val="1934"/>
              </a:lnSpc>
            </a:pPr>
            <a:r>
              <a:rPr lang="en-US" sz="1381" dirty="0">
                <a:solidFill>
                  <a:srgbClr val="191919"/>
                </a:solidFill>
                <a:latin typeface="Aileron Regular"/>
              </a:rPr>
              <a:t>E-Mail: </a:t>
            </a:r>
          </a:p>
          <a:p>
            <a:pPr algn="ctr">
              <a:lnSpc>
                <a:spcPts val="1934"/>
              </a:lnSpc>
            </a:pPr>
            <a:r>
              <a:rPr lang="en-US" sz="1381" dirty="0">
                <a:solidFill>
                  <a:srgbClr val="191919"/>
                </a:solidFill>
                <a:latin typeface="Aileron Regular"/>
              </a:rPr>
              <a:t>jennifer-laura.enders@sab.sachsen.de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050930" y="3831881"/>
            <a:ext cx="3044278" cy="72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4"/>
              </a:lnSpc>
            </a:pPr>
            <a:r>
              <a:rPr lang="en-US" sz="1381">
                <a:solidFill>
                  <a:srgbClr val="191919"/>
                </a:solidFill>
                <a:latin typeface="Aileron Regular"/>
              </a:rPr>
              <a:t>Manuela Prchalová</a:t>
            </a:r>
          </a:p>
          <a:p>
            <a:pPr algn="ctr">
              <a:lnSpc>
                <a:spcPts val="1934"/>
              </a:lnSpc>
            </a:pPr>
            <a:r>
              <a:rPr lang="en-US" sz="1381">
                <a:solidFill>
                  <a:srgbClr val="191919"/>
                </a:solidFill>
                <a:latin typeface="Aileron Regular"/>
              </a:rPr>
              <a:t>E-Mail: </a:t>
            </a:r>
          </a:p>
          <a:p>
            <a:pPr algn="ctr">
              <a:lnSpc>
                <a:spcPts val="1934"/>
              </a:lnSpc>
            </a:pPr>
            <a:r>
              <a:rPr lang="en-US" sz="1381">
                <a:solidFill>
                  <a:srgbClr val="191919"/>
                </a:solidFill>
                <a:latin typeface="Aileron Regular"/>
              </a:rPr>
              <a:t>manuela.prchalova@sab.sachsen.de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933652" y="5169948"/>
            <a:ext cx="3044278" cy="72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4"/>
              </a:lnSpc>
            </a:pPr>
            <a:r>
              <a:rPr lang="en-US" sz="1381">
                <a:solidFill>
                  <a:srgbClr val="191919"/>
                </a:solidFill>
                <a:latin typeface="Aileron Regular"/>
              </a:rPr>
              <a:t>Tereza Olsen</a:t>
            </a:r>
          </a:p>
          <a:p>
            <a:pPr algn="ctr">
              <a:lnSpc>
                <a:spcPts val="1934"/>
              </a:lnSpc>
            </a:pPr>
            <a:r>
              <a:rPr lang="en-US" sz="1381">
                <a:solidFill>
                  <a:srgbClr val="191919"/>
                </a:solidFill>
                <a:latin typeface="Aileron Regular"/>
              </a:rPr>
              <a:t>E-Mail: </a:t>
            </a:r>
          </a:p>
          <a:p>
            <a:pPr algn="ctr">
              <a:lnSpc>
                <a:spcPts val="1934"/>
              </a:lnSpc>
            </a:pPr>
            <a:r>
              <a:rPr lang="en-US" sz="1381">
                <a:solidFill>
                  <a:srgbClr val="191919"/>
                </a:solidFill>
                <a:latin typeface="Aileron Regular"/>
              </a:rPr>
              <a:t>tereza.olsen@sab.sachsen.de</a:t>
            </a:r>
          </a:p>
        </p:txBody>
      </p:sp>
      <p:sp>
        <p:nvSpPr>
          <p:cNvPr id="29" name="AutoShape 29"/>
          <p:cNvSpPr/>
          <p:nvPr/>
        </p:nvSpPr>
        <p:spPr>
          <a:xfrm>
            <a:off x="13833932" y="3454275"/>
            <a:ext cx="2871498" cy="4678524"/>
          </a:xfrm>
          <a:prstGeom prst="rect">
            <a:avLst/>
          </a:prstGeom>
          <a:solidFill>
            <a:srgbClr val="2C92D5">
              <a:alpha val="24706"/>
            </a:srgbClr>
          </a:solidFill>
        </p:spPr>
      </p:sp>
      <p:sp>
        <p:nvSpPr>
          <p:cNvPr id="30" name="AutoShape 30"/>
          <p:cNvSpPr/>
          <p:nvPr/>
        </p:nvSpPr>
        <p:spPr>
          <a:xfrm>
            <a:off x="8040622" y="2842749"/>
            <a:ext cx="2865886" cy="583054"/>
          </a:xfrm>
          <a:prstGeom prst="rect">
            <a:avLst/>
          </a:prstGeom>
          <a:solidFill>
            <a:srgbClr val="2A8435">
              <a:alpha val="84706"/>
            </a:srgbClr>
          </a:solidFill>
        </p:spPr>
      </p:sp>
      <p:sp>
        <p:nvSpPr>
          <p:cNvPr id="31" name="AutoShape 31"/>
          <p:cNvSpPr/>
          <p:nvPr/>
        </p:nvSpPr>
        <p:spPr>
          <a:xfrm>
            <a:off x="10938878" y="2847235"/>
            <a:ext cx="2865886" cy="583054"/>
          </a:xfrm>
          <a:prstGeom prst="rect">
            <a:avLst/>
          </a:prstGeom>
          <a:solidFill>
            <a:srgbClr val="2A8435">
              <a:alpha val="84706"/>
            </a:srgbClr>
          </a:solidFill>
        </p:spPr>
      </p:sp>
      <p:sp>
        <p:nvSpPr>
          <p:cNvPr id="32" name="AutoShape 32"/>
          <p:cNvSpPr/>
          <p:nvPr/>
        </p:nvSpPr>
        <p:spPr>
          <a:xfrm>
            <a:off x="13833932" y="2847235"/>
            <a:ext cx="2865886" cy="583054"/>
          </a:xfrm>
          <a:prstGeom prst="rect">
            <a:avLst/>
          </a:prstGeom>
          <a:solidFill>
            <a:srgbClr val="2A8435">
              <a:alpha val="84706"/>
            </a:srgbClr>
          </a:solidFill>
        </p:spPr>
      </p:sp>
      <p:sp>
        <p:nvSpPr>
          <p:cNvPr id="33" name="AutoShape 33"/>
          <p:cNvSpPr/>
          <p:nvPr/>
        </p:nvSpPr>
        <p:spPr>
          <a:xfrm>
            <a:off x="13833932" y="7892626"/>
            <a:ext cx="2840553" cy="240173"/>
          </a:xfrm>
          <a:prstGeom prst="rect">
            <a:avLst/>
          </a:prstGeom>
          <a:solidFill>
            <a:srgbClr val="173C86"/>
          </a:solidFill>
        </p:spPr>
      </p:sp>
      <p:sp>
        <p:nvSpPr>
          <p:cNvPr id="34" name="TextBox 34"/>
          <p:cNvSpPr txBox="1"/>
          <p:nvPr/>
        </p:nvSpPr>
        <p:spPr>
          <a:xfrm>
            <a:off x="9784400" y="1392115"/>
            <a:ext cx="5174843" cy="1167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2"/>
              </a:lnSpc>
            </a:pPr>
            <a:r>
              <a:rPr lang="en-US" sz="2252">
                <a:solidFill>
                  <a:srgbClr val="2A8435"/>
                </a:solidFill>
                <a:latin typeface="Aileron Regular Bold"/>
              </a:rPr>
              <a:t>Ansprechpartner für das Programm</a:t>
            </a:r>
          </a:p>
          <a:p>
            <a:pPr algn="ctr">
              <a:lnSpc>
                <a:spcPts val="3152"/>
              </a:lnSpc>
            </a:pPr>
            <a:r>
              <a:rPr lang="en-US" sz="2252">
                <a:solidFill>
                  <a:srgbClr val="003C86"/>
                </a:solidFill>
                <a:latin typeface="Aileron Regular Bold"/>
              </a:rPr>
              <a:t>Kontaktní osoby programu</a:t>
            </a:r>
          </a:p>
          <a:p>
            <a:pPr algn="ctr">
              <a:lnSpc>
                <a:spcPts val="3152"/>
              </a:lnSpc>
            </a:pPr>
            <a:r>
              <a:rPr lang="en-US" sz="2252">
                <a:solidFill>
                  <a:srgbClr val="2A8435"/>
                </a:solidFill>
                <a:latin typeface="Aileron Regular Bold"/>
              </a:rPr>
              <a:t>Bezirke -</a:t>
            </a:r>
            <a:r>
              <a:rPr lang="en-US" sz="2252">
                <a:solidFill>
                  <a:srgbClr val="003C86"/>
                </a:solidFill>
                <a:latin typeface="Aileron Regular Bold"/>
              </a:rPr>
              <a:t>Kraje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050430" y="2871697"/>
            <a:ext cx="2862759" cy="50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3"/>
              </a:lnSpc>
            </a:pPr>
            <a:r>
              <a:rPr lang="en-US" sz="1495">
                <a:solidFill>
                  <a:srgbClr val="FFFFFF"/>
                </a:solidFill>
                <a:latin typeface="Aileron Regular Bold"/>
              </a:rPr>
              <a:t>Bezirksamt Karlsbad</a:t>
            </a:r>
          </a:p>
          <a:p>
            <a:pPr algn="ctr">
              <a:lnSpc>
                <a:spcPts val="2025"/>
              </a:lnSpc>
            </a:pPr>
            <a:r>
              <a:rPr lang="en-US" sz="1446">
                <a:solidFill>
                  <a:srgbClr val="FFFFFF"/>
                </a:solidFill>
                <a:latin typeface="Aileron Regular Bold"/>
              </a:rPr>
              <a:t>Krajský úřad Karlovarského kraje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8661" y="2842160"/>
            <a:ext cx="2570163" cy="505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3"/>
              </a:lnSpc>
            </a:pPr>
            <a:r>
              <a:rPr lang="en-US" sz="1495">
                <a:solidFill>
                  <a:srgbClr val="FFFFFF"/>
                </a:solidFill>
                <a:latin typeface="Aileron Regular Bold"/>
              </a:rPr>
              <a:t>Bezirksamt Ústí nad Labem</a:t>
            </a:r>
          </a:p>
          <a:p>
            <a:pPr algn="ctr">
              <a:lnSpc>
                <a:spcPts val="2058"/>
              </a:lnSpc>
            </a:pPr>
            <a:r>
              <a:rPr lang="en-US" sz="1470">
                <a:solidFill>
                  <a:srgbClr val="FFFFFF"/>
                </a:solidFill>
                <a:latin typeface="Aileron Regular Bold"/>
              </a:rPr>
              <a:t>Krajský úřad Ústeckého kraje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3878960" y="2862889"/>
            <a:ext cx="2744986" cy="505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3"/>
              </a:lnSpc>
            </a:pPr>
            <a:r>
              <a:rPr lang="en-US" sz="1495">
                <a:solidFill>
                  <a:srgbClr val="FFFFFF"/>
                </a:solidFill>
                <a:latin typeface="Aileron Regular Bold"/>
              </a:rPr>
              <a:t>Bezirksamt Liberec</a:t>
            </a:r>
          </a:p>
          <a:p>
            <a:pPr algn="ctr">
              <a:lnSpc>
                <a:spcPts val="2062"/>
              </a:lnSpc>
            </a:pPr>
            <a:r>
              <a:rPr lang="en-US" sz="1472">
                <a:solidFill>
                  <a:srgbClr val="FFFFFF"/>
                </a:solidFill>
                <a:latin typeface="Aileron Regular Bold"/>
              </a:rPr>
              <a:t>Krajský úřad Libereckého kraje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986818" y="5178480"/>
            <a:ext cx="2983453" cy="707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1"/>
              </a:lnSpc>
            </a:pPr>
            <a:r>
              <a:rPr lang="en-US" sz="1380">
                <a:solidFill>
                  <a:srgbClr val="191919"/>
                </a:solidFill>
                <a:latin typeface="Aileron Regular"/>
              </a:rPr>
              <a:t>PhDr. Kamila Voštová</a:t>
            </a:r>
          </a:p>
          <a:p>
            <a:pPr algn="ctr">
              <a:lnSpc>
                <a:spcPts val="1931"/>
              </a:lnSpc>
            </a:pPr>
            <a:r>
              <a:rPr lang="en-US" sz="1380">
                <a:solidFill>
                  <a:srgbClr val="191919"/>
                </a:solidFill>
                <a:latin typeface="Aileron Regular"/>
              </a:rPr>
              <a:t>E</a:t>
            </a:r>
            <a:r>
              <a:rPr lang="en-US" sz="1380">
                <a:solidFill>
                  <a:srgbClr val="191919"/>
                </a:solidFill>
                <a:latin typeface="Arimo"/>
              </a:rPr>
              <a:t>-mail: </a:t>
            </a:r>
          </a:p>
          <a:p>
            <a:pPr algn="ctr">
              <a:lnSpc>
                <a:spcPts val="1931"/>
              </a:lnSpc>
            </a:pPr>
            <a:r>
              <a:rPr lang="en-US" sz="1380">
                <a:solidFill>
                  <a:srgbClr val="191919"/>
                </a:solidFill>
                <a:latin typeface="Arimo"/>
              </a:rPr>
              <a:t>kamila.vostova@kr-karlovarsky.cz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955425" y="6210300"/>
            <a:ext cx="2983453" cy="707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1"/>
              </a:lnSpc>
            </a:pPr>
            <a:r>
              <a:rPr lang="en-US" sz="1380" dirty="0">
                <a:solidFill>
                  <a:srgbClr val="191919"/>
                </a:solidFill>
                <a:latin typeface="Aileron Regular"/>
              </a:rPr>
              <a:t>Ing. Monika </a:t>
            </a:r>
            <a:r>
              <a:rPr lang="en-US" sz="1380" dirty="0" err="1">
                <a:solidFill>
                  <a:srgbClr val="191919"/>
                </a:solidFill>
                <a:latin typeface="Aileron Regular"/>
              </a:rPr>
              <a:t>Brtková</a:t>
            </a:r>
            <a:endParaRPr lang="en-US" sz="1380" dirty="0">
              <a:solidFill>
                <a:srgbClr val="191919"/>
              </a:solidFill>
              <a:latin typeface="Aileron Regular"/>
            </a:endParaRPr>
          </a:p>
          <a:p>
            <a:pPr algn="ctr">
              <a:lnSpc>
                <a:spcPts val="1931"/>
              </a:lnSpc>
            </a:pPr>
            <a:r>
              <a:rPr lang="en-US" sz="1380" dirty="0">
                <a:solidFill>
                  <a:srgbClr val="191919"/>
                </a:solidFill>
                <a:latin typeface="Aileron Regular"/>
              </a:rPr>
              <a:t>E</a:t>
            </a:r>
            <a:r>
              <a:rPr lang="en-US" sz="1380" dirty="0">
                <a:solidFill>
                  <a:srgbClr val="191919"/>
                </a:solidFill>
                <a:latin typeface="Arimo"/>
              </a:rPr>
              <a:t>-mail: </a:t>
            </a:r>
          </a:p>
          <a:p>
            <a:pPr algn="ctr">
              <a:lnSpc>
                <a:spcPts val="1931"/>
              </a:lnSpc>
            </a:pPr>
            <a:r>
              <a:rPr lang="en-US" sz="1380" dirty="0">
                <a:solidFill>
                  <a:srgbClr val="191919"/>
                </a:solidFill>
                <a:latin typeface="Arimo"/>
              </a:rPr>
              <a:t>monika.brtkova@kr-karlovarsky.cz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1366892" y="3840413"/>
            <a:ext cx="1871861" cy="707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1"/>
              </a:lnSpc>
            </a:pPr>
            <a:r>
              <a:rPr lang="en-US" sz="1380" spc="27">
                <a:solidFill>
                  <a:srgbClr val="000000"/>
                </a:solidFill>
                <a:latin typeface="Aileron Regular"/>
              </a:rPr>
              <a:t>Bc. Zuzana Savara</a:t>
            </a:r>
          </a:p>
          <a:p>
            <a:pPr algn="ctr">
              <a:lnSpc>
                <a:spcPts val="1931"/>
              </a:lnSpc>
            </a:pPr>
            <a:r>
              <a:rPr lang="en-US" sz="1380" spc="27">
                <a:solidFill>
                  <a:srgbClr val="000000"/>
                </a:solidFill>
                <a:latin typeface="Aileron Regular"/>
              </a:rPr>
              <a:t>E</a:t>
            </a:r>
            <a:r>
              <a:rPr lang="en-US" sz="1380" spc="24">
                <a:solidFill>
                  <a:srgbClr val="000000"/>
                </a:solidFill>
                <a:latin typeface="Arimo"/>
              </a:rPr>
              <a:t>-mail: </a:t>
            </a:r>
          </a:p>
          <a:p>
            <a:pPr algn="ctr">
              <a:lnSpc>
                <a:spcPts val="1931"/>
              </a:lnSpc>
              <a:spcBef>
                <a:spcPct val="0"/>
              </a:spcBef>
            </a:pPr>
            <a:r>
              <a:rPr lang="en-US" sz="1380" spc="24">
                <a:solidFill>
                  <a:srgbClr val="000000"/>
                </a:solidFill>
                <a:latin typeface="Arimo"/>
              </a:rPr>
              <a:t>savara.z@kr-ustecky.cz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1042566" y="5202833"/>
            <a:ext cx="2890896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31"/>
              </a:lnSpc>
            </a:pPr>
            <a:r>
              <a:rPr lang="en-US" sz="1380" spc="27" dirty="0" err="1">
                <a:solidFill>
                  <a:srgbClr val="000000"/>
                </a:solidFill>
                <a:latin typeface="Aileron Regular"/>
              </a:rPr>
              <a:t>Bc</a:t>
            </a:r>
            <a:r>
              <a:rPr lang="en-US" sz="1380" spc="27" dirty="0">
                <a:solidFill>
                  <a:srgbClr val="000000"/>
                </a:solidFill>
                <a:latin typeface="Aileron Regular"/>
              </a:rPr>
              <a:t>. Hana Semerádová</a:t>
            </a:r>
          </a:p>
          <a:p>
            <a:pPr algn="ctr">
              <a:lnSpc>
                <a:spcPts val="1931"/>
              </a:lnSpc>
            </a:pPr>
            <a:r>
              <a:rPr lang="en-US" sz="1380" spc="27" dirty="0">
                <a:solidFill>
                  <a:srgbClr val="000000"/>
                </a:solidFill>
                <a:latin typeface="Aileron Regular"/>
              </a:rPr>
              <a:t>E</a:t>
            </a:r>
            <a:r>
              <a:rPr lang="en-US" sz="1380" spc="24" dirty="0">
                <a:solidFill>
                  <a:srgbClr val="000000"/>
                </a:solidFill>
                <a:latin typeface="Arimo"/>
              </a:rPr>
              <a:t>-mail:</a:t>
            </a:r>
          </a:p>
          <a:p>
            <a:pPr algn="ctr">
              <a:lnSpc>
                <a:spcPts val="1931"/>
              </a:lnSpc>
              <a:spcBef>
                <a:spcPct val="0"/>
              </a:spcBef>
            </a:pPr>
            <a:r>
              <a:rPr lang="en-US" sz="1380" spc="24" dirty="0">
                <a:solidFill>
                  <a:srgbClr val="000000"/>
                </a:solidFill>
                <a:latin typeface="Arimo"/>
              </a:rPr>
              <a:t> semeradova.h@kr-ustecky.cz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078662" y="6296868"/>
            <a:ext cx="2309664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31"/>
              </a:lnSpc>
            </a:pPr>
            <a:r>
              <a:rPr lang="en-US" sz="1380" spc="27" dirty="0">
                <a:solidFill>
                  <a:srgbClr val="000000"/>
                </a:solidFill>
                <a:latin typeface="Aileron Regular"/>
              </a:rPr>
              <a:t>Petra Drbalová</a:t>
            </a:r>
          </a:p>
          <a:p>
            <a:pPr algn="ctr">
              <a:lnSpc>
                <a:spcPts val="1931"/>
              </a:lnSpc>
            </a:pPr>
            <a:r>
              <a:rPr lang="en-US" sz="1380" spc="27" dirty="0" smtClean="0">
                <a:solidFill>
                  <a:srgbClr val="000000"/>
                </a:solidFill>
                <a:latin typeface="Aileron Regular"/>
              </a:rPr>
              <a:t>E</a:t>
            </a:r>
            <a:r>
              <a:rPr lang="en-US" sz="1380" spc="24" dirty="0" smtClean="0">
                <a:solidFill>
                  <a:srgbClr val="000000"/>
                </a:solidFill>
                <a:latin typeface="Arimo"/>
              </a:rPr>
              <a:t>-mail:</a:t>
            </a:r>
            <a:r>
              <a:rPr lang="cs-CZ" sz="1380" spc="24" dirty="0">
                <a:solidFill>
                  <a:srgbClr val="000000"/>
                </a:solidFill>
                <a:latin typeface="Arimo"/>
              </a:rPr>
              <a:t> </a:t>
            </a:r>
            <a:endParaRPr lang="cs-CZ" sz="1380" spc="24" dirty="0" smtClean="0">
              <a:solidFill>
                <a:srgbClr val="000000"/>
              </a:solidFill>
              <a:latin typeface="Arimo"/>
            </a:endParaRPr>
          </a:p>
          <a:p>
            <a:pPr algn="ctr">
              <a:lnSpc>
                <a:spcPts val="1931"/>
              </a:lnSpc>
            </a:pPr>
            <a:r>
              <a:rPr lang="en-US" sz="1380" spc="24" dirty="0" err="1" smtClean="0">
                <a:solidFill>
                  <a:srgbClr val="000000"/>
                </a:solidFill>
                <a:latin typeface="Arimo"/>
              </a:rPr>
              <a:t>drbalova.p@kr-ustecky.c</a:t>
            </a:r>
            <a:r>
              <a:rPr lang="cs-CZ" sz="1380" spc="24" dirty="0" smtClean="0">
                <a:solidFill>
                  <a:srgbClr val="000000"/>
                </a:solidFill>
                <a:latin typeface="Arimo"/>
              </a:rPr>
              <a:t>z</a:t>
            </a:r>
            <a:endParaRPr lang="en-US" sz="1380" spc="24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13878960" y="3840413"/>
            <a:ext cx="2755206" cy="707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1"/>
              </a:lnSpc>
            </a:pPr>
            <a:r>
              <a:rPr lang="en-US" sz="1380" spc="27">
                <a:solidFill>
                  <a:srgbClr val="000000"/>
                </a:solidFill>
                <a:latin typeface="Aileron Regular"/>
              </a:rPr>
              <a:t>Mgr. Magda Podsedníková</a:t>
            </a:r>
          </a:p>
          <a:p>
            <a:pPr algn="ctr">
              <a:lnSpc>
                <a:spcPts val="1931"/>
              </a:lnSpc>
            </a:pPr>
            <a:r>
              <a:rPr lang="en-US" sz="1380" spc="27">
                <a:solidFill>
                  <a:srgbClr val="000000"/>
                </a:solidFill>
                <a:latin typeface="Aileron Regular"/>
              </a:rPr>
              <a:t>E</a:t>
            </a:r>
            <a:r>
              <a:rPr lang="en-US" sz="1380" spc="24">
                <a:solidFill>
                  <a:srgbClr val="000000"/>
                </a:solidFill>
                <a:latin typeface="Arimo"/>
              </a:rPr>
              <a:t>-mail: </a:t>
            </a:r>
          </a:p>
          <a:p>
            <a:pPr algn="ctr">
              <a:lnSpc>
                <a:spcPts val="1931"/>
              </a:lnSpc>
              <a:spcBef>
                <a:spcPct val="0"/>
              </a:spcBef>
            </a:pPr>
            <a:r>
              <a:rPr lang="en-US" sz="1380" spc="24">
                <a:solidFill>
                  <a:srgbClr val="000000"/>
                </a:solidFill>
                <a:latin typeface="Arimo"/>
              </a:rPr>
              <a:t>magda.podsednikova@kraj-lbc.cz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4064948" y="5178480"/>
            <a:ext cx="2569218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31"/>
              </a:lnSpc>
            </a:pPr>
            <a:r>
              <a:rPr lang="en-US" sz="1380" spc="27" dirty="0">
                <a:solidFill>
                  <a:srgbClr val="000000"/>
                </a:solidFill>
                <a:latin typeface="Aileron Regular"/>
              </a:rPr>
              <a:t>Ing. Jana </a:t>
            </a:r>
            <a:r>
              <a:rPr lang="en-US" sz="1380" spc="27" dirty="0" err="1">
                <a:solidFill>
                  <a:srgbClr val="000000"/>
                </a:solidFill>
                <a:latin typeface="Aileron Regular"/>
              </a:rPr>
              <a:t>Frontzová</a:t>
            </a:r>
            <a:endParaRPr lang="en-US" sz="1380" spc="27" dirty="0">
              <a:solidFill>
                <a:srgbClr val="000000"/>
              </a:solidFill>
              <a:latin typeface="Aileron Regular"/>
            </a:endParaRPr>
          </a:p>
          <a:p>
            <a:pPr algn="ctr">
              <a:lnSpc>
                <a:spcPts val="1931"/>
              </a:lnSpc>
            </a:pPr>
            <a:r>
              <a:rPr lang="en-US" sz="1380" spc="27" dirty="0">
                <a:solidFill>
                  <a:srgbClr val="000000"/>
                </a:solidFill>
                <a:latin typeface="Aileron Regular"/>
              </a:rPr>
              <a:t>E-</a:t>
            </a:r>
            <a:r>
              <a:rPr lang="en-US" sz="1380" spc="24" dirty="0">
                <a:solidFill>
                  <a:srgbClr val="000000"/>
                </a:solidFill>
                <a:latin typeface="Arimo"/>
              </a:rPr>
              <a:t>Mail:</a:t>
            </a:r>
          </a:p>
          <a:p>
            <a:pPr algn="ctr">
              <a:lnSpc>
                <a:spcPts val="1931"/>
              </a:lnSpc>
              <a:spcBef>
                <a:spcPct val="0"/>
              </a:spcBef>
            </a:pPr>
            <a:r>
              <a:rPr lang="en-US" sz="1380" spc="24" dirty="0">
                <a:solidFill>
                  <a:srgbClr val="000000"/>
                </a:solidFill>
                <a:latin typeface="Arimo"/>
              </a:rPr>
              <a:t> jana.frontzova@kraj-lbc.cz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765026" y="3776737"/>
            <a:ext cx="6747160" cy="1401486"/>
          </a:xfrm>
          <a:prstGeom prst="rect">
            <a:avLst/>
          </a:prstGeom>
          <a:solidFill>
            <a:srgbClr val="00689D"/>
          </a:solidFill>
        </p:spPr>
      </p:sp>
      <p:sp>
        <p:nvSpPr>
          <p:cNvPr id="3" name="AutoShape 3"/>
          <p:cNvSpPr/>
          <p:nvPr/>
        </p:nvSpPr>
        <p:spPr>
          <a:xfrm>
            <a:off x="3150234" y="5263949"/>
            <a:ext cx="6538592" cy="1704282"/>
          </a:xfrm>
          <a:prstGeom prst="rect">
            <a:avLst/>
          </a:prstGeom>
          <a:solidFill>
            <a:srgbClr val="56C02B"/>
          </a:solidFill>
        </p:spPr>
      </p:sp>
      <p:sp>
        <p:nvSpPr>
          <p:cNvPr id="4" name="AutoShape 4"/>
          <p:cNvSpPr/>
          <p:nvPr/>
        </p:nvSpPr>
        <p:spPr>
          <a:xfrm>
            <a:off x="9765026" y="2304960"/>
            <a:ext cx="6747160" cy="1401486"/>
          </a:xfrm>
          <a:prstGeom prst="rect">
            <a:avLst/>
          </a:prstGeom>
          <a:solidFill>
            <a:srgbClr val="003C86"/>
          </a:solidFill>
        </p:spPr>
      </p:sp>
      <p:sp>
        <p:nvSpPr>
          <p:cNvPr id="5" name="AutoShape 5"/>
          <p:cNvSpPr/>
          <p:nvPr/>
        </p:nvSpPr>
        <p:spPr>
          <a:xfrm>
            <a:off x="3150234" y="2292956"/>
            <a:ext cx="6538592" cy="1401486"/>
          </a:xfrm>
          <a:prstGeom prst="rect">
            <a:avLst/>
          </a:prstGeom>
          <a:solidFill>
            <a:srgbClr val="2A8435"/>
          </a:solidFill>
        </p:spPr>
      </p:sp>
      <p:sp>
        <p:nvSpPr>
          <p:cNvPr id="6" name="AutoShape 6"/>
          <p:cNvSpPr/>
          <p:nvPr/>
        </p:nvSpPr>
        <p:spPr>
          <a:xfrm>
            <a:off x="9765026" y="5263949"/>
            <a:ext cx="6747160" cy="1704282"/>
          </a:xfrm>
          <a:prstGeom prst="rect">
            <a:avLst/>
          </a:prstGeom>
          <a:solidFill>
            <a:srgbClr val="2C92D5"/>
          </a:solidFill>
        </p:spPr>
      </p:sp>
      <p:sp>
        <p:nvSpPr>
          <p:cNvPr id="7" name="AutoShape 7"/>
          <p:cNvSpPr/>
          <p:nvPr/>
        </p:nvSpPr>
        <p:spPr>
          <a:xfrm>
            <a:off x="3150234" y="6756810"/>
            <a:ext cx="6538592" cy="1401486"/>
          </a:xfrm>
          <a:prstGeom prst="rect">
            <a:avLst/>
          </a:prstGeom>
          <a:solidFill>
            <a:srgbClr val="56C02B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9719535" y="2932976"/>
            <a:ext cx="168154" cy="1454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9396059" y="4469596"/>
            <a:ext cx="168154" cy="1454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9862308" y="7088991"/>
            <a:ext cx="207854" cy="17979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47792" y="6825268"/>
            <a:ext cx="1310857" cy="1310857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2365106" y="6968231"/>
            <a:ext cx="1076230" cy="107623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436594" y="7245619"/>
            <a:ext cx="933253" cy="52145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47792" y="5317223"/>
            <a:ext cx="1310857" cy="1310857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2365106" y="5460186"/>
            <a:ext cx="1076230" cy="1076230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536426" y="5497558"/>
            <a:ext cx="733589" cy="1001486"/>
          </a:xfrm>
          <a:prstGeom prst="rect">
            <a:avLst/>
          </a:prstGeom>
        </p:spPr>
      </p:pic>
      <p:sp>
        <p:nvSpPr>
          <p:cNvPr id="19" name="AutoShape 19"/>
          <p:cNvSpPr/>
          <p:nvPr/>
        </p:nvSpPr>
        <p:spPr>
          <a:xfrm>
            <a:off x="1684976" y="8399499"/>
            <a:ext cx="1491804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626891" y="8592601"/>
            <a:ext cx="3031317" cy="97760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3644828" y="2348118"/>
            <a:ext cx="5473110" cy="921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2"/>
              </a:lnSpc>
            </a:pPr>
            <a:r>
              <a:rPr lang="en-US" sz="2680">
                <a:solidFill>
                  <a:srgbClr val="FFFFFF"/>
                </a:solidFill>
                <a:latin typeface="Fira Sans Medium Bold"/>
              </a:rPr>
              <a:t>Verwaltungsbehörde</a:t>
            </a:r>
          </a:p>
          <a:p>
            <a:pPr marL="0" lvl="0" indent="0" algn="ctr">
              <a:lnSpc>
                <a:spcPts val="3752"/>
              </a:lnSpc>
            </a:pPr>
            <a:endParaRPr lang="en-US" sz="2680">
              <a:solidFill>
                <a:srgbClr val="FFFFFF"/>
              </a:solidFill>
              <a:latin typeface="Fira Sans Medium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747882" y="2852251"/>
            <a:ext cx="6983004" cy="1053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0"/>
              </a:lnSpc>
            </a:pPr>
            <a:r>
              <a:rPr lang="en-US" sz="2021">
                <a:solidFill>
                  <a:srgbClr val="FFFFFF"/>
                </a:solidFill>
                <a:latin typeface="Fira Sans Medium Bold"/>
              </a:rPr>
              <a:t>Sächsisches Staatsministerium für </a:t>
            </a:r>
          </a:p>
          <a:p>
            <a:pPr algn="ctr">
              <a:lnSpc>
                <a:spcPts val="2830"/>
              </a:lnSpc>
            </a:pPr>
            <a:r>
              <a:rPr lang="en-US" sz="2021">
                <a:solidFill>
                  <a:srgbClr val="FFFFFF"/>
                </a:solidFill>
                <a:latin typeface="Fira Sans Medium Bold"/>
              </a:rPr>
              <a:t>Regionalentwicklung (SMR)</a:t>
            </a:r>
          </a:p>
          <a:p>
            <a:pPr marL="0" lvl="0" indent="0" algn="ctr">
              <a:lnSpc>
                <a:spcPts val="2830"/>
              </a:lnSpc>
            </a:pPr>
            <a:endParaRPr lang="en-US" sz="2021">
              <a:solidFill>
                <a:srgbClr val="FFFFFF"/>
              </a:solidFill>
              <a:latin typeface="Fira Sans Medium Bold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5183328" y="614736"/>
            <a:ext cx="8915710" cy="1492652"/>
            <a:chOff x="0" y="0"/>
            <a:chExt cx="11887614" cy="1990202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38100"/>
              <a:ext cx="11887614" cy="11092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40"/>
                </a:lnSpc>
              </a:pPr>
              <a:r>
                <a:rPr lang="en-US" sz="2549" spc="76">
                  <a:solidFill>
                    <a:srgbClr val="2A8435"/>
                  </a:solidFill>
                  <a:latin typeface="Aileron Heavy"/>
                </a:rPr>
                <a:t>INTERREG SACHSEN - TSCHECHIEN</a:t>
              </a:r>
            </a:p>
            <a:p>
              <a:pPr marL="0" lvl="0" indent="0" algn="ctr">
                <a:lnSpc>
                  <a:spcPts val="3340"/>
                </a:lnSpc>
                <a:spcBef>
                  <a:spcPct val="0"/>
                </a:spcBef>
              </a:pPr>
              <a:r>
                <a:rPr lang="en-US" sz="2549" spc="76">
                  <a:solidFill>
                    <a:srgbClr val="173C86"/>
                  </a:solidFill>
                  <a:latin typeface="Aileron Heavy"/>
                </a:rPr>
                <a:t>INTERREG ČESKO- SASKO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526725" y="1151417"/>
              <a:ext cx="10834164" cy="838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6"/>
                </a:lnSpc>
              </a:pPr>
              <a:r>
                <a:rPr lang="en-US" sz="1854" spc="92">
                  <a:solidFill>
                    <a:srgbClr val="2A8435"/>
                  </a:solidFill>
                  <a:latin typeface="Aileron Regular"/>
                </a:rPr>
                <a:t>Programmbehörden </a:t>
              </a:r>
              <a:r>
                <a:rPr lang="en-US" sz="1854" spc="92">
                  <a:solidFill>
                    <a:srgbClr val="191919"/>
                  </a:solidFill>
                  <a:latin typeface="Aileron Regular"/>
                </a:rPr>
                <a:t>I </a:t>
              </a:r>
              <a:r>
                <a:rPr lang="en-US" sz="1854" spc="92">
                  <a:solidFill>
                    <a:srgbClr val="173C86"/>
                  </a:solidFill>
                  <a:latin typeface="Aileron Regular"/>
                </a:rPr>
                <a:t>Zapojené instituce</a:t>
              </a:r>
            </a:p>
            <a:p>
              <a:pPr algn="ctr">
                <a:lnSpc>
                  <a:spcPts val="2596"/>
                </a:lnSpc>
              </a:pPr>
              <a:endParaRPr lang="en-US" sz="1854" spc="92">
                <a:solidFill>
                  <a:srgbClr val="173C86"/>
                </a:solidFill>
                <a:latin typeface="Aileron Regular"/>
              </a:endParaRP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1321568" y="2367800"/>
            <a:ext cx="3634077" cy="1756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2"/>
              </a:lnSpc>
            </a:pPr>
            <a:r>
              <a:rPr lang="en-US" sz="2680">
                <a:solidFill>
                  <a:srgbClr val="FFFFFF"/>
                </a:solidFill>
                <a:latin typeface="Fira Sans Medium Bold"/>
              </a:rPr>
              <a:t>Řídící orgán</a:t>
            </a:r>
          </a:p>
          <a:p>
            <a:pPr algn="ctr">
              <a:lnSpc>
                <a:spcPts val="3427"/>
              </a:lnSpc>
            </a:pPr>
            <a:endParaRPr lang="en-US" sz="2680">
              <a:solidFill>
                <a:srgbClr val="FFFFFF"/>
              </a:solidFill>
              <a:latin typeface="Fira Sans Medium Bold"/>
            </a:endParaRPr>
          </a:p>
          <a:p>
            <a:pPr algn="ctr">
              <a:lnSpc>
                <a:spcPts val="3427"/>
              </a:lnSpc>
            </a:pPr>
            <a:endParaRPr lang="en-US" sz="2680">
              <a:solidFill>
                <a:srgbClr val="FFFFFF"/>
              </a:solidFill>
              <a:latin typeface="Fira Sans Medium Bold"/>
            </a:endParaRPr>
          </a:p>
          <a:p>
            <a:pPr marL="0" lvl="0" indent="0" algn="ctr">
              <a:lnSpc>
                <a:spcPts val="3427"/>
              </a:lnSpc>
            </a:pPr>
            <a:endParaRPr lang="en-US" sz="2680">
              <a:solidFill>
                <a:srgbClr val="FFFFFF"/>
              </a:solidFill>
              <a:latin typeface="Fira Sans Medium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0244370" y="2874307"/>
            <a:ext cx="5788473" cy="744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0"/>
              </a:lnSpc>
            </a:pPr>
            <a:r>
              <a:rPr lang="en-US" sz="2121">
                <a:solidFill>
                  <a:srgbClr val="FFFFFF"/>
                </a:solidFill>
                <a:latin typeface="Fira Sans Medium Bold"/>
              </a:rPr>
              <a:t>Saské státní ministerstvo pro místní rozvoj</a:t>
            </a:r>
          </a:p>
          <a:p>
            <a:pPr marL="0" lvl="0" indent="0" algn="ctr">
              <a:lnSpc>
                <a:spcPts val="2970"/>
              </a:lnSpc>
            </a:pPr>
            <a:endParaRPr lang="en-US" sz="2121">
              <a:solidFill>
                <a:srgbClr val="FFFFFF"/>
              </a:solidFill>
              <a:latin typeface="Fira Sans Medium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4593100" y="5635424"/>
            <a:ext cx="4147058" cy="450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52"/>
              </a:lnSpc>
            </a:pPr>
            <a:r>
              <a:rPr lang="en-US" sz="2680">
                <a:solidFill>
                  <a:srgbClr val="FFFFFF"/>
                </a:solidFill>
                <a:latin typeface="Fira Sans Medium Bold"/>
              </a:rPr>
              <a:t>Gemeinsames Sekretariat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358100" y="3811252"/>
            <a:ext cx="3352445" cy="932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1"/>
              </a:lnSpc>
            </a:pPr>
            <a:r>
              <a:rPr lang="en-US" sz="2679">
                <a:solidFill>
                  <a:srgbClr val="FFFFFF"/>
                </a:solidFill>
                <a:latin typeface="Fira Sans Medium Bold"/>
              </a:rPr>
              <a:t>Národní orgán</a:t>
            </a:r>
          </a:p>
          <a:p>
            <a:pPr marL="0" lvl="0" indent="0" algn="ctr">
              <a:lnSpc>
                <a:spcPts val="3751"/>
              </a:lnSpc>
            </a:pPr>
            <a:endParaRPr lang="en-US" sz="2679">
              <a:solidFill>
                <a:srgbClr val="FFFFFF"/>
              </a:solidFill>
              <a:latin typeface="Fira Sans Medium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0755626" y="4347343"/>
            <a:ext cx="4784529" cy="701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4"/>
              </a:lnSpc>
            </a:pPr>
            <a:r>
              <a:rPr lang="en-US" sz="2024" spc="40">
                <a:solidFill>
                  <a:srgbClr val="FFFFFF"/>
                </a:solidFill>
                <a:latin typeface="Fira Sans Medium Bold"/>
              </a:rPr>
              <a:t>Ministerstvo pro místní rozvoj</a:t>
            </a:r>
          </a:p>
          <a:p>
            <a:pPr algn="ctr">
              <a:lnSpc>
                <a:spcPts val="2834"/>
              </a:lnSpc>
              <a:spcBef>
                <a:spcPct val="0"/>
              </a:spcBef>
            </a:pPr>
            <a:r>
              <a:rPr lang="en-US" sz="2024" spc="40">
                <a:solidFill>
                  <a:srgbClr val="FFFFFF"/>
                </a:solidFill>
                <a:latin typeface="Fira Sans Medium Bold"/>
              </a:rPr>
              <a:t> České republiky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818613" y="6530322"/>
            <a:ext cx="4921545" cy="105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4"/>
              </a:lnSpc>
              <a:spcBef>
                <a:spcPct val="0"/>
              </a:spcBef>
            </a:pPr>
            <a:r>
              <a:rPr lang="en-US" sz="2024" spc="40" dirty="0" err="1">
                <a:solidFill>
                  <a:srgbClr val="FFFFFF"/>
                </a:solidFill>
                <a:latin typeface="Fira Sans Medium Bold"/>
              </a:rPr>
              <a:t>Bezirksamt</a:t>
            </a:r>
            <a:r>
              <a:rPr lang="en-US" sz="2024" spc="40" dirty="0">
                <a:solidFill>
                  <a:srgbClr val="FFFFFF"/>
                </a:solidFill>
                <a:latin typeface="Fira Sans Medium Bold"/>
              </a:rPr>
              <a:t> </a:t>
            </a:r>
            <a:r>
              <a:rPr lang="en-US" sz="2024" spc="40" dirty="0" err="1">
                <a:solidFill>
                  <a:srgbClr val="FFFFFF"/>
                </a:solidFill>
                <a:latin typeface="Fira Sans Medium Bold"/>
              </a:rPr>
              <a:t>Karlsbad</a:t>
            </a:r>
            <a:endParaRPr lang="en-US" sz="2024" spc="40" dirty="0">
              <a:solidFill>
                <a:srgbClr val="FFFFFF"/>
              </a:solidFill>
              <a:latin typeface="Fira Sans Medium Bold"/>
            </a:endParaRPr>
          </a:p>
          <a:p>
            <a:pPr algn="ctr">
              <a:lnSpc>
                <a:spcPts val="2834"/>
              </a:lnSpc>
              <a:spcBef>
                <a:spcPct val="0"/>
              </a:spcBef>
            </a:pPr>
            <a:r>
              <a:rPr lang="en-US" sz="2024" spc="40" dirty="0" err="1">
                <a:solidFill>
                  <a:srgbClr val="FFFFFF"/>
                </a:solidFill>
                <a:latin typeface="Fira Sans Medium Bold"/>
              </a:rPr>
              <a:t>Bezirksamt</a:t>
            </a:r>
            <a:r>
              <a:rPr lang="en-US" sz="2024" spc="40" dirty="0">
                <a:solidFill>
                  <a:srgbClr val="FFFFFF"/>
                </a:solidFill>
                <a:latin typeface="Fira Sans Medium Bold"/>
              </a:rPr>
              <a:t> </a:t>
            </a:r>
            <a:r>
              <a:rPr lang="en-US" sz="2024" spc="40" dirty="0" err="1">
                <a:solidFill>
                  <a:srgbClr val="FFFFFF"/>
                </a:solidFill>
                <a:latin typeface="Fira Sans Medium Bold"/>
              </a:rPr>
              <a:t>Ústí</a:t>
            </a:r>
            <a:r>
              <a:rPr lang="en-US" sz="2024" spc="40" dirty="0">
                <a:solidFill>
                  <a:srgbClr val="FFFFFF"/>
                </a:solidFill>
                <a:latin typeface="Fira Sans Medium Bold"/>
              </a:rPr>
              <a:t> </a:t>
            </a:r>
            <a:r>
              <a:rPr lang="en-US" sz="2024" spc="40" dirty="0" err="1">
                <a:solidFill>
                  <a:srgbClr val="FFFFFF"/>
                </a:solidFill>
                <a:latin typeface="Fira Sans Medium Bold"/>
              </a:rPr>
              <a:t>nad</a:t>
            </a:r>
            <a:r>
              <a:rPr lang="en-US" sz="2024" spc="40" dirty="0">
                <a:solidFill>
                  <a:srgbClr val="FFFFFF"/>
                </a:solidFill>
                <a:latin typeface="Fira Sans Medium Bold"/>
              </a:rPr>
              <a:t> Labem</a:t>
            </a:r>
          </a:p>
          <a:p>
            <a:pPr algn="ctr">
              <a:lnSpc>
                <a:spcPts val="2834"/>
              </a:lnSpc>
              <a:spcBef>
                <a:spcPct val="0"/>
              </a:spcBef>
            </a:pPr>
            <a:r>
              <a:rPr lang="en-US" sz="2024" spc="40" dirty="0" err="1">
                <a:solidFill>
                  <a:srgbClr val="FFFFFF"/>
                </a:solidFill>
                <a:latin typeface="Fira Sans Medium Bold"/>
              </a:rPr>
              <a:t>Bezirksamt</a:t>
            </a:r>
            <a:r>
              <a:rPr lang="en-US" sz="2024" spc="40" dirty="0">
                <a:solidFill>
                  <a:srgbClr val="FFFFFF"/>
                </a:solidFill>
                <a:latin typeface="Fira Sans Medium Bold"/>
              </a:rPr>
              <a:t> Liberec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778904" y="8627745"/>
            <a:ext cx="182412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 spc="40">
                <a:solidFill>
                  <a:srgbClr val="192954"/>
                </a:solidFill>
                <a:latin typeface="Aileron Heavy"/>
              </a:rPr>
              <a:t>01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942787" y="8637270"/>
            <a:ext cx="4201213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36">
                <a:solidFill>
                  <a:srgbClr val="192954"/>
                </a:solidFill>
                <a:latin typeface="Aileron Regular"/>
              </a:rPr>
              <a:t>Interreg Sachsen - Tschechien</a:t>
            </a:r>
          </a:p>
          <a:p>
            <a:pPr>
              <a:lnSpc>
                <a:spcPts val="2520"/>
              </a:lnSpc>
            </a:pPr>
            <a:r>
              <a:rPr lang="en-US" sz="1800" spc="36">
                <a:solidFill>
                  <a:srgbClr val="192954"/>
                </a:solidFill>
                <a:latin typeface="Aileron Regular"/>
              </a:rPr>
              <a:t>Interreg Česko – Sasko 2021-2027</a:t>
            </a:r>
          </a:p>
        </p:txBody>
      </p:sp>
      <p:sp>
        <p:nvSpPr>
          <p:cNvPr id="34" name="AutoShape 34"/>
          <p:cNvSpPr/>
          <p:nvPr/>
        </p:nvSpPr>
        <p:spPr>
          <a:xfrm>
            <a:off x="3142549" y="3776737"/>
            <a:ext cx="6546277" cy="1401486"/>
          </a:xfrm>
          <a:prstGeom prst="rect">
            <a:avLst/>
          </a:prstGeom>
          <a:solidFill>
            <a:srgbClr val="4C9F38"/>
          </a:solidFill>
        </p:spPr>
      </p:sp>
      <p:pic>
        <p:nvPicPr>
          <p:cNvPr id="35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47792" y="3039014"/>
            <a:ext cx="1310857" cy="1310857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2365106" y="3181977"/>
            <a:ext cx="1076230" cy="1076230"/>
            <a:chOff x="0" y="0"/>
            <a:chExt cx="6350000" cy="6350000"/>
          </a:xfrm>
        </p:grpSpPr>
        <p:sp>
          <p:nvSpPr>
            <p:cNvPr id="37" name="Freeform 3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433213" y="3271050"/>
            <a:ext cx="898083" cy="898083"/>
          </a:xfrm>
          <a:prstGeom prst="rect">
            <a:avLst/>
          </a:prstGeom>
        </p:spPr>
      </p:pic>
      <p:sp>
        <p:nvSpPr>
          <p:cNvPr id="39" name="AutoShape 39"/>
          <p:cNvSpPr/>
          <p:nvPr/>
        </p:nvSpPr>
        <p:spPr>
          <a:xfrm>
            <a:off x="9774311" y="6751160"/>
            <a:ext cx="6747160" cy="1401486"/>
          </a:xfrm>
          <a:prstGeom prst="rect">
            <a:avLst/>
          </a:prstGeom>
          <a:solidFill>
            <a:srgbClr val="2C92D5"/>
          </a:solidFill>
        </p:spPr>
      </p:sp>
      <p:sp>
        <p:nvSpPr>
          <p:cNvPr id="40" name="TextBox 40"/>
          <p:cNvSpPr txBox="1"/>
          <p:nvPr/>
        </p:nvSpPr>
        <p:spPr>
          <a:xfrm>
            <a:off x="4658208" y="3858171"/>
            <a:ext cx="3352445" cy="1884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2"/>
              </a:lnSpc>
            </a:pPr>
            <a:r>
              <a:rPr lang="en-US" sz="2680" dirty="0" err="1">
                <a:solidFill>
                  <a:srgbClr val="FFFFFF"/>
                </a:solidFill>
                <a:latin typeface="Fira Sans Medium Bold"/>
              </a:rPr>
              <a:t>Nationale</a:t>
            </a:r>
            <a:r>
              <a:rPr lang="en-US" sz="2680" dirty="0">
                <a:solidFill>
                  <a:srgbClr val="FFFFFF"/>
                </a:solidFill>
                <a:latin typeface="Fira Sans Medium Bold"/>
              </a:rPr>
              <a:t> </a:t>
            </a:r>
            <a:r>
              <a:rPr lang="en-US" sz="2680" dirty="0" err="1">
                <a:solidFill>
                  <a:srgbClr val="FFFFFF"/>
                </a:solidFill>
                <a:latin typeface="Fira Sans Medium Bold"/>
              </a:rPr>
              <a:t>Behörde</a:t>
            </a:r>
            <a:endParaRPr lang="en-US" sz="2680" dirty="0">
              <a:solidFill>
                <a:srgbClr val="FFFFFF"/>
              </a:solidFill>
              <a:latin typeface="Fira Sans Medium Bold"/>
            </a:endParaRPr>
          </a:p>
          <a:p>
            <a:pPr algn="ctr">
              <a:lnSpc>
                <a:spcPts val="3752"/>
              </a:lnSpc>
            </a:pPr>
            <a:endParaRPr lang="en-US" sz="2680" dirty="0">
              <a:solidFill>
                <a:srgbClr val="FFFFFF"/>
              </a:solidFill>
              <a:latin typeface="Fira Sans Medium Bold"/>
            </a:endParaRPr>
          </a:p>
          <a:p>
            <a:pPr algn="ctr">
              <a:lnSpc>
                <a:spcPts val="3752"/>
              </a:lnSpc>
            </a:pPr>
            <a:endParaRPr lang="en-US" sz="2680" dirty="0">
              <a:solidFill>
                <a:srgbClr val="FFFFFF"/>
              </a:solidFill>
              <a:latin typeface="Fira Sans Medium Bold"/>
            </a:endParaRPr>
          </a:p>
          <a:p>
            <a:pPr marL="0" lvl="0" indent="0" algn="ctr">
              <a:lnSpc>
                <a:spcPts val="3752"/>
              </a:lnSpc>
            </a:pPr>
            <a:endParaRPr lang="en-US" sz="2680" dirty="0">
              <a:solidFill>
                <a:srgbClr val="FFFFFF"/>
              </a:solidFill>
              <a:latin typeface="Fira Sans Medium Bold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3818613" y="4347343"/>
            <a:ext cx="5201835" cy="701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4"/>
              </a:lnSpc>
              <a:spcBef>
                <a:spcPct val="0"/>
              </a:spcBef>
            </a:pPr>
            <a:r>
              <a:rPr lang="en-US" sz="2024" spc="40">
                <a:solidFill>
                  <a:srgbClr val="FFFFFF"/>
                </a:solidFill>
                <a:latin typeface="Fira Sans Medium Bold"/>
              </a:rPr>
              <a:t>Ministerium für Regionalentwicklung der Tschechischen Republik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471668" y="5604363"/>
            <a:ext cx="3352445" cy="932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2"/>
              </a:lnSpc>
            </a:pPr>
            <a:r>
              <a:rPr lang="en-US" sz="2680">
                <a:solidFill>
                  <a:srgbClr val="FFFFFF"/>
                </a:solidFill>
                <a:latin typeface="Fira Sans Medium Bold"/>
              </a:rPr>
              <a:t>Společný sekretariát</a:t>
            </a:r>
          </a:p>
          <a:p>
            <a:pPr marL="0" lvl="0" indent="0" algn="ctr">
              <a:lnSpc>
                <a:spcPts val="3752"/>
              </a:lnSpc>
            </a:pPr>
            <a:endParaRPr lang="en-US" sz="2680">
              <a:solidFill>
                <a:srgbClr val="FFFFFF"/>
              </a:solidFill>
              <a:latin typeface="Fira Sans Medium 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10244370" y="6486761"/>
            <a:ext cx="5772719" cy="105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4"/>
              </a:lnSpc>
            </a:pPr>
            <a:r>
              <a:rPr lang="en-US" sz="2024" spc="40">
                <a:solidFill>
                  <a:srgbClr val="FFFFFF"/>
                </a:solidFill>
                <a:latin typeface="Fira Sans Medium Bold"/>
              </a:rPr>
              <a:t>Krajský úřad Karlovarského kraje</a:t>
            </a:r>
          </a:p>
          <a:p>
            <a:pPr algn="ctr">
              <a:lnSpc>
                <a:spcPts val="2834"/>
              </a:lnSpc>
            </a:pPr>
            <a:r>
              <a:rPr lang="en-US" sz="2024" spc="40">
                <a:solidFill>
                  <a:srgbClr val="FFFFFF"/>
                </a:solidFill>
                <a:latin typeface="Fira Sans Medium Bold"/>
              </a:rPr>
              <a:t>Krajský úřad Ústeckého kraje</a:t>
            </a:r>
          </a:p>
          <a:p>
            <a:pPr algn="ctr">
              <a:lnSpc>
                <a:spcPts val="2834"/>
              </a:lnSpc>
              <a:spcBef>
                <a:spcPct val="0"/>
              </a:spcBef>
            </a:pPr>
            <a:r>
              <a:rPr lang="en-US" sz="2024" spc="40">
                <a:solidFill>
                  <a:srgbClr val="FFFFFF"/>
                </a:solidFill>
                <a:latin typeface="Fira Sans Medium Bold"/>
              </a:rPr>
              <a:t>Krajský úřad Libereckého kraje</a:t>
            </a:r>
          </a:p>
        </p:txBody>
      </p:sp>
      <p:pic>
        <p:nvPicPr>
          <p:cNvPr id="44" name="Picture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9744151" y="4406318"/>
            <a:ext cx="168154" cy="145453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9753676" y="5891965"/>
            <a:ext cx="168154" cy="145453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9762960" y="7384827"/>
            <a:ext cx="168154" cy="1454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836935" y="7453054"/>
            <a:ext cx="3580900" cy="842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8"/>
              </a:lnSpc>
            </a:pPr>
            <a:r>
              <a:rPr lang="en-US" sz="1613" spc="32">
                <a:solidFill>
                  <a:srgbClr val="192954"/>
                </a:solidFill>
                <a:latin typeface="Aileron Regular"/>
              </a:rPr>
              <a:t>Interreg Sachsen - Tschechien</a:t>
            </a:r>
          </a:p>
          <a:p>
            <a:pPr>
              <a:lnSpc>
                <a:spcPts val="2258"/>
              </a:lnSpc>
            </a:pPr>
            <a:r>
              <a:rPr lang="en-US" sz="1613" spc="32">
                <a:solidFill>
                  <a:srgbClr val="192954"/>
                </a:solidFill>
                <a:latin typeface="Aileron Regular"/>
              </a:rPr>
              <a:t>Interreg Česko - Sasko</a:t>
            </a:r>
          </a:p>
          <a:p>
            <a:pPr>
              <a:lnSpc>
                <a:spcPts val="2258"/>
              </a:lnSpc>
            </a:pPr>
            <a:endParaRPr lang="en-US" sz="1613" spc="32">
              <a:solidFill>
                <a:srgbClr val="192954"/>
              </a:solidFill>
              <a:latin typeface="Aileron Regular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3830089" y="4413296"/>
            <a:ext cx="6083493" cy="520967"/>
          </a:xfrm>
          <a:prstGeom prst="rect">
            <a:avLst/>
          </a:prstGeom>
          <a:solidFill>
            <a:srgbClr val="C6C8C9"/>
          </a:solidFill>
        </p:spPr>
      </p:sp>
      <p:sp>
        <p:nvSpPr>
          <p:cNvPr id="4" name="AutoShape 4"/>
          <p:cNvSpPr/>
          <p:nvPr/>
        </p:nvSpPr>
        <p:spPr>
          <a:xfrm>
            <a:off x="10083096" y="2513890"/>
            <a:ext cx="6083493" cy="1732369"/>
          </a:xfrm>
          <a:prstGeom prst="rect">
            <a:avLst/>
          </a:prstGeom>
          <a:solidFill>
            <a:srgbClr val="173C86"/>
          </a:solidFill>
        </p:spPr>
      </p:sp>
      <p:sp>
        <p:nvSpPr>
          <p:cNvPr id="5" name="AutoShape 5"/>
          <p:cNvSpPr/>
          <p:nvPr/>
        </p:nvSpPr>
        <p:spPr>
          <a:xfrm>
            <a:off x="3830089" y="2513890"/>
            <a:ext cx="6083493" cy="1732369"/>
          </a:xfrm>
          <a:prstGeom prst="rect">
            <a:avLst/>
          </a:prstGeom>
          <a:solidFill>
            <a:srgbClr val="2A8435"/>
          </a:solidFill>
        </p:spPr>
      </p:sp>
      <p:sp>
        <p:nvSpPr>
          <p:cNvPr id="6" name="AutoShape 6"/>
          <p:cNvSpPr/>
          <p:nvPr/>
        </p:nvSpPr>
        <p:spPr>
          <a:xfrm>
            <a:off x="10083096" y="5105713"/>
            <a:ext cx="6083493" cy="2939359"/>
          </a:xfrm>
          <a:prstGeom prst="rect">
            <a:avLst/>
          </a:prstGeom>
          <a:solidFill>
            <a:srgbClr val="227FBB"/>
          </a:solidFill>
        </p:spPr>
      </p:sp>
      <p:sp>
        <p:nvSpPr>
          <p:cNvPr id="7" name="AutoShape 7"/>
          <p:cNvSpPr/>
          <p:nvPr/>
        </p:nvSpPr>
        <p:spPr>
          <a:xfrm>
            <a:off x="3830089" y="5105713"/>
            <a:ext cx="6083493" cy="2939359"/>
          </a:xfrm>
          <a:prstGeom prst="rect">
            <a:avLst/>
          </a:prstGeom>
          <a:solidFill>
            <a:srgbClr val="56C02B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049980" y="3290178"/>
            <a:ext cx="207854" cy="1797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049980" y="5189584"/>
            <a:ext cx="207854" cy="17979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049980" y="7088991"/>
            <a:ext cx="207854" cy="17979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87772" y="2754858"/>
            <a:ext cx="1310857" cy="1310857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2905086" y="2897821"/>
            <a:ext cx="1076230" cy="107623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4" name="AutoShape 14"/>
          <p:cNvSpPr/>
          <p:nvPr/>
        </p:nvSpPr>
        <p:spPr>
          <a:xfrm>
            <a:off x="1684976" y="8399499"/>
            <a:ext cx="1491804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26891" y="8592601"/>
            <a:ext cx="3031317" cy="9776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973194" y="2986895"/>
            <a:ext cx="898083" cy="898083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3501858" y="2477312"/>
            <a:ext cx="6765280" cy="1156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8"/>
              </a:lnSpc>
            </a:pPr>
            <a:r>
              <a:rPr lang="en-US" sz="3313">
                <a:solidFill>
                  <a:srgbClr val="FFFFFF"/>
                </a:solidFill>
                <a:latin typeface="Fira Sans Medium Bold"/>
              </a:rPr>
              <a:t>Verwaltungsbehörde</a:t>
            </a:r>
          </a:p>
          <a:p>
            <a:pPr marL="0" lvl="0" indent="0" algn="ctr">
              <a:lnSpc>
                <a:spcPts val="4638"/>
              </a:lnSpc>
            </a:pPr>
            <a:endParaRPr lang="en-US" sz="3313">
              <a:solidFill>
                <a:srgbClr val="FFFFFF"/>
              </a:solidFill>
              <a:latin typeface="Fira Sans Medium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830089" y="3161356"/>
            <a:ext cx="6085205" cy="1382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1"/>
              </a:lnSpc>
            </a:pPr>
            <a:r>
              <a:rPr lang="en-US" sz="2622">
                <a:solidFill>
                  <a:srgbClr val="FFFFFF"/>
                </a:solidFill>
                <a:latin typeface="Fira Sans Medium Bold"/>
              </a:rPr>
              <a:t>Sächsisches Staatsministerium für Regionalentwicklung (SMR)</a:t>
            </a:r>
          </a:p>
          <a:p>
            <a:pPr marL="0" lvl="0" indent="0" algn="ctr">
              <a:lnSpc>
                <a:spcPts val="3671"/>
              </a:lnSpc>
            </a:pPr>
            <a:endParaRPr lang="en-US" sz="2622">
              <a:solidFill>
                <a:srgbClr val="FFFFFF"/>
              </a:solidFill>
              <a:latin typeface="Fira Sans Medium Bol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3856836" y="668832"/>
            <a:ext cx="11020658" cy="1845058"/>
            <a:chOff x="0" y="0"/>
            <a:chExt cx="14694210" cy="2460077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38100"/>
              <a:ext cx="14694210" cy="13620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28"/>
                </a:lnSpc>
              </a:pPr>
              <a:r>
                <a:rPr lang="en-US" sz="3151" spc="94">
                  <a:solidFill>
                    <a:srgbClr val="2A8435"/>
                  </a:solidFill>
                  <a:latin typeface="Aileron Heavy"/>
                </a:rPr>
                <a:t>INTERREG SACHSEN - TSCHECHIEN</a:t>
              </a:r>
            </a:p>
            <a:p>
              <a:pPr marL="0" lvl="0" indent="0" algn="ctr">
                <a:lnSpc>
                  <a:spcPts val="4128"/>
                </a:lnSpc>
                <a:spcBef>
                  <a:spcPct val="0"/>
                </a:spcBef>
              </a:pPr>
              <a:r>
                <a:rPr lang="en-US" sz="3151" spc="94">
                  <a:solidFill>
                    <a:srgbClr val="173C86"/>
                  </a:solidFill>
                  <a:latin typeface="Aileron Heavy"/>
                </a:rPr>
                <a:t>INTERREG ČESKO- SASKO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651081" y="1422731"/>
              <a:ext cx="13392048" cy="1037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08"/>
                </a:lnSpc>
              </a:pPr>
              <a:r>
                <a:rPr lang="en-US" sz="2292" spc="114">
                  <a:solidFill>
                    <a:srgbClr val="2A8435"/>
                  </a:solidFill>
                  <a:latin typeface="Aileron Regular"/>
                </a:rPr>
                <a:t>Programmbehörden </a:t>
              </a:r>
              <a:r>
                <a:rPr lang="en-US" sz="2292" spc="114">
                  <a:solidFill>
                    <a:srgbClr val="191919"/>
                  </a:solidFill>
                  <a:latin typeface="Aileron Regular"/>
                </a:rPr>
                <a:t>I </a:t>
              </a:r>
              <a:r>
                <a:rPr lang="en-US" sz="2292" spc="114">
                  <a:solidFill>
                    <a:srgbClr val="173C86"/>
                  </a:solidFill>
                  <a:latin typeface="Aileron Regular"/>
                </a:rPr>
                <a:t>Zapojené instituce</a:t>
              </a:r>
            </a:p>
            <a:p>
              <a:pPr algn="ctr">
                <a:lnSpc>
                  <a:spcPts val="3208"/>
                </a:lnSpc>
              </a:pPr>
              <a:endParaRPr lang="en-US" sz="2292" spc="114">
                <a:solidFill>
                  <a:srgbClr val="173C86"/>
                </a:solidFill>
                <a:latin typeface="Aileron Regular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9646661" y="2492545"/>
            <a:ext cx="6956363" cy="218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8"/>
              </a:lnSpc>
            </a:pPr>
            <a:r>
              <a:rPr lang="en-US" sz="3313">
                <a:solidFill>
                  <a:srgbClr val="FFFFFF"/>
                </a:solidFill>
                <a:latin typeface="Fira Sans Medium Bold"/>
              </a:rPr>
              <a:t>Řídící orgán</a:t>
            </a:r>
          </a:p>
          <a:p>
            <a:pPr algn="ctr">
              <a:lnSpc>
                <a:spcPts val="4237"/>
              </a:lnSpc>
            </a:pPr>
            <a:endParaRPr lang="en-US" sz="3313">
              <a:solidFill>
                <a:srgbClr val="FFFFFF"/>
              </a:solidFill>
              <a:latin typeface="Fira Sans Medium Bold"/>
            </a:endParaRPr>
          </a:p>
          <a:p>
            <a:pPr algn="ctr">
              <a:lnSpc>
                <a:spcPts val="4237"/>
              </a:lnSpc>
            </a:pPr>
            <a:endParaRPr lang="en-US" sz="3313">
              <a:solidFill>
                <a:srgbClr val="FFFFFF"/>
              </a:solidFill>
              <a:latin typeface="Fira Sans Medium Bold"/>
            </a:endParaRPr>
          </a:p>
          <a:p>
            <a:pPr marL="0" lvl="0" indent="0" algn="ctr">
              <a:lnSpc>
                <a:spcPts val="4237"/>
              </a:lnSpc>
            </a:pPr>
            <a:endParaRPr lang="en-US" sz="3313">
              <a:solidFill>
                <a:srgbClr val="FFFFFF"/>
              </a:solidFill>
              <a:latin typeface="Fira Sans Medium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950136" y="3120834"/>
            <a:ext cx="4349414" cy="1382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1"/>
              </a:lnSpc>
            </a:pPr>
            <a:r>
              <a:rPr lang="en-US" sz="2622">
                <a:solidFill>
                  <a:srgbClr val="FFFFFF"/>
                </a:solidFill>
                <a:latin typeface="Fira Sans Medium Bold"/>
              </a:rPr>
              <a:t>Saské státní ministerstvo pro místní rozvoj</a:t>
            </a:r>
          </a:p>
          <a:p>
            <a:pPr marL="0" lvl="0" indent="0" algn="ctr">
              <a:lnSpc>
                <a:spcPts val="3671"/>
              </a:lnSpc>
            </a:pPr>
            <a:endParaRPr lang="en-US" sz="2622">
              <a:solidFill>
                <a:srgbClr val="FFFFFF"/>
              </a:solidFill>
              <a:latin typeface="Fira Sans Medium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999603" y="5583433"/>
            <a:ext cx="6083493" cy="2402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5900" lvl="1" indent="-207950" algn="just">
              <a:lnSpc>
                <a:spcPts val="2696"/>
              </a:lnSpc>
              <a:buFont typeface="Arial"/>
              <a:buChar char="•"/>
            </a:pPr>
            <a:r>
              <a:rPr lang="en-US" sz="1926" spc="38" dirty="0" err="1">
                <a:solidFill>
                  <a:srgbClr val="FFFFFF"/>
                </a:solidFill>
                <a:latin typeface="Fira Sans Medium Bold"/>
              </a:rPr>
              <a:t>Gesamtverantwortung</a:t>
            </a:r>
            <a:r>
              <a:rPr lang="en-US" sz="1926" spc="38" dirty="0">
                <a:solidFill>
                  <a:srgbClr val="FFFFFF"/>
                </a:solidFill>
                <a:latin typeface="Fira Sans Medium Bold"/>
              </a:rPr>
              <a:t> </a:t>
            </a:r>
            <a:r>
              <a:rPr lang="en-US" sz="1926" spc="38" dirty="0" err="1">
                <a:solidFill>
                  <a:srgbClr val="FFFFFF"/>
                </a:solidFill>
                <a:latin typeface="Fira Sans Medium Bold"/>
              </a:rPr>
              <a:t>für</a:t>
            </a:r>
            <a:r>
              <a:rPr lang="en-US" sz="1926" spc="38" dirty="0">
                <a:solidFill>
                  <a:srgbClr val="FFFFFF"/>
                </a:solidFill>
                <a:latin typeface="Fira Sans Medium Bold"/>
              </a:rPr>
              <a:t> die </a:t>
            </a:r>
          </a:p>
          <a:p>
            <a:pPr algn="just">
              <a:lnSpc>
                <a:spcPts val="2696"/>
              </a:lnSpc>
            </a:pPr>
            <a:r>
              <a:rPr lang="en-US" sz="1926" spc="38" dirty="0">
                <a:solidFill>
                  <a:srgbClr val="FFFFFF"/>
                </a:solidFill>
                <a:latin typeface="Fira Sans Medium Bold"/>
              </a:rPr>
              <a:t>      </a:t>
            </a:r>
            <a:r>
              <a:rPr lang="en-US" sz="1926" spc="38" dirty="0" err="1">
                <a:solidFill>
                  <a:srgbClr val="FFFFFF"/>
                </a:solidFill>
                <a:latin typeface="Fira Sans Medium Bold"/>
              </a:rPr>
              <a:t>ordnungsgemäße</a:t>
            </a:r>
            <a:r>
              <a:rPr lang="en-US" sz="1926" spc="38" dirty="0">
                <a:solidFill>
                  <a:srgbClr val="FFFFFF"/>
                </a:solidFill>
                <a:latin typeface="Fira Sans Medium Bold"/>
              </a:rPr>
              <a:t> </a:t>
            </a:r>
            <a:r>
              <a:rPr lang="en-US" sz="1926" spc="38" dirty="0" err="1">
                <a:solidFill>
                  <a:srgbClr val="FFFFFF"/>
                </a:solidFill>
                <a:latin typeface="Fira Sans Medium Bold"/>
              </a:rPr>
              <a:t>Umsetzung</a:t>
            </a:r>
            <a:r>
              <a:rPr lang="en-US" sz="1926" spc="38" dirty="0">
                <a:solidFill>
                  <a:srgbClr val="FFFFFF"/>
                </a:solidFill>
                <a:latin typeface="Fira Sans Medium Bold"/>
              </a:rPr>
              <a:t> des </a:t>
            </a:r>
          </a:p>
          <a:p>
            <a:pPr algn="just">
              <a:lnSpc>
                <a:spcPts val="2696"/>
              </a:lnSpc>
            </a:pPr>
            <a:r>
              <a:rPr lang="en-US" sz="1926" spc="38" dirty="0">
                <a:solidFill>
                  <a:srgbClr val="FFFFFF"/>
                </a:solidFill>
                <a:latin typeface="Fira Sans Medium Bold"/>
              </a:rPr>
              <a:t>      </a:t>
            </a:r>
            <a:r>
              <a:rPr lang="en-US" sz="1926" spc="38" dirty="0" err="1">
                <a:solidFill>
                  <a:srgbClr val="FFFFFF"/>
                </a:solidFill>
                <a:latin typeface="Fira Sans Medium Bold"/>
              </a:rPr>
              <a:t>Programms</a:t>
            </a:r>
            <a:r>
              <a:rPr lang="en-US" sz="1926" spc="38" dirty="0">
                <a:solidFill>
                  <a:srgbClr val="FFFFFF"/>
                </a:solidFill>
                <a:latin typeface="Fira Sans Medium Bold"/>
              </a:rPr>
              <a:t> </a:t>
            </a:r>
            <a:r>
              <a:rPr lang="en-US" sz="1926" spc="38" dirty="0" err="1">
                <a:solidFill>
                  <a:srgbClr val="FFFFFF"/>
                </a:solidFill>
                <a:latin typeface="Fira Sans Medium Bold"/>
              </a:rPr>
              <a:t>Interreg</a:t>
            </a:r>
            <a:r>
              <a:rPr lang="en-US" sz="1926" spc="38" dirty="0">
                <a:solidFill>
                  <a:srgbClr val="FFFFFF"/>
                </a:solidFill>
                <a:latin typeface="Fira Sans Medium Bold"/>
              </a:rPr>
              <a:t> Sachsen-</a:t>
            </a:r>
            <a:r>
              <a:rPr lang="en-US" sz="1926" spc="38" dirty="0" err="1">
                <a:solidFill>
                  <a:srgbClr val="FFFFFF"/>
                </a:solidFill>
                <a:latin typeface="Fira Sans Medium Bold"/>
              </a:rPr>
              <a:t>Tschechien</a:t>
            </a:r>
            <a:endParaRPr lang="en-US" sz="1926" spc="38" dirty="0">
              <a:solidFill>
                <a:srgbClr val="FFFFFF"/>
              </a:solidFill>
              <a:latin typeface="Fira Sans Medium Bold"/>
            </a:endParaRPr>
          </a:p>
          <a:p>
            <a:pPr algn="just">
              <a:lnSpc>
                <a:spcPts val="2696"/>
              </a:lnSpc>
            </a:pPr>
            <a:endParaRPr lang="en-US" sz="1926" spc="38" dirty="0">
              <a:solidFill>
                <a:srgbClr val="FFFFFF"/>
              </a:solidFill>
              <a:latin typeface="Fira Sans Medium Bold"/>
            </a:endParaRPr>
          </a:p>
          <a:p>
            <a:pPr marL="415900" lvl="1" indent="-207950" algn="just">
              <a:lnSpc>
                <a:spcPts val="2696"/>
              </a:lnSpc>
              <a:buFont typeface="Arial"/>
              <a:buChar char="•"/>
            </a:pPr>
            <a:r>
              <a:rPr lang="en-US" sz="1926" spc="38" dirty="0" err="1">
                <a:solidFill>
                  <a:srgbClr val="FFFFFF"/>
                </a:solidFill>
                <a:latin typeface="Fira Sans Medium Bold"/>
              </a:rPr>
              <a:t>Alleiniger</a:t>
            </a:r>
            <a:r>
              <a:rPr lang="en-US" sz="1926" spc="38" dirty="0">
                <a:solidFill>
                  <a:srgbClr val="FFFFFF"/>
                </a:solidFill>
                <a:latin typeface="Fira Sans Medium Bold"/>
              </a:rPr>
              <a:t> </a:t>
            </a:r>
            <a:r>
              <a:rPr lang="en-US" sz="1926" spc="38" dirty="0" err="1">
                <a:solidFill>
                  <a:srgbClr val="FFFFFF"/>
                </a:solidFill>
                <a:latin typeface="Fira Sans Medium Bold"/>
              </a:rPr>
              <a:t>Ansprechpartner</a:t>
            </a:r>
            <a:r>
              <a:rPr lang="en-US" sz="1926" spc="38" dirty="0">
                <a:solidFill>
                  <a:srgbClr val="FFFFFF"/>
                </a:solidFill>
                <a:latin typeface="Fira Sans Medium Bold"/>
              </a:rPr>
              <a:t> </a:t>
            </a:r>
            <a:r>
              <a:rPr lang="en-US" sz="1926" spc="38" dirty="0" err="1">
                <a:solidFill>
                  <a:srgbClr val="FFFFFF"/>
                </a:solidFill>
                <a:latin typeface="Fira Sans Medium Bold"/>
              </a:rPr>
              <a:t>bei</a:t>
            </a:r>
            <a:r>
              <a:rPr lang="en-US" sz="1926" spc="38" dirty="0">
                <a:solidFill>
                  <a:srgbClr val="FFFFFF"/>
                </a:solidFill>
                <a:latin typeface="Fira Sans Medium Bold"/>
              </a:rPr>
              <a:t> </a:t>
            </a:r>
          </a:p>
          <a:p>
            <a:pPr algn="just">
              <a:lnSpc>
                <a:spcPts val="2696"/>
              </a:lnSpc>
            </a:pPr>
            <a:r>
              <a:rPr lang="en-US" sz="1926" spc="38" dirty="0">
                <a:solidFill>
                  <a:srgbClr val="FFFFFF"/>
                </a:solidFill>
                <a:latin typeface="Fira Sans Medium Bold"/>
              </a:rPr>
              <a:t>      </a:t>
            </a:r>
            <a:r>
              <a:rPr lang="en-US" sz="1926" spc="38" dirty="0" err="1">
                <a:solidFill>
                  <a:srgbClr val="FFFFFF"/>
                </a:solidFill>
                <a:latin typeface="Fira Sans Medium Bold"/>
              </a:rPr>
              <a:t>Programmfragen</a:t>
            </a:r>
            <a:r>
              <a:rPr lang="en-US" sz="1926" spc="38" dirty="0">
                <a:solidFill>
                  <a:srgbClr val="FFFFFF"/>
                </a:solidFill>
                <a:latin typeface="Fira Sans Medium Bold"/>
              </a:rPr>
              <a:t>  </a:t>
            </a:r>
            <a:r>
              <a:rPr lang="en-US" sz="1926" spc="38" dirty="0" err="1">
                <a:solidFill>
                  <a:srgbClr val="FFFFFF"/>
                </a:solidFill>
                <a:latin typeface="Fira Sans Medium Bold"/>
              </a:rPr>
              <a:t>gegenüber</a:t>
            </a:r>
            <a:r>
              <a:rPr lang="en-US" sz="1926" spc="38" dirty="0">
                <a:solidFill>
                  <a:srgbClr val="FFFFFF"/>
                </a:solidFill>
                <a:latin typeface="Fira Sans Medium Bold"/>
              </a:rPr>
              <a:t> der </a:t>
            </a:r>
          </a:p>
          <a:p>
            <a:pPr algn="just">
              <a:lnSpc>
                <a:spcPts val="2696"/>
              </a:lnSpc>
            </a:pPr>
            <a:r>
              <a:rPr lang="en-US" sz="1926" spc="38" dirty="0">
                <a:solidFill>
                  <a:srgbClr val="FFFFFF"/>
                </a:solidFill>
                <a:latin typeface="Fira Sans Medium Bold"/>
              </a:rPr>
              <a:t>      </a:t>
            </a:r>
            <a:r>
              <a:rPr lang="en-US" sz="1926" spc="38" dirty="0" err="1">
                <a:solidFill>
                  <a:srgbClr val="FFFFFF"/>
                </a:solidFill>
                <a:latin typeface="Fira Sans Medium Bold"/>
              </a:rPr>
              <a:t>Europäischen</a:t>
            </a:r>
            <a:r>
              <a:rPr lang="en-US" sz="1926" spc="38" dirty="0">
                <a:solidFill>
                  <a:srgbClr val="FFFFFF"/>
                </a:solidFill>
                <a:latin typeface="Fira Sans Medium Bold"/>
              </a:rPr>
              <a:t>  </a:t>
            </a:r>
            <a:r>
              <a:rPr lang="en-US" sz="1926" spc="38" dirty="0" err="1" smtClean="0">
                <a:solidFill>
                  <a:srgbClr val="FFFFFF"/>
                </a:solidFill>
                <a:latin typeface="Fira Sans Medium Bold"/>
              </a:rPr>
              <a:t>Kommission</a:t>
            </a:r>
            <a:endParaRPr lang="en-US" sz="1926" spc="38" dirty="0">
              <a:solidFill>
                <a:srgbClr val="FFFFFF"/>
              </a:solidFill>
              <a:latin typeface="Fira Sans Medium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4778904" y="8627745"/>
            <a:ext cx="182412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 spc="40">
                <a:solidFill>
                  <a:srgbClr val="192954"/>
                </a:solidFill>
                <a:latin typeface="Aileron Heavy"/>
              </a:rPr>
              <a:t>02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942787" y="8637270"/>
            <a:ext cx="4201213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36">
                <a:solidFill>
                  <a:srgbClr val="192954"/>
                </a:solidFill>
                <a:latin typeface="Aileron Regular"/>
              </a:rPr>
              <a:t>Interreg Sachsen - Tschechien</a:t>
            </a:r>
          </a:p>
          <a:p>
            <a:pPr>
              <a:lnSpc>
                <a:spcPts val="2520"/>
              </a:lnSpc>
            </a:pPr>
            <a:r>
              <a:rPr lang="en-US" sz="1800" spc="36">
                <a:solidFill>
                  <a:srgbClr val="192954"/>
                </a:solidFill>
                <a:latin typeface="Aileron Regular"/>
              </a:rPr>
              <a:t>Interreg Česko – Sasko 2021-2027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501858" y="4436485"/>
            <a:ext cx="6085205" cy="447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71"/>
              </a:lnSpc>
            </a:pPr>
            <a:r>
              <a:rPr lang="en-US" sz="2622">
                <a:solidFill>
                  <a:srgbClr val="2E8638"/>
                </a:solidFill>
                <a:latin typeface="Fira Sans Medium"/>
              </a:rPr>
              <a:t>Aufgabe / Zuständigkeit</a:t>
            </a:r>
          </a:p>
        </p:txBody>
      </p:sp>
      <p:sp>
        <p:nvSpPr>
          <p:cNvPr id="28" name="AutoShape 28"/>
          <p:cNvSpPr/>
          <p:nvPr/>
        </p:nvSpPr>
        <p:spPr>
          <a:xfrm>
            <a:off x="10064010" y="4413296"/>
            <a:ext cx="6083493" cy="520967"/>
          </a:xfrm>
          <a:prstGeom prst="rect">
            <a:avLst/>
          </a:prstGeom>
          <a:solidFill>
            <a:srgbClr val="C6C8C9"/>
          </a:solidFill>
        </p:spPr>
      </p:sp>
      <p:sp>
        <p:nvSpPr>
          <p:cNvPr id="29" name="TextBox 29"/>
          <p:cNvSpPr txBox="1"/>
          <p:nvPr/>
        </p:nvSpPr>
        <p:spPr>
          <a:xfrm>
            <a:off x="9840190" y="4421340"/>
            <a:ext cx="6085205" cy="447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71"/>
              </a:lnSpc>
            </a:pPr>
            <a:r>
              <a:rPr lang="en-US" sz="2622">
                <a:solidFill>
                  <a:srgbClr val="003C86"/>
                </a:solidFill>
                <a:latin typeface="Fira Sans Medium"/>
              </a:rPr>
              <a:t>Odpovědnost / úkoly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006860" y="5516758"/>
            <a:ext cx="6083493" cy="1989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5900" lvl="1" indent="-207950" algn="just">
              <a:lnSpc>
                <a:spcPts val="2696"/>
              </a:lnSpc>
              <a:buFont typeface="Arial"/>
              <a:buChar char="•"/>
            </a:pPr>
            <a:r>
              <a:rPr lang="en-US" sz="1926" spc="38">
                <a:solidFill>
                  <a:srgbClr val="FFFFFF"/>
                </a:solidFill>
                <a:latin typeface="Fira Sans Medium Bold"/>
              </a:rPr>
              <a:t>nese celkovou odpovědnost za řádnou</a:t>
            </a:r>
          </a:p>
          <a:p>
            <a:pPr algn="just">
              <a:lnSpc>
                <a:spcPts val="2696"/>
              </a:lnSpc>
            </a:pPr>
            <a:r>
              <a:rPr lang="en-US" sz="1926" spc="38">
                <a:solidFill>
                  <a:srgbClr val="FFFFFF"/>
                </a:solidFill>
                <a:latin typeface="Fira Sans Medium Bold"/>
              </a:rPr>
              <a:t>       realizaci Programu Interreg Česko - Sasko </a:t>
            </a:r>
          </a:p>
          <a:p>
            <a:pPr algn="just">
              <a:lnSpc>
                <a:spcPts val="2696"/>
              </a:lnSpc>
            </a:pPr>
            <a:r>
              <a:rPr lang="en-US" sz="1926" spc="38">
                <a:solidFill>
                  <a:srgbClr val="FFFFFF"/>
                </a:solidFill>
                <a:latin typeface="Fira Sans Medium Bold"/>
              </a:rPr>
              <a:t>       2021 - 2027</a:t>
            </a:r>
          </a:p>
          <a:p>
            <a:pPr algn="just">
              <a:lnSpc>
                <a:spcPts val="2696"/>
              </a:lnSpc>
            </a:pPr>
            <a:endParaRPr lang="en-US" sz="1926" spc="38">
              <a:solidFill>
                <a:srgbClr val="FFFFFF"/>
              </a:solidFill>
              <a:latin typeface="Fira Sans Medium Bold"/>
            </a:endParaRPr>
          </a:p>
          <a:p>
            <a:pPr marL="415900" lvl="1" indent="-207950" algn="just">
              <a:lnSpc>
                <a:spcPts val="2696"/>
              </a:lnSpc>
              <a:buFont typeface="Arial"/>
              <a:buChar char="•"/>
            </a:pPr>
            <a:r>
              <a:rPr lang="en-US" sz="1926" spc="38">
                <a:solidFill>
                  <a:srgbClr val="FFFFFF"/>
                </a:solidFill>
                <a:latin typeface="Fira Sans Medium Bold"/>
              </a:rPr>
              <a:t>jediný kontaktní partnere vůči </a:t>
            </a:r>
          </a:p>
          <a:p>
            <a:pPr algn="just">
              <a:lnSpc>
                <a:spcPts val="2696"/>
              </a:lnSpc>
            </a:pPr>
            <a:r>
              <a:rPr lang="en-US" sz="1926" spc="38">
                <a:solidFill>
                  <a:srgbClr val="FFFFFF"/>
                </a:solidFill>
                <a:latin typeface="Fira Sans Medium Bold"/>
              </a:rPr>
              <a:t>      Evropské komisi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836935" y="7453054"/>
            <a:ext cx="3580900" cy="842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8"/>
              </a:lnSpc>
            </a:pPr>
            <a:r>
              <a:rPr lang="en-US" sz="1613" spc="32">
                <a:solidFill>
                  <a:srgbClr val="192954"/>
                </a:solidFill>
                <a:latin typeface="Aileron Regular"/>
              </a:rPr>
              <a:t>Interreg Sachsen - Tschechien</a:t>
            </a:r>
          </a:p>
          <a:p>
            <a:pPr>
              <a:lnSpc>
                <a:spcPts val="2258"/>
              </a:lnSpc>
            </a:pPr>
            <a:r>
              <a:rPr lang="en-US" sz="1613" spc="32">
                <a:solidFill>
                  <a:srgbClr val="192954"/>
                </a:solidFill>
                <a:latin typeface="Aileron Regular"/>
              </a:rPr>
              <a:t>Interreg Česko - Sasko</a:t>
            </a:r>
          </a:p>
          <a:p>
            <a:pPr>
              <a:lnSpc>
                <a:spcPts val="2258"/>
              </a:lnSpc>
            </a:pPr>
            <a:endParaRPr lang="en-US" sz="1613" spc="32">
              <a:solidFill>
                <a:srgbClr val="192954"/>
              </a:solidFill>
              <a:latin typeface="Aileron Regular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3830089" y="4413296"/>
            <a:ext cx="6083493" cy="520967"/>
          </a:xfrm>
          <a:prstGeom prst="rect">
            <a:avLst/>
          </a:prstGeom>
          <a:solidFill>
            <a:srgbClr val="C6C8C9"/>
          </a:solidFill>
        </p:spPr>
      </p:sp>
      <p:sp>
        <p:nvSpPr>
          <p:cNvPr id="4" name="AutoShape 4"/>
          <p:cNvSpPr/>
          <p:nvPr/>
        </p:nvSpPr>
        <p:spPr>
          <a:xfrm>
            <a:off x="10083096" y="2513890"/>
            <a:ext cx="6083493" cy="1732369"/>
          </a:xfrm>
          <a:prstGeom prst="rect">
            <a:avLst/>
          </a:prstGeom>
          <a:solidFill>
            <a:srgbClr val="173C86"/>
          </a:solidFill>
        </p:spPr>
      </p:sp>
      <p:sp>
        <p:nvSpPr>
          <p:cNvPr id="5" name="AutoShape 5"/>
          <p:cNvSpPr/>
          <p:nvPr/>
        </p:nvSpPr>
        <p:spPr>
          <a:xfrm>
            <a:off x="3830089" y="2513890"/>
            <a:ext cx="6083493" cy="1732369"/>
          </a:xfrm>
          <a:prstGeom prst="rect">
            <a:avLst/>
          </a:prstGeom>
          <a:solidFill>
            <a:srgbClr val="2A8435"/>
          </a:solidFill>
        </p:spPr>
      </p:sp>
      <p:sp>
        <p:nvSpPr>
          <p:cNvPr id="6" name="AutoShape 6"/>
          <p:cNvSpPr/>
          <p:nvPr/>
        </p:nvSpPr>
        <p:spPr>
          <a:xfrm>
            <a:off x="10083096" y="5105713"/>
            <a:ext cx="6083493" cy="2939359"/>
          </a:xfrm>
          <a:prstGeom prst="rect">
            <a:avLst/>
          </a:prstGeom>
          <a:solidFill>
            <a:srgbClr val="227FBB"/>
          </a:solidFill>
        </p:spPr>
      </p:sp>
      <p:sp>
        <p:nvSpPr>
          <p:cNvPr id="7" name="AutoShape 7"/>
          <p:cNvSpPr/>
          <p:nvPr/>
        </p:nvSpPr>
        <p:spPr>
          <a:xfrm>
            <a:off x="3830089" y="5105713"/>
            <a:ext cx="6083493" cy="2939359"/>
          </a:xfrm>
          <a:prstGeom prst="rect">
            <a:avLst/>
          </a:prstGeom>
          <a:solidFill>
            <a:srgbClr val="56C02B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049980" y="3290178"/>
            <a:ext cx="207854" cy="1797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049980" y="5189584"/>
            <a:ext cx="207854" cy="17979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049980" y="7088991"/>
            <a:ext cx="207854" cy="17979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87772" y="2754858"/>
            <a:ext cx="1310857" cy="1310857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2905086" y="2897821"/>
            <a:ext cx="1076230" cy="107623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4" name="AutoShape 14"/>
          <p:cNvSpPr/>
          <p:nvPr/>
        </p:nvSpPr>
        <p:spPr>
          <a:xfrm>
            <a:off x="1684976" y="8399499"/>
            <a:ext cx="1491804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26891" y="8592601"/>
            <a:ext cx="3031317" cy="9776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973194" y="2986895"/>
            <a:ext cx="898083" cy="898083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3489195" y="2572603"/>
            <a:ext cx="6765280" cy="574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38"/>
              </a:lnSpc>
            </a:pPr>
            <a:r>
              <a:rPr lang="en-US" sz="3313">
                <a:solidFill>
                  <a:srgbClr val="FFFFFF"/>
                </a:solidFill>
                <a:latin typeface="Fira Sans Medium Bold"/>
              </a:rPr>
              <a:t>Nationale Behörde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3856836" y="668832"/>
            <a:ext cx="11020658" cy="1845058"/>
            <a:chOff x="0" y="0"/>
            <a:chExt cx="14694210" cy="2460077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38100"/>
              <a:ext cx="14694210" cy="13620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28"/>
                </a:lnSpc>
              </a:pPr>
              <a:r>
                <a:rPr lang="en-US" sz="3151" spc="94">
                  <a:solidFill>
                    <a:srgbClr val="2A8435"/>
                  </a:solidFill>
                  <a:latin typeface="Aileron Heavy"/>
                </a:rPr>
                <a:t>INTERREG SACHSEN - TSCHECHIEN</a:t>
              </a:r>
            </a:p>
            <a:p>
              <a:pPr marL="0" lvl="0" indent="0" algn="ctr">
                <a:lnSpc>
                  <a:spcPts val="4128"/>
                </a:lnSpc>
                <a:spcBef>
                  <a:spcPct val="0"/>
                </a:spcBef>
              </a:pPr>
              <a:r>
                <a:rPr lang="en-US" sz="3151" spc="94">
                  <a:solidFill>
                    <a:srgbClr val="173C86"/>
                  </a:solidFill>
                  <a:latin typeface="Aileron Heavy"/>
                </a:rPr>
                <a:t>INTERREG ČESKO- SASKO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651081" y="1422731"/>
              <a:ext cx="13392048" cy="1037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08"/>
                </a:lnSpc>
              </a:pPr>
              <a:r>
                <a:rPr lang="en-US" sz="2292" spc="114">
                  <a:solidFill>
                    <a:srgbClr val="2A8435"/>
                  </a:solidFill>
                  <a:latin typeface="Aileron Regular"/>
                </a:rPr>
                <a:t>Programmbehörden </a:t>
              </a:r>
              <a:r>
                <a:rPr lang="en-US" sz="2292" spc="114">
                  <a:solidFill>
                    <a:srgbClr val="191919"/>
                  </a:solidFill>
                  <a:latin typeface="Aileron Regular"/>
                </a:rPr>
                <a:t>I </a:t>
              </a:r>
              <a:r>
                <a:rPr lang="en-US" sz="2292" spc="114">
                  <a:solidFill>
                    <a:srgbClr val="173C86"/>
                  </a:solidFill>
                  <a:latin typeface="Aileron Regular"/>
                </a:rPr>
                <a:t>Zapojené instituce</a:t>
              </a:r>
            </a:p>
            <a:p>
              <a:pPr algn="ctr">
                <a:lnSpc>
                  <a:spcPts val="3208"/>
                </a:lnSpc>
              </a:pPr>
              <a:endParaRPr lang="en-US" sz="2292" spc="114">
                <a:solidFill>
                  <a:srgbClr val="173C86"/>
                </a:solidFill>
                <a:latin typeface="Aileron Regular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9646661" y="2582128"/>
            <a:ext cx="6956363" cy="1753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7"/>
              </a:lnSpc>
            </a:pPr>
            <a:r>
              <a:rPr lang="en-US" sz="3326">
                <a:solidFill>
                  <a:srgbClr val="FFFFFF"/>
                </a:solidFill>
                <a:latin typeface="Fira Sans Medium Bold"/>
              </a:rPr>
              <a:t>Národní orgán</a:t>
            </a:r>
          </a:p>
          <a:p>
            <a:pPr algn="ctr">
              <a:lnSpc>
                <a:spcPts val="4657"/>
              </a:lnSpc>
            </a:pPr>
            <a:endParaRPr lang="en-US" sz="3326">
              <a:solidFill>
                <a:srgbClr val="FFFFFF"/>
              </a:solidFill>
              <a:latin typeface="Fira Sans Medium Bold"/>
            </a:endParaRPr>
          </a:p>
          <a:p>
            <a:pPr marL="0" lvl="0" indent="0" algn="ctr">
              <a:lnSpc>
                <a:spcPts val="4657"/>
              </a:lnSpc>
            </a:pPr>
            <a:endParaRPr lang="en-US" sz="3326">
              <a:solidFill>
                <a:srgbClr val="FFFFFF"/>
              </a:solidFill>
              <a:latin typeface="Fira Sans Medium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396204" y="3223040"/>
            <a:ext cx="5652888" cy="1846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1"/>
              </a:lnSpc>
            </a:pPr>
            <a:r>
              <a:rPr lang="en-US" sz="2622" spc="52">
                <a:solidFill>
                  <a:srgbClr val="FFFFFF"/>
                </a:solidFill>
                <a:latin typeface="Fira Sans Medium Bold"/>
              </a:rPr>
              <a:t>Ministerstvo pro místní rozvoj</a:t>
            </a:r>
          </a:p>
          <a:p>
            <a:pPr algn="ctr">
              <a:lnSpc>
                <a:spcPts val="3671"/>
              </a:lnSpc>
            </a:pPr>
            <a:r>
              <a:rPr lang="en-US" sz="2622" spc="22">
                <a:solidFill>
                  <a:srgbClr val="FFFFFF"/>
                </a:solidFill>
                <a:latin typeface="Arimo Bold"/>
              </a:rPr>
              <a:t> České republiky</a:t>
            </a:r>
          </a:p>
          <a:p>
            <a:pPr algn="ctr">
              <a:lnSpc>
                <a:spcPts val="3671"/>
              </a:lnSpc>
            </a:pPr>
            <a:endParaRPr lang="en-US" sz="2622" spc="22">
              <a:solidFill>
                <a:srgbClr val="FFFFFF"/>
              </a:solidFill>
              <a:latin typeface="Arimo Bold"/>
            </a:endParaRPr>
          </a:p>
          <a:p>
            <a:pPr marL="0" lvl="0" indent="0" algn="ctr">
              <a:lnSpc>
                <a:spcPts val="3671"/>
              </a:lnSpc>
            </a:pPr>
            <a:endParaRPr lang="en-US" sz="2622" spc="22">
              <a:solidFill>
                <a:srgbClr val="FFFFFF"/>
              </a:solidFill>
              <a:latin typeface="Arimo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3715789" y="5561632"/>
            <a:ext cx="6083493" cy="2322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5900" lvl="1" indent="-207950" algn="just">
              <a:lnSpc>
                <a:spcPts val="2696"/>
              </a:lnSpc>
              <a:buFont typeface="Arial"/>
              <a:buChar char="•"/>
            </a:pPr>
            <a:r>
              <a:rPr lang="en-US" sz="1926" spc="38">
                <a:solidFill>
                  <a:srgbClr val="FFFFFF"/>
                </a:solidFill>
                <a:latin typeface="Fira Sans Medium Bold"/>
              </a:rPr>
              <a:t>Unmittelbarer Ansprechpartner für die Verwaltungsbehörde in allen Fragen der Umsetzung des Programms für die Belange auf tschechischem Fördergebiet </a:t>
            </a:r>
          </a:p>
          <a:p>
            <a:pPr algn="just">
              <a:lnSpc>
                <a:spcPts val="2696"/>
              </a:lnSpc>
            </a:pPr>
            <a:endParaRPr lang="en-US" sz="1926" spc="38">
              <a:solidFill>
                <a:srgbClr val="FFFFFF"/>
              </a:solidFill>
              <a:latin typeface="Fira Sans Medium Bold"/>
            </a:endParaRPr>
          </a:p>
          <a:p>
            <a:pPr marL="415900" lvl="1" indent="-207950" algn="just">
              <a:lnSpc>
                <a:spcPts val="2696"/>
              </a:lnSpc>
              <a:buFont typeface="Arial"/>
              <a:buChar char="•"/>
            </a:pPr>
            <a:r>
              <a:rPr lang="en-US" sz="1926" spc="38">
                <a:solidFill>
                  <a:srgbClr val="FFFFFF"/>
                </a:solidFill>
                <a:latin typeface="Fira Sans Medium Bold"/>
              </a:rPr>
              <a:t>Nationale Behörde in der Tschechischen Republik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778904" y="8627745"/>
            <a:ext cx="182412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 spc="40">
                <a:solidFill>
                  <a:srgbClr val="192954"/>
                </a:solidFill>
                <a:latin typeface="Aileron Heavy"/>
              </a:rPr>
              <a:t>03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942787" y="8637270"/>
            <a:ext cx="4201213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36">
                <a:solidFill>
                  <a:srgbClr val="192954"/>
                </a:solidFill>
                <a:latin typeface="Aileron Regular"/>
              </a:rPr>
              <a:t>Interreg Sachsen - Tschechien</a:t>
            </a:r>
          </a:p>
          <a:p>
            <a:pPr>
              <a:lnSpc>
                <a:spcPts val="2520"/>
              </a:lnSpc>
            </a:pPr>
            <a:r>
              <a:rPr lang="en-US" sz="1800" spc="36">
                <a:solidFill>
                  <a:srgbClr val="192954"/>
                </a:solidFill>
                <a:latin typeface="Aileron Regular"/>
              </a:rPr>
              <a:t>Interreg Česko – Sasko 2021-2027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501858" y="4436485"/>
            <a:ext cx="6085205" cy="447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71"/>
              </a:lnSpc>
            </a:pPr>
            <a:r>
              <a:rPr lang="en-US" sz="2622">
                <a:solidFill>
                  <a:srgbClr val="2E8638"/>
                </a:solidFill>
                <a:latin typeface="Fira Sans Medium"/>
              </a:rPr>
              <a:t>Aufgabe / Zuständigkeit</a:t>
            </a:r>
          </a:p>
        </p:txBody>
      </p:sp>
      <p:sp>
        <p:nvSpPr>
          <p:cNvPr id="27" name="AutoShape 27"/>
          <p:cNvSpPr/>
          <p:nvPr/>
        </p:nvSpPr>
        <p:spPr>
          <a:xfrm>
            <a:off x="10064010" y="4413296"/>
            <a:ext cx="6083493" cy="520967"/>
          </a:xfrm>
          <a:prstGeom prst="rect">
            <a:avLst/>
          </a:prstGeom>
          <a:solidFill>
            <a:srgbClr val="C6C8C9"/>
          </a:solidFill>
        </p:spPr>
      </p:sp>
      <p:sp>
        <p:nvSpPr>
          <p:cNvPr id="28" name="TextBox 28"/>
          <p:cNvSpPr txBox="1"/>
          <p:nvPr/>
        </p:nvSpPr>
        <p:spPr>
          <a:xfrm>
            <a:off x="9840190" y="4421340"/>
            <a:ext cx="6085205" cy="447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71"/>
              </a:lnSpc>
            </a:pPr>
            <a:r>
              <a:rPr lang="en-US" sz="2622">
                <a:solidFill>
                  <a:srgbClr val="003C86"/>
                </a:solidFill>
                <a:latin typeface="Fira Sans Medium"/>
              </a:rPr>
              <a:t>Odpovědnost / úkoly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011170" y="5516758"/>
            <a:ext cx="6083493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5900" lvl="1" indent="-207950" algn="just">
              <a:lnSpc>
                <a:spcPts val="2696"/>
              </a:lnSpc>
              <a:buFont typeface="Arial"/>
              <a:buChar char="•"/>
            </a:pPr>
            <a:r>
              <a:rPr lang="en-US" sz="1926" spc="38" dirty="0" err="1">
                <a:solidFill>
                  <a:srgbClr val="FFFFFF"/>
                </a:solidFill>
                <a:latin typeface="Fira Sans Medium Bold"/>
              </a:rPr>
              <a:t>Přímým</a:t>
            </a:r>
            <a:r>
              <a:rPr lang="en-US" sz="1926" spc="38" dirty="0">
                <a:solidFill>
                  <a:srgbClr val="FFFFFF"/>
                </a:solidFill>
                <a:latin typeface="Fira Sans Medium Bold"/>
              </a:rPr>
              <a:t> </a:t>
            </a:r>
            <a:r>
              <a:rPr lang="en-US" sz="1926" spc="38" dirty="0" err="1">
                <a:solidFill>
                  <a:srgbClr val="FFFFFF"/>
                </a:solidFill>
                <a:latin typeface="Fira Sans Medium Bold"/>
              </a:rPr>
              <a:t>partnerem</a:t>
            </a:r>
            <a:r>
              <a:rPr lang="en-US" sz="1926" spc="38" dirty="0">
                <a:solidFill>
                  <a:srgbClr val="FFFFFF"/>
                </a:solidFill>
                <a:latin typeface="Fira Sans Medium Bold"/>
              </a:rPr>
              <a:t> </a:t>
            </a:r>
            <a:r>
              <a:rPr lang="en-US" sz="1926" spc="38" dirty="0" err="1">
                <a:solidFill>
                  <a:srgbClr val="FFFFFF"/>
                </a:solidFill>
                <a:latin typeface="Fira Sans Medium Bold"/>
              </a:rPr>
              <a:t>Řídícího</a:t>
            </a:r>
            <a:r>
              <a:rPr lang="en-US" sz="1926" spc="38" dirty="0">
                <a:solidFill>
                  <a:srgbClr val="FFFFFF"/>
                </a:solidFill>
                <a:latin typeface="Fira Sans Medium Bold"/>
              </a:rPr>
              <a:t> </a:t>
            </a:r>
            <a:r>
              <a:rPr lang="en-US" sz="1926" spc="38" dirty="0" err="1">
                <a:solidFill>
                  <a:srgbClr val="FFFFFF"/>
                </a:solidFill>
                <a:latin typeface="Fira Sans Medium Bold"/>
              </a:rPr>
              <a:t>orgánu</a:t>
            </a:r>
            <a:r>
              <a:rPr lang="en-US" sz="1926" spc="38" dirty="0">
                <a:solidFill>
                  <a:srgbClr val="FFFFFF"/>
                </a:solidFill>
                <a:latin typeface="Fira Sans Medium Bold"/>
              </a:rPr>
              <a:t> v </a:t>
            </a:r>
            <a:r>
              <a:rPr lang="en-US" sz="1926" spc="38" dirty="0" err="1">
                <a:solidFill>
                  <a:srgbClr val="FFFFFF"/>
                </a:solidFill>
                <a:latin typeface="Fira Sans Medium Bold"/>
              </a:rPr>
              <a:t>otázkách</a:t>
            </a:r>
            <a:r>
              <a:rPr lang="en-US" sz="1926" spc="38" dirty="0">
                <a:solidFill>
                  <a:srgbClr val="FFFFFF"/>
                </a:solidFill>
                <a:latin typeface="Fira Sans Medium Bold"/>
              </a:rPr>
              <a:t> </a:t>
            </a:r>
            <a:r>
              <a:rPr lang="en-US" sz="1926" spc="38" dirty="0" err="1">
                <a:solidFill>
                  <a:srgbClr val="FFFFFF"/>
                </a:solidFill>
                <a:latin typeface="Fira Sans Medium Bold"/>
              </a:rPr>
              <a:t>realizace</a:t>
            </a:r>
            <a:r>
              <a:rPr lang="en-US" sz="1926" spc="38" dirty="0">
                <a:solidFill>
                  <a:srgbClr val="FFFFFF"/>
                </a:solidFill>
                <a:latin typeface="Fira Sans Medium Bold"/>
              </a:rPr>
              <a:t> </a:t>
            </a:r>
            <a:r>
              <a:rPr lang="en-US" sz="1926" spc="38" dirty="0" err="1">
                <a:solidFill>
                  <a:srgbClr val="FFFFFF"/>
                </a:solidFill>
                <a:latin typeface="Fira Sans Medium Bold"/>
              </a:rPr>
              <a:t>Programu</a:t>
            </a:r>
            <a:r>
              <a:rPr lang="en-US" sz="1926" spc="38" dirty="0">
                <a:solidFill>
                  <a:srgbClr val="FFFFFF"/>
                </a:solidFill>
                <a:latin typeface="Fira Sans Medium Bold"/>
              </a:rPr>
              <a:t> </a:t>
            </a:r>
            <a:r>
              <a:rPr lang="en-US" sz="1926" spc="38" dirty="0" err="1">
                <a:solidFill>
                  <a:srgbClr val="FFFFFF"/>
                </a:solidFill>
                <a:latin typeface="Fira Sans Medium Bold"/>
              </a:rPr>
              <a:t>na</a:t>
            </a:r>
            <a:r>
              <a:rPr lang="en-US" sz="1926" spc="38" dirty="0">
                <a:solidFill>
                  <a:srgbClr val="FFFFFF"/>
                </a:solidFill>
                <a:latin typeface="Fira Sans Medium Bold"/>
              </a:rPr>
              <a:t> </a:t>
            </a:r>
            <a:r>
              <a:rPr lang="en-US" sz="1926" spc="38" dirty="0" err="1">
                <a:solidFill>
                  <a:srgbClr val="FFFFFF"/>
                </a:solidFill>
                <a:latin typeface="Fira Sans Medium Bold"/>
              </a:rPr>
              <a:t>českém</a:t>
            </a:r>
            <a:r>
              <a:rPr lang="en-US" sz="1926" spc="38" dirty="0">
                <a:solidFill>
                  <a:srgbClr val="FFFFFF"/>
                </a:solidFill>
                <a:latin typeface="Fira Sans Medium Bold"/>
              </a:rPr>
              <a:t> </a:t>
            </a:r>
            <a:r>
              <a:rPr lang="en-US" sz="1926" spc="38" dirty="0" err="1">
                <a:solidFill>
                  <a:srgbClr val="FFFFFF"/>
                </a:solidFill>
                <a:latin typeface="Fira Sans Medium Bold"/>
              </a:rPr>
              <a:t>území</a:t>
            </a:r>
            <a:r>
              <a:rPr lang="en-US" sz="1926" spc="38" dirty="0">
                <a:solidFill>
                  <a:srgbClr val="FFFFFF"/>
                </a:solidFill>
                <a:latin typeface="Fira Sans Medium Bold"/>
              </a:rPr>
              <a:t> </a:t>
            </a:r>
          </a:p>
          <a:p>
            <a:pPr algn="just">
              <a:lnSpc>
                <a:spcPts val="2696"/>
              </a:lnSpc>
            </a:pPr>
            <a:endParaRPr lang="en-US" sz="1926" spc="38" dirty="0">
              <a:solidFill>
                <a:srgbClr val="FFFFFF"/>
              </a:solidFill>
              <a:latin typeface="Fira Sans Medium Bold"/>
            </a:endParaRPr>
          </a:p>
          <a:p>
            <a:pPr marL="415900" lvl="1" indent="-207950" algn="just">
              <a:lnSpc>
                <a:spcPts val="2696"/>
              </a:lnSpc>
              <a:buFont typeface="Arial"/>
              <a:buChar char="•"/>
            </a:pPr>
            <a:r>
              <a:rPr lang="en-US" sz="1926" spc="38" dirty="0" err="1" smtClean="0">
                <a:solidFill>
                  <a:srgbClr val="FFFFFF"/>
                </a:solidFill>
                <a:latin typeface="Fira Sans Medium Bold"/>
              </a:rPr>
              <a:t>Národní</a:t>
            </a:r>
            <a:r>
              <a:rPr lang="en-US" sz="1926" spc="38" dirty="0" smtClean="0">
                <a:solidFill>
                  <a:srgbClr val="FFFFFF"/>
                </a:solidFill>
                <a:latin typeface="Fira Sans Medium Bold"/>
              </a:rPr>
              <a:t> </a:t>
            </a:r>
            <a:r>
              <a:rPr lang="en-US" sz="1926" spc="38" dirty="0" err="1">
                <a:solidFill>
                  <a:srgbClr val="FFFFFF"/>
                </a:solidFill>
                <a:latin typeface="Fira Sans Medium Bold"/>
              </a:rPr>
              <a:t>orgán</a:t>
            </a:r>
            <a:r>
              <a:rPr lang="en-US" sz="1926" spc="38" dirty="0">
                <a:solidFill>
                  <a:srgbClr val="FFFFFF"/>
                </a:solidFill>
                <a:latin typeface="Fira Sans Medium Bold"/>
              </a:rPr>
              <a:t> v </a:t>
            </a:r>
            <a:r>
              <a:rPr lang="en-US" sz="1926" spc="38" dirty="0" err="1">
                <a:solidFill>
                  <a:srgbClr val="FFFFFF"/>
                </a:solidFill>
                <a:latin typeface="Fira Sans Medium Bold"/>
              </a:rPr>
              <a:t>České</a:t>
            </a:r>
            <a:r>
              <a:rPr lang="en-US" sz="1926" spc="38" dirty="0">
                <a:solidFill>
                  <a:srgbClr val="FFFFFF"/>
                </a:solidFill>
                <a:latin typeface="Fira Sans Medium Bold"/>
              </a:rPr>
              <a:t> </a:t>
            </a:r>
            <a:r>
              <a:rPr lang="en-US" sz="1926" spc="38" dirty="0" err="1" smtClean="0">
                <a:solidFill>
                  <a:srgbClr val="FFFFFF"/>
                </a:solidFill>
                <a:latin typeface="Fira Sans Medium Bold"/>
              </a:rPr>
              <a:t>republice</a:t>
            </a:r>
            <a:endParaRPr lang="en-US" sz="1926" spc="38" dirty="0">
              <a:solidFill>
                <a:srgbClr val="FFFFFF"/>
              </a:solidFill>
              <a:latin typeface="Fira Sans Medium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3856836" y="3223040"/>
            <a:ext cx="6154335" cy="904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4"/>
              </a:lnSpc>
              <a:spcBef>
                <a:spcPct val="0"/>
              </a:spcBef>
            </a:pPr>
            <a:r>
              <a:rPr lang="en-US" sz="2624" spc="52">
                <a:solidFill>
                  <a:srgbClr val="FFFFFF"/>
                </a:solidFill>
                <a:latin typeface="Fira Sans Medium Bold"/>
              </a:rPr>
              <a:t>Ministerium für Regionalentwicklung der Tschechischen Republik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836935" y="7453054"/>
            <a:ext cx="3580900" cy="842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8"/>
              </a:lnSpc>
            </a:pPr>
            <a:r>
              <a:rPr lang="en-US" sz="1613" spc="32">
                <a:solidFill>
                  <a:srgbClr val="192954"/>
                </a:solidFill>
                <a:latin typeface="Aileron Regular"/>
              </a:rPr>
              <a:t>Interreg Sachsen - Tschechien</a:t>
            </a:r>
          </a:p>
          <a:p>
            <a:pPr>
              <a:lnSpc>
                <a:spcPts val="2258"/>
              </a:lnSpc>
            </a:pPr>
            <a:r>
              <a:rPr lang="en-US" sz="1613" spc="32">
                <a:solidFill>
                  <a:srgbClr val="192954"/>
                </a:solidFill>
                <a:latin typeface="Aileron Regular"/>
              </a:rPr>
              <a:t>Interreg Česko - Sasko</a:t>
            </a:r>
          </a:p>
          <a:p>
            <a:pPr>
              <a:lnSpc>
                <a:spcPts val="2258"/>
              </a:lnSpc>
            </a:pPr>
            <a:endParaRPr lang="en-US" sz="1613" spc="32">
              <a:solidFill>
                <a:srgbClr val="192954"/>
              </a:solidFill>
              <a:latin typeface="Aileron Regular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3830089" y="4413296"/>
            <a:ext cx="6083493" cy="520967"/>
          </a:xfrm>
          <a:prstGeom prst="rect">
            <a:avLst/>
          </a:prstGeom>
          <a:solidFill>
            <a:srgbClr val="C6C8C9"/>
          </a:solidFill>
        </p:spPr>
      </p:sp>
      <p:sp>
        <p:nvSpPr>
          <p:cNvPr id="4" name="AutoShape 4"/>
          <p:cNvSpPr/>
          <p:nvPr/>
        </p:nvSpPr>
        <p:spPr>
          <a:xfrm>
            <a:off x="10083096" y="2513890"/>
            <a:ext cx="6083493" cy="1732369"/>
          </a:xfrm>
          <a:prstGeom prst="rect">
            <a:avLst/>
          </a:prstGeom>
          <a:solidFill>
            <a:srgbClr val="173C86"/>
          </a:solidFill>
        </p:spPr>
      </p:sp>
      <p:sp>
        <p:nvSpPr>
          <p:cNvPr id="5" name="AutoShape 5"/>
          <p:cNvSpPr/>
          <p:nvPr/>
        </p:nvSpPr>
        <p:spPr>
          <a:xfrm>
            <a:off x="3830089" y="2513890"/>
            <a:ext cx="6083493" cy="1732369"/>
          </a:xfrm>
          <a:prstGeom prst="rect">
            <a:avLst/>
          </a:prstGeom>
          <a:solidFill>
            <a:srgbClr val="2A8435"/>
          </a:solidFill>
        </p:spPr>
      </p:sp>
      <p:sp>
        <p:nvSpPr>
          <p:cNvPr id="6" name="AutoShape 6"/>
          <p:cNvSpPr/>
          <p:nvPr/>
        </p:nvSpPr>
        <p:spPr>
          <a:xfrm>
            <a:off x="10083096" y="5105713"/>
            <a:ext cx="6083493" cy="2939359"/>
          </a:xfrm>
          <a:prstGeom prst="rect">
            <a:avLst/>
          </a:prstGeom>
          <a:solidFill>
            <a:srgbClr val="227FBB"/>
          </a:solidFill>
        </p:spPr>
      </p:sp>
      <p:sp>
        <p:nvSpPr>
          <p:cNvPr id="7" name="AutoShape 7"/>
          <p:cNvSpPr/>
          <p:nvPr/>
        </p:nvSpPr>
        <p:spPr>
          <a:xfrm>
            <a:off x="3830089" y="5105713"/>
            <a:ext cx="6083493" cy="2939359"/>
          </a:xfrm>
          <a:prstGeom prst="rect">
            <a:avLst/>
          </a:prstGeom>
          <a:solidFill>
            <a:srgbClr val="56C02B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049980" y="3290178"/>
            <a:ext cx="207854" cy="1797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049980" y="5189584"/>
            <a:ext cx="207854" cy="17979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049980" y="7088991"/>
            <a:ext cx="207854" cy="179794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1684976" y="8399499"/>
            <a:ext cx="1491804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26891" y="8592601"/>
            <a:ext cx="3031317" cy="97760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3856836" y="668832"/>
            <a:ext cx="11020658" cy="1845058"/>
            <a:chOff x="0" y="0"/>
            <a:chExt cx="14694210" cy="2460077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38100"/>
              <a:ext cx="14694210" cy="13620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28"/>
                </a:lnSpc>
              </a:pPr>
              <a:r>
                <a:rPr lang="en-US" sz="3151" spc="94">
                  <a:solidFill>
                    <a:srgbClr val="2A8435"/>
                  </a:solidFill>
                  <a:latin typeface="Aileron Heavy"/>
                </a:rPr>
                <a:t>INTERREG SACHSEN - TSCHECHIEN</a:t>
              </a:r>
            </a:p>
            <a:p>
              <a:pPr marL="0" lvl="0" indent="0" algn="ctr">
                <a:lnSpc>
                  <a:spcPts val="4128"/>
                </a:lnSpc>
                <a:spcBef>
                  <a:spcPct val="0"/>
                </a:spcBef>
              </a:pPr>
              <a:r>
                <a:rPr lang="en-US" sz="3151" spc="94">
                  <a:solidFill>
                    <a:srgbClr val="173C86"/>
                  </a:solidFill>
                  <a:latin typeface="Aileron Heavy"/>
                </a:rPr>
                <a:t>INTERREG ČESKO- SASKO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651081" y="1422731"/>
              <a:ext cx="13392048" cy="1037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08"/>
                </a:lnSpc>
              </a:pPr>
              <a:r>
                <a:rPr lang="en-US" sz="2292" spc="114">
                  <a:solidFill>
                    <a:srgbClr val="2A8435"/>
                  </a:solidFill>
                  <a:latin typeface="Aileron Regular"/>
                </a:rPr>
                <a:t>Programmbehörden </a:t>
              </a:r>
              <a:r>
                <a:rPr lang="en-US" sz="2292" spc="114">
                  <a:solidFill>
                    <a:srgbClr val="191919"/>
                  </a:solidFill>
                  <a:latin typeface="Aileron Regular"/>
                </a:rPr>
                <a:t>I </a:t>
              </a:r>
              <a:r>
                <a:rPr lang="en-US" sz="2292" spc="114">
                  <a:solidFill>
                    <a:srgbClr val="173C86"/>
                  </a:solidFill>
                  <a:latin typeface="Aileron Regular"/>
                </a:rPr>
                <a:t>Zapojené instituce</a:t>
              </a:r>
            </a:p>
            <a:p>
              <a:pPr algn="ctr">
                <a:lnSpc>
                  <a:spcPts val="3208"/>
                </a:lnSpc>
              </a:pPr>
              <a:endParaRPr lang="en-US" sz="2292" spc="114">
                <a:solidFill>
                  <a:srgbClr val="173C86"/>
                </a:solidFill>
                <a:latin typeface="Aileron Regular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901521" y="2512147"/>
            <a:ext cx="6446644" cy="2084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1"/>
              </a:lnSpc>
            </a:pPr>
            <a:r>
              <a:rPr lang="en-US" sz="3222" spc="64">
                <a:solidFill>
                  <a:srgbClr val="FFFFFF"/>
                </a:solidFill>
                <a:latin typeface="Fira Sans Medium Bold"/>
              </a:rPr>
              <a:t>Společný sekretariát, </a:t>
            </a:r>
          </a:p>
          <a:p>
            <a:pPr algn="ctr">
              <a:lnSpc>
                <a:spcPts val="4511"/>
              </a:lnSpc>
            </a:pPr>
            <a:r>
              <a:rPr lang="en-US" sz="3222" spc="64">
                <a:solidFill>
                  <a:srgbClr val="FFFFFF"/>
                </a:solidFill>
                <a:latin typeface="Fira Sans Medium Bold"/>
              </a:rPr>
              <a:t>Krajský úřad Karlovarského, </a:t>
            </a:r>
          </a:p>
          <a:p>
            <a:pPr algn="ctr">
              <a:lnSpc>
                <a:spcPts val="4511"/>
              </a:lnSpc>
            </a:pPr>
            <a:r>
              <a:rPr lang="en-US" sz="3222" spc="64">
                <a:solidFill>
                  <a:srgbClr val="FFFFFF"/>
                </a:solidFill>
                <a:latin typeface="Fira Sans Medium Bold"/>
              </a:rPr>
              <a:t>Ústeckého</a:t>
            </a:r>
            <a:r>
              <a:rPr lang="en-US" sz="3222" spc="66">
                <a:solidFill>
                  <a:srgbClr val="FFFFFF"/>
                </a:solidFill>
                <a:latin typeface="Fira Sans Medium Bold"/>
              </a:rPr>
              <a:t> a Libereckého kraje</a:t>
            </a:r>
          </a:p>
          <a:p>
            <a:pPr marL="0" lvl="0" indent="0" algn="ctr">
              <a:lnSpc>
                <a:spcPts val="2971"/>
              </a:lnSpc>
            </a:pPr>
            <a:endParaRPr lang="en-US" sz="3222" spc="66">
              <a:solidFill>
                <a:srgbClr val="FFFFFF"/>
              </a:solidFill>
              <a:latin typeface="Fira Sans Medium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070414" y="5526283"/>
            <a:ext cx="6083493" cy="246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>
              <a:lnSpc>
                <a:spcPts val="2800"/>
              </a:lnSpc>
              <a:buFont typeface="Arial"/>
              <a:buChar char="•"/>
            </a:pPr>
            <a:r>
              <a:rPr lang="en-US" sz="2000" spc="40">
                <a:solidFill>
                  <a:srgbClr val="FFFFFF"/>
                </a:solidFill>
                <a:latin typeface="Fira Sans Medium Bold"/>
              </a:rPr>
              <a:t>Beratung und Antragsbearbeitung</a:t>
            </a:r>
          </a:p>
          <a:p>
            <a:pPr marL="431801" lvl="1" indent="-215900">
              <a:lnSpc>
                <a:spcPts val="2800"/>
              </a:lnSpc>
              <a:buFont typeface="Arial"/>
              <a:buChar char="•"/>
            </a:pPr>
            <a:r>
              <a:rPr lang="en-US" sz="2000" spc="40">
                <a:solidFill>
                  <a:srgbClr val="FFFFFF"/>
                </a:solidFill>
                <a:latin typeface="Fira Sans Medium Bold"/>
              </a:rPr>
              <a:t>Projektbegleitung</a:t>
            </a:r>
          </a:p>
          <a:p>
            <a:pPr marL="431801" lvl="1" indent="-215900">
              <a:lnSpc>
                <a:spcPts val="2800"/>
              </a:lnSpc>
              <a:buFont typeface="Arial"/>
              <a:buChar char="•"/>
            </a:pPr>
            <a:r>
              <a:rPr lang="en-US" sz="2000" spc="40">
                <a:solidFill>
                  <a:srgbClr val="FFFFFF"/>
                </a:solidFill>
                <a:latin typeface="Fira Sans Medium Bold"/>
              </a:rPr>
              <a:t>Öffentlichkeitsarbeit</a:t>
            </a:r>
          </a:p>
          <a:p>
            <a:pPr marL="431801" lvl="1" indent="-215900">
              <a:lnSpc>
                <a:spcPts val="2800"/>
              </a:lnSpc>
              <a:buFont typeface="Arial"/>
              <a:buChar char="•"/>
            </a:pPr>
            <a:r>
              <a:rPr lang="en-US" sz="2000" spc="40">
                <a:solidFill>
                  <a:srgbClr val="FFFFFF"/>
                </a:solidFill>
                <a:latin typeface="Fira Sans Medium Bold"/>
              </a:rPr>
              <a:t>Zuwendungsverträge</a:t>
            </a:r>
          </a:p>
          <a:p>
            <a:pPr marL="431801" lvl="1" indent="-215900">
              <a:lnSpc>
                <a:spcPts val="2800"/>
              </a:lnSpc>
              <a:buFont typeface="Arial"/>
              <a:buChar char="•"/>
            </a:pPr>
            <a:r>
              <a:rPr lang="en-US" sz="2000" spc="40">
                <a:solidFill>
                  <a:srgbClr val="FFFFFF"/>
                </a:solidFill>
                <a:latin typeface="Fira Sans Medium Bold"/>
              </a:rPr>
              <a:t>Projektänderungen</a:t>
            </a:r>
          </a:p>
          <a:p>
            <a:pPr>
              <a:lnSpc>
                <a:spcPts val="2800"/>
              </a:lnSpc>
            </a:pPr>
            <a:endParaRPr lang="en-US" sz="2000" spc="40">
              <a:solidFill>
                <a:srgbClr val="FFFFFF"/>
              </a:solidFill>
              <a:latin typeface="Fira Sans Medium Bold"/>
            </a:endParaRPr>
          </a:p>
          <a:p>
            <a:pPr algn="just">
              <a:lnSpc>
                <a:spcPts val="2800"/>
              </a:lnSpc>
            </a:pPr>
            <a:endParaRPr lang="en-US" sz="2000" spc="40">
              <a:solidFill>
                <a:srgbClr val="FFFFFF"/>
              </a:solidFill>
              <a:latin typeface="Fira Sans Medium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4778904" y="8627745"/>
            <a:ext cx="182412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 spc="40">
                <a:solidFill>
                  <a:srgbClr val="192954"/>
                </a:solidFill>
                <a:latin typeface="Aileron Heavy"/>
              </a:rPr>
              <a:t>04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942787" y="8637270"/>
            <a:ext cx="4201213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36">
                <a:solidFill>
                  <a:srgbClr val="192954"/>
                </a:solidFill>
                <a:latin typeface="Aileron Regular"/>
              </a:rPr>
              <a:t>Interreg Sachsen - Tschechien</a:t>
            </a:r>
          </a:p>
          <a:p>
            <a:pPr>
              <a:lnSpc>
                <a:spcPts val="2520"/>
              </a:lnSpc>
            </a:pPr>
            <a:r>
              <a:rPr lang="en-US" sz="1800" spc="36">
                <a:solidFill>
                  <a:srgbClr val="192954"/>
                </a:solidFill>
                <a:latin typeface="Aileron Regular"/>
              </a:rPr>
              <a:t>Interreg Česko – Sasko 2021-2027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501858" y="4436485"/>
            <a:ext cx="6085205" cy="447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71"/>
              </a:lnSpc>
            </a:pPr>
            <a:r>
              <a:rPr lang="en-US" sz="2622">
                <a:solidFill>
                  <a:srgbClr val="2E8638"/>
                </a:solidFill>
                <a:latin typeface="Fira Sans Medium"/>
              </a:rPr>
              <a:t>Aufgabe / Zuständigkeit</a:t>
            </a:r>
          </a:p>
        </p:txBody>
      </p:sp>
      <p:sp>
        <p:nvSpPr>
          <p:cNvPr id="21" name="AutoShape 21"/>
          <p:cNvSpPr/>
          <p:nvPr/>
        </p:nvSpPr>
        <p:spPr>
          <a:xfrm>
            <a:off x="10064010" y="4413296"/>
            <a:ext cx="6083493" cy="520967"/>
          </a:xfrm>
          <a:prstGeom prst="rect">
            <a:avLst/>
          </a:prstGeom>
          <a:solidFill>
            <a:srgbClr val="C6C8C9"/>
          </a:solidFill>
        </p:spPr>
      </p:sp>
      <p:sp>
        <p:nvSpPr>
          <p:cNvPr id="22" name="TextBox 22"/>
          <p:cNvSpPr txBox="1"/>
          <p:nvPr/>
        </p:nvSpPr>
        <p:spPr>
          <a:xfrm>
            <a:off x="9840190" y="4421340"/>
            <a:ext cx="6085205" cy="447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71"/>
              </a:lnSpc>
            </a:pPr>
            <a:r>
              <a:rPr lang="en-US" sz="2622">
                <a:solidFill>
                  <a:srgbClr val="003C86"/>
                </a:solidFill>
                <a:latin typeface="Fira Sans Medium"/>
              </a:rPr>
              <a:t>Odpovědnost / úkoly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43804" y="5478658"/>
            <a:ext cx="6083493" cy="211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 spc="40">
                <a:solidFill>
                  <a:srgbClr val="FFFFFF"/>
                </a:solidFill>
                <a:latin typeface="Fira Sans Medium"/>
              </a:rPr>
              <a:t>Konzultace a posouzení žádostí</a:t>
            </a:r>
          </a:p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 spc="40">
                <a:solidFill>
                  <a:srgbClr val="FFFFFF"/>
                </a:solidFill>
                <a:latin typeface="Fira Sans Medium"/>
              </a:rPr>
              <a:t>monitoring projektů</a:t>
            </a:r>
          </a:p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 spc="40">
                <a:solidFill>
                  <a:srgbClr val="FFFFFF"/>
                </a:solidFill>
                <a:latin typeface="Fira Sans Medium"/>
              </a:rPr>
              <a:t>práce s veřejností</a:t>
            </a:r>
          </a:p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 spc="40">
                <a:solidFill>
                  <a:srgbClr val="FFFFFF"/>
                </a:solidFill>
                <a:latin typeface="Fira Sans Medium"/>
              </a:rPr>
              <a:t>smlouvy o poskytnutí dotace</a:t>
            </a:r>
          </a:p>
          <a:p>
            <a:pPr algn="just">
              <a:lnSpc>
                <a:spcPts val="2800"/>
              </a:lnSpc>
            </a:pPr>
            <a:r>
              <a:rPr lang="en-US" sz="2000" spc="40">
                <a:solidFill>
                  <a:srgbClr val="FFFFFF"/>
                </a:solidFill>
                <a:latin typeface="Fira Sans Medium"/>
              </a:rPr>
              <a:t>      a projektové změny</a:t>
            </a:r>
          </a:p>
          <a:p>
            <a:pPr algn="just">
              <a:lnSpc>
                <a:spcPts val="2800"/>
              </a:lnSpc>
            </a:pPr>
            <a:endParaRPr lang="en-US" sz="2000" spc="4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794668" y="2512147"/>
            <a:ext cx="6154335" cy="2120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4"/>
              </a:lnSpc>
            </a:pPr>
            <a:r>
              <a:rPr lang="en-US" sz="3224" spc="64">
                <a:solidFill>
                  <a:srgbClr val="FFFFFF"/>
                </a:solidFill>
                <a:latin typeface="Fira Sans Medium Bold"/>
              </a:rPr>
              <a:t>Gemeinsames Sekretariat, Bezirksamt Karlsbad, Ústí nad Labem, Liberec</a:t>
            </a:r>
          </a:p>
          <a:p>
            <a:pPr algn="ctr">
              <a:lnSpc>
                <a:spcPts val="3254"/>
              </a:lnSpc>
              <a:spcBef>
                <a:spcPct val="0"/>
              </a:spcBef>
            </a:pPr>
            <a:endParaRPr lang="en-US" sz="3224" spc="64">
              <a:solidFill>
                <a:srgbClr val="FFFFFF"/>
              </a:solidFill>
              <a:latin typeface="Fira Sans Medium Bold"/>
            </a:endParaRP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366831" y="2359147"/>
            <a:ext cx="1310857" cy="1310857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>
            <a:off x="2484145" y="2502110"/>
            <a:ext cx="1076230" cy="107623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655465" y="2539481"/>
            <a:ext cx="733589" cy="100148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347781" y="3623406"/>
            <a:ext cx="1310857" cy="1310857"/>
          </a:xfrm>
          <a:prstGeom prst="rect">
            <a:avLst/>
          </a:prstGeom>
        </p:spPr>
      </p:pic>
      <p:grpSp>
        <p:nvGrpSpPr>
          <p:cNvPr id="30" name="Group 30"/>
          <p:cNvGrpSpPr/>
          <p:nvPr/>
        </p:nvGrpSpPr>
        <p:grpSpPr>
          <a:xfrm>
            <a:off x="2465095" y="3766369"/>
            <a:ext cx="1076230" cy="107623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536584" y="4043756"/>
            <a:ext cx="933253" cy="521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064534" y="3228951"/>
            <a:ext cx="3987522" cy="3453566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A8435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10044965" y="1502168"/>
            <a:ext cx="3987522" cy="3453566"/>
            <a:chOff x="0" y="0"/>
            <a:chExt cx="6202680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173C8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520892" y="4220869"/>
            <a:ext cx="3074805" cy="1469731"/>
            <a:chOff x="0" y="0"/>
            <a:chExt cx="4099740" cy="1959641"/>
          </a:xfrm>
        </p:grpSpPr>
        <p:sp>
          <p:nvSpPr>
            <p:cNvPr id="7" name="TextBox 7"/>
            <p:cNvSpPr txBox="1"/>
            <p:nvPr/>
          </p:nvSpPr>
          <p:spPr>
            <a:xfrm>
              <a:off x="0" y="1039175"/>
              <a:ext cx="4099740" cy="924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 spc="-83">
                  <a:solidFill>
                    <a:srgbClr val="FFFFFF"/>
                  </a:solidFill>
                  <a:latin typeface="Fira Sans Medium"/>
                </a:rPr>
                <a:t>80%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099740" cy="1018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"/>
                </a:lnSpc>
              </a:pPr>
              <a:r>
                <a:rPr lang="en-US" sz="2211">
                  <a:solidFill>
                    <a:srgbClr val="FFFFFF"/>
                  </a:solidFill>
                  <a:latin typeface="Fira Sans Medium Bold"/>
                </a:rPr>
                <a:t>Výše podpory</a:t>
              </a:r>
            </a:p>
            <a:p>
              <a:pPr algn="ctr">
                <a:lnSpc>
                  <a:spcPts val="3096"/>
                </a:lnSpc>
                <a:spcBef>
                  <a:spcPct val="0"/>
                </a:spcBef>
              </a:pPr>
              <a:r>
                <a:rPr lang="en-US" sz="2211">
                  <a:solidFill>
                    <a:srgbClr val="FFFFFF"/>
                  </a:solidFill>
                  <a:latin typeface="Fira Sans Medium Bold"/>
                </a:rPr>
                <a:t>Fördersatz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01323" y="2493514"/>
            <a:ext cx="3074805" cy="1470874"/>
            <a:chOff x="0" y="0"/>
            <a:chExt cx="4099740" cy="1961165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088703"/>
              <a:ext cx="4099740" cy="8269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86"/>
                </a:lnSpc>
                <a:spcBef>
                  <a:spcPct val="0"/>
                </a:spcBef>
              </a:pPr>
              <a:r>
                <a:rPr lang="en-US" sz="3704" spc="-74">
                  <a:solidFill>
                    <a:srgbClr val="FFFFFF"/>
                  </a:solidFill>
                  <a:latin typeface="Fira Sans Medium"/>
                </a:rPr>
                <a:t>142,3 Mio €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4099740" cy="1018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"/>
                </a:lnSpc>
              </a:pPr>
              <a:r>
                <a:rPr lang="en-US" sz="2211">
                  <a:solidFill>
                    <a:srgbClr val="FFFFFF"/>
                  </a:solidFill>
                  <a:latin typeface="Fira Sans Medium"/>
                </a:rPr>
                <a:t>Fördermittel</a:t>
              </a:r>
            </a:p>
            <a:p>
              <a:pPr algn="ctr">
                <a:lnSpc>
                  <a:spcPts val="3096"/>
                </a:lnSpc>
                <a:spcBef>
                  <a:spcPct val="0"/>
                </a:spcBef>
              </a:pPr>
              <a:r>
                <a:rPr lang="en-US" sz="2211">
                  <a:solidFill>
                    <a:srgbClr val="FFFFFF"/>
                  </a:solidFill>
                  <a:latin typeface="Fira Sans Medium"/>
                </a:rPr>
                <a:t>Finanční prostředky</a:t>
              </a:r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7054418" y="-224339"/>
            <a:ext cx="3987522" cy="3453014"/>
            <a:chOff x="0" y="0"/>
            <a:chExt cx="4282440" cy="3708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4946" r="-14946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0044965" y="4956010"/>
            <a:ext cx="3987522" cy="3453014"/>
            <a:chOff x="0" y="0"/>
            <a:chExt cx="4282440" cy="3708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5109" r="-15109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 rot="-10800000">
            <a:off x="13047858" y="3229227"/>
            <a:ext cx="3987522" cy="3453566"/>
            <a:chOff x="0" y="0"/>
            <a:chExt cx="6202680" cy="53721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A8435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31392" y="4955734"/>
            <a:ext cx="3916250" cy="3389336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31485" y="2940466"/>
            <a:ext cx="8199813" cy="1370970"/>
            <a:chOff x="0" y="0"/>
            <a:chExt cx="10933083" cy="1827960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28575"/>
              <a:ext cx="10933083" cy="1351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78"/>
                </a:lnSpc>
              </a:pPr>
              <a:r>
                <a:rPr lang="en-US" sz="3113" spc="77">
                  <a:solidFill>
                    <a:srgbClr val="2A8435"/>
                  </a:solidFill>
                  <a:latin typeface="Aileron Heavy"/>
                </a:rPr>
                <a:t>ÜBER DAS PROGRAMM</a:t>
              </a:r>
              <a:r>
                <a:rPr lang="en-US" sz="3113" spc="77">
                  <a:solidFill>
                    <a:srgbClr val="173C86"/>
                  </a:solidFill>
                  <a:latin typeface="Aileron Heavy"/>
                </a:rPr>
                <a:t> </a:t>
              </a:r>
            </a:p>
            <a:p>
              <a:pPr marL="0" lvl="0" indent="0" algn="ctr">
                <a:lnSpc>
                  <a:spcPts val="4078"/>
                </a:lnSpc>
                <a:spcBef>
                  <a:spcPct val="0"/>
                </a:spcBef>
              </a:pPr>
              <a:r>
                <a:rPr lang="en-US" sz="3113" spc="77">
                  <a:solidFill>
                    <a:srgbClr val="173C86"/>
                  </a:solidFill>
                  <a:latin typeface="Aileron Heavy"/>
                </a:rPr>
                <a:t> INFORMACE O PROGRAMU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484431" y="1423280"/>
              <a:ext cx="9964222" cy="4046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76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340232" y="4221145"/>
            <a:ext cx="3074805" cy="1469731"/>
            <a:chOff x="0" y="0"/>
            <a:chExt cx="4099740" cy="1959641"/>
          </a:xfrm>
        </p:grpSpPr>
        <p:sp>
          <p:nvSpPr>
            <p:cNvPr id="23" name="TextBox 23"/>
            <p:cNvSpPr txBox="1"/>
            <p:nvPr/>
          </p:nvSpPr>
          <p:spPr>
            <a:xfrm>
              <a:off x="0" y="1039175"/>
              <a:ext cx="4099740" cy="924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 spc="-83">
                  <a:solidFill>
                    <a:srgbClr val="FFFFFF"/>
                  </a:solidFill>
                  <a:latin typeface="Fira Sans Medium"/>
                </a:rPr>
                <a:t>2021-2027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4099740" cy="1018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"/>
                </a:lnSpc>
              </a:pPr>
              <a:r>
                <a:rPr lang="en-US" sz="2211">
                  <a:solidFill>
                    <a:srgbClr val="FFFFFF"/>
                  </a:solidFill>
                  <a:latin typeface="Fira Sans Medium Bold"/>
                </a:rPr>
                <a:t>Föderzeitraum</a:t>
              </a:r>
            </a:p>
            <a:p>
              <a:pPr algn="ctr">
                <a:lnSpc>
                  <a:spcPts val="3096"/>
                </a:lnSpc>
                <a:spcBef>
                  <a:spcPct val="0"/>
                </a:spcBef>
              </a:pPr>
              <a:r>
                <a:rPr lang="en-US" sz="2211">
                  <a:solidFill>
                    <a:srgbClr val="FFFFFF"/>
                  </a:solidFill>
                  <a:latin typeface="Fira Sans Medium Bold"/>
                </a:rPr>
                <a:t>programové období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552114" y="5088731"/>
            <a:ext cx="3074805" cy="2843736"/>
            <a:chOff x="0" y="-47625"/>
            <a:chExt cx="4099740" cy="3791649"/>
          </a:xfrm>
        </p:grpSpPr>
        <p:sp>
          <p:nvSpPr>
            <p:cNvPr id="26" name="TextBox 26"/>
            <p:cNvSpPr txBox="1"/>
            <p:nvPr/>
          </p:nvSpPr>
          <p:spPr>
            <a:xfrm>
              <a:off x="0" y="2153845"/>
              <a:ext cx="4099740" cy="1590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2"/>
                </a:lnSpc>
              </a:pPr>
              <a:r>
                <a:rPr lang="en-US" sz="2215" spc="-44" dirty="0" err="1">
                  <a:solidFill>
                    <a:srgbClr val="173C86"/>
                  </a:solidFill>
                  <a:latin typeface="Fira Sans Medium"/>
                </a:rPr>
                <a:t>Podpora</a:t>
              </a:r>
              <a:r>
                <a:rPr lang="en-US" sz="2215" spc="-44" dirty="0">
                  <a:solidFill>
                    <a:srgbClr val="173C86"/>
                  </a:solidFill>
                  <a:latin typeface="Fira Sans Medium"/>
                </a:rPr>
                <a:t> </a:t>
              </a:r>
              <a:r>
                <a:rPr lang="en-US" sz="2215" spc="-44" dirty="0" err="1">
                  <a:solidFill>
                    <a:srgbClr val="173C86"/>
                  </a:solidFill>
                  <a:latin typeface="Fira Sans Medium"/>
                </a:rPr>
                <a:t>projektů</a:t>
              </a:r>
              <a:r>
                <a:rPr lang="en-US" sz="2215" spc="-44" dirty="0">
                  <a:solidFill>
                    <a:srgbClr val="173C86"/>
                  </a:solidFill>
                  <a:latin typeface="Fira Sans Medium"/>
                </a:rPr>
                <a:t> s </a:t>
              </a:r>
            </a:p>
            <a:p>
              <a:pPr algn="ctr">
                <a:lnSpc>
                  <a:spcPts val="3102"/>
                </a:lnSpc>
                <a:spcBef>
                  <a:spcPct val="0"/>
                </a:spcBef>
              </a:pPr>
              <a:r>
                <a:rPr lang="en-US" sz="2215" spc="-44" dirty="0" err="1">
                  <a:solidFill>
                    <a:srgbClr val="173C86"/>
                  </a:solidFill>
                  <a:latin typeface="Fira Sans Medium" panose="020B0604020202020204" charset="0"/>
                </a:rPr>
                <a:t>regionálním</a:t>
              </a:r>
              <a:r>
                <a:rPr lang="en-US" sz="2215" spc="-44" dirty="0">
                  <a:solidFill>
                    <a:srgbClr val="173C86"/>
                  </a:solidFill>
                  <a:latin typeface="Fira Sans Medium" panose="020B0604020202020204" charset="0"/>
                </a:rPr>
                <a:t> a </a:t>
              </a:r>
              <a:r>
                <a:rPr lang="en-US" sz="2215" spc="-44" dirty="0" err="1">
                  <a:solidFill>
                    <a:srgbClr val="173C86"/>
                  </a:solidFill>
                  <a:latin typeface="Fira Sans Medium" panose="020B0604020202020204" charset="0"/>
                </a:rPr>
                <a:t>místním</a:t>
              </a:r>
              <a:r>
                <a:rPr lang="en-US" sz="2215" spc="-44" dirty="0">
                  <a:solidFill>
                    <a:srgbClr val="173C86"/>
                  </a:solidFill>
                  <a:latin typeface="Fira Sans Medium" panose="020B0604020202020204" charset="0"/>
                </a:rPr>
                <a:t> </a:t>
              </a:r>
              <a:r>
                <a:rPr lang="en-US" sz="2215" spc="-44" dirty="0" err="1">
                  <a:solidFill>
                    <a:srgbClr val="173C86"/>
                  </a:solidFill>
                  <a:latin typeface="Fira Sans Medium" panose="020B0604020202020204" charset="0"/>
                </a:rPr>
                <a:t>významem</a:t>
              </a:r>
              <a:r>
                <a:rPr lang="en-US" sz="2215" spc="-44" dirty="0" err="1">
                  <a:solidFill>
                    <a:srgbClr val="FFFFFF"/>
                  </a:solidFill>
                  <a:latin typeface="Fira Sans Medium" panose="020B0604020202020204" charset="0"/>
                </a:rPr>
                <a:t>m</a:t>
              </a:r>
              <a:endParaRPr lang="en-US" sz="2215" spc="-44" dirty="0">
                <a:solidFill>
                  <a:srgbClr val="FFFFFF"/>
                </a:solidFill>
                <a:latin typeface="Fira Sans Medium" panose="020B0604020202020204" charset="0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4099740" cy="2064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"/>
                </a:lnSpc>
              </a:pPr>
              <a:r>
                <a:rPr lang="en-US" sz="2211">
                  <a:solidFill>
                    <a:srgbClr val="2A8435"/>
                  </a:solidFill>
                  <a:latin typeface="Fira Sans Medium"/>
                </a:rPr>
                <a:t>Unterstützung </a:t>
              </a:r>
            </a:p>
            <a:p>
              <a:pPr algn="ctr">
                <a:lnSpc>
                  <a:spcPts val="3096"/>
                </a:lnSpc>
              </a:pPr>
              <a:r>
                <a:rPr lang="en-US" sz="2211">
                  <a:solidFill>
                    <a:srgbClr val="2A8435"/>
                  </a:solidFill>
                  <a:latin typeface="Fira Sans Medium"/>
                </a:rPr>
                <a:t>von Projekten mit </a:t>
              </a:r>
            </a:p>
            <a:p>
              <a:pPr algn="ctr">
                <a:lnSpc>
                  <a:spcPts val="3096"/>
                </a:lnSpc>
              </a:pPr>
              <a:r>
                <a:rPr lang="en-US" sz="2211">
                  <a:solidFill>
                    <a:srgbClr val="2A8435"/>
                  </a:solidFill>
                  <a:latin typeface="Fira Sans Medium"/>
                </a:rPr>
                <a:t>regionaler und </a:t>
              </a:r>
            </a:p>
            <a:p>
              <a:pPr algn="ctr">
                <a:lnSpc>
                  <a:spcPts val="3096"/>
                </a:lnSpc>
                <a:spcBef>
                  <a:spcPct val="0"/>
                </a:spcBef>
              </a:pPr>
              <a:r>
                <a:rPr lang="en-US" sz="2211">
                  <a:solidFill>
                    <a:srgbClr val="2A8435"/>
                  </a:solidFill>
                  <a:latin typeface="Fira Sans Medium"/>
                </a:rPr>
                <a:t>lokaler Bedeutung</a:t>
              </a:r>
            </a:p>
          </p:txBody>
        </p:sp>
      </p:grpSp>
      <p:sp>
        <p:nvSpPr>
          <p:cNvPr id="28" name="AutoShape 28"/>
          <p:cNvSpPr/>
          <p:nvPr/>
        </p:nvSpPr>
        <p:spPr>
          <a:xfrm>
            <a:off x="1684976" y="8399499"/>
            <a:ext cx="1491804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TextBox 29"/>
          <p:cNvSpPr txBox="1"/>
          <p:nvPr/>
        </p:nvSpPr>
        <p:spPr>
          <a:xfrm>
            <a:off x="14778904" y="8627745"/>
            <a:ext cx="182412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 spc="40">
                <a:solidFill>
                  <a:srgbClr val="192954"/>
                </a:solidFill>
                <a:latin typeface="Aileron Heavy"/>
              </a:rPr>
              <a:t>05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26891" y="8592601"/>
            <a:ext cx="3031317" cy="977600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4942787" y="8637270"/>
            <a:ext cx="4201213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36">
                <a:solidFill>
                  <a:srgbClr val="192954"/>
                </a:solidFill>
                <a:latin typeface="Aileron Regular"/>
              </a:rPr>
              <a:t>Interreg Sachsen - Tschechien</a:t>
            </a:r>
          </a:p>
          <a:p>
            <a:pPr>
              <a:lnSpc>
                <a:spcPts val="2520"/>
              </a:lnSpc>
            </a:pPr>
            <a:r>
              <a:rPr lang="en-US" sz="1800" spc="36">
                <a:solidFill>
                  <a:srgbClr val="192954"/>
                </a:solidFill>
                <a:latin typeface="Aileron Regular"/>
              </a:rPr>
              <a:t>Interreg Česko – Sasko 2021-2027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569542" y="3869744"/>
            <a:ext cx="5989117" cy="4239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671" lvl="1" indent="-205336">
              <a:lnSpc>
                <a:spcPts val="2662"/>
              </a:lnSpc>
              <a:buFont typeface="Arial"/>
              <a:buChar char="•"/>
            </a:pPr>
            <a:r>
              <a:rPr lang="en-US" sz="1902">
                <a:solidFill>
                  <a:srgbClr val="2A8435"/>
                </a:solidFill>
                <a:latin typeface="Fira Sans Medium"/>
              </a:rPr>
              <a:t>Bezirk Liberec</a:t>
            </a:r>
          </a:p>
          <a:p>
            <a:pPr marL="410671" lvl="1" indent="-205336">
              <a:lnSpc>
                <a:spcPts val="2662"/>
              </a:lnSpc>
              <a:buFont typeface="Arial"/>
              <a:buChar char="•"/>
            </a:pPr>
            <a:r>
              <a:rPr lang="en-US" sz="1902">
                <a:solidFill>
                  <a:srgbClr val="2A8435"/>
                </a:solidFill>
                <a:latin typeface="Fira Sans Medium"/>
              </a:rPr>
              <a:t>Bezirk Ústí nad Labem</a:t>
            </a:r>
          </a:p>
          <a:p>
            <a:pPr marL="410671" lvl="1" indent="-205336">
              <a:lnSpc>
                <a:spcPts val="2662"/>
              </a:lnSpc>
              <a:buFont typeface="Arial"/>
              <a:buChar char="•"/>
            </a:pPr>
            <a:r>
              <a:rPr lang="en-US" sz="1902">
                <a:solidFill>
                  <a:srgbClr val="2A8435"/>
                </a:solidFill>
                <a:latin typeface="Fira Sans Medium"/>
              </a:rPr>
              <a:t>Bezirk Karlovy Vary</a:t>
            </a:r>
          </a:p>
          <a:p>
            <a:pPr>
              <a:lnSpc>
                <a:spcPts val="2662"/>
              </a:lnSpc>
            </a:pPr>
            <a:endParaRPr lang="en-US" sz="1902">
              <a:solidFill>
                <a:srgbClr val="2A8435"/>
              </a:solidFill>
              <a:latin typeface="Fira Sans Medium"/>
            </a:endParaRPr>
          </a:p>
          <a:p>
            <a:pPr marL="410671" lvl="1" indent="-205336">
              <a:lnSpc>
                <a:spcPts val="2662"/>
              </a:lnSpc>
              <a:buFont typeface="Arial"/>
              <a:buChar char="•"/>
            </a:pPr>
            <a:r>
              <a:rPr lang="en-US" sz="1902">
                <a:solidFill>
                  <a:srgbClr val="2A8435"/>
                </a:solidFill>
                <a:latin typeface="Fira Sans Medium"/>
              </a:rPr>
              <a:t>Landkreise Vogtlandkreis, </a:t>
            </a:r>
          </a:p>
          <a:p>
            <a:pPr>
              <a:lnSpc>
                <a:spcPts val="2662"/>
              </a:lnSpc>
            </a:pPr>
            <a:r>
              <a:rPr lang="en-US" sz="1902">
                <a:solidFill>
                  <a:srgbClr val="2A8435"/>
                </a:solidFill>
                <a:latin typeface="Fira Sans Medium"/>
              </a:rPr>
              <a:t>      Zwickau, Erzgebirgskreis,</a:t>
            </a:r>
          </a:p>
          <a:p>
            <a:pPr>
              <a:lnSpc>
                <a:spcPts val="2662"/>
              </a:lnSpc>
            </a:pPr>
            <a:r>
              <a:rPr lang="en-US" sz="1902">
                <a:solidFill>
                  <a:srgbClr val="2A8435"/>
                </a:solidFill>
                <a:latin typeface="Fira Sans Medium"/>
              </a:rPr>
              <a:t>      Mittelsachsen, </a:t>
            </a:r>
          </a:p>
          <a:p>
            <a:pPr>
              <a:lnSpc>
                <a:spcPts val="2662"/>
              </a:lnSpc>
            </a:pPr>
            <a:r>
              <a:rPr lang="en-US" sz="1902">
                <a:solidFill>
                  <a:srgbClr val="2A8435"/>
                </a:solidFill>
                <a:latin typeface="Fira Sans Medium"/>
              </a:rPr>
              <a:t>      Sächsische Schweiz-Osterzgebirge, </a:t>
            </a:r>
          </a:p>
          <a:p>
            <a:pPr>
              <a:lnSpc>
                <a:spcPts val="2662"/>
              </a:lnSpc>
            </a:pPr>
            <a:r>
              <a:rPr lang="en-US" sz="1902">
                <a:solidFill>
                  <a:srgbClr val="2A8435"/>
                </a:solidFill>
                <a:latin typeface="Fira Sans Medium"/>
              </a:rPr>
              <a:t>      Bautzen und Görlitz </a:t>
            </a:r>
          </a:p>
          <a:p>
            <a:pPr marL="410671" lvl="1" indent="-205336">
              <a:lnSpc>
                <a:spcPts val="2662"/>
              </a:lnSpc>
              <a:buFont typeface="Arial"/>
              <a:buChar char="•"/>
            </a:pPr>
            <a:r>
              <a:rPr lang="en-US" sz="1902">
                <a:solidFill>
                  <a:srgbClr val="2A8435"/>
                </a:solidFill>
                <a:latin typeface="Fira Sans Medium"/>
              </a:rPr>
              <a:t>Dresden und Chmnitz</a:t>
            </a:r>
          </a:p>
          <a:p>
            <a:pPr>
              <a:lnSpc>
                <a:spcPts val="4057"/>
              </a:lnSpc>
            </a:pPr>
            <a:endParaRPr lang="en-US" sz="1902">
              <a:solidFill>
                <a:srgbClr val="2A8435"/>
              </a:solidFill>
              <a:latin typeface="Fira Sans Medium"/>
            </a:endParaRPr>
          </a:p>
          <a:p>
            <a:pPr>
              <a:lnSpc>
                <a:spcPts val="3043"/>
              </a:lnSpc>
            </a:pPr>
            <a:endParaRPr lang="en-US" sz="1902">
              <a:solidFill>
                <a:srgbClr val="2A8435"/>
              </a:solidFill>
              <a:latin typeface="Fira Sans Medium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50529" y="881472"/>
            <a:ext cx="6373915" cy="1846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12"/>
              </a:lnSpc>
            </a:pPr>
            <a:r>
              <a:rPr lang="en-US" sz="4393">
                <a:solidFill>
                  <a:srgbClr val="2A8435"/>
                </a:solidFill>
                <a:latin typeface="Kollektif Bold"/>
              </a:rPr>
              <a:t>Programmgebiet </a:t>
            </a:r>
          </a:p>
          <a:p>
            <a:pPr>
              <a:lnSpc>
                <a:spcPts val="4612"/>
              </a:lnSpc>
            </a:pPr>
            <a:r>
              <a:rPr lang="en-US" sz="4393">
                <a:solidFill>
                  <a:srgbClr val="134094"/>
                </a:solidFill>
                <a:latin typeface="Kollektif Bold"/>
              </a:rPr>
              <a:t>Programové území</a:t>
            </a:r>
          </a:p>
          <a:p>
            <a:pPr>
              <a:lnSpc>
                <a:spcPts val="4612"/>
              </a:lnSpc>
            </a:pPr>
            <a:endParaRPr lang="en-US" sz="4393">
              <a:solidFill>
                <a:srgbClr val="134094"/>
              </a:solidFill>
              <a:latin typeface="Kollektif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0326308" y="-1587285"/>
            <a:ext cx="9423555" cy="942355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2C7E5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696928" y="-1115930"/>
            <a:ext cx="8581597" cy="8581563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2213" r="-21082" b="-1251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7804594" y="3886969"/>
            <a:ext cx="5989117" cy="4239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671" lvl="1" indent="-205336">
              <a:lnSpc>
                <a:spcPts val="2662"/>
              </a:lnSpc>
              <a:buFont typeface="Arial"/>
              <a:buChar char="•"/>
            </a:pPr>
            <a:r>
              <a:rPr lang="en-US" sz="1902">
                <a:solidFill>
                  <a:srgbClr val="173C86"/>
                </a:solidFill>
                <a:latin typeface="Fira Sans Medium"/>
              </a:rPr>
              <a:t>Liberecký kraj</a:t>
            </a:r>
          </a:p>
          <a:p>
            <a:pPr marL="410671" lvl="1" indent="-205336">
              <a:lnSpc>
                <a:spcPts val="2662"/>
              </a:lnSpc>
              <a:buFont typeface="Arial"/>
              <a:buChar char="•"/>
            </a:pPr>
            <a:r>
              <a:rPr lang="en-US" sz="1902">
                <a:solidFill>
                  <a:srgbClr val="173C86"/>
                </a:solidFill>
                <a:latin typeface="Fira Sans Medium"/>
              </a:rPr>
              <a:t>Ústecký kraj </a:t>
            </a:r>
          </a:p>
          <a:p>
            <a:pPr marL="410671" lvl="1" indent="-205336">
              <a:lnSpc>
                <a:spcPts val="2662"/>
              </a:lnSpc>
              <a:buFont typeface="Arial"/>
              <a:buChar char="•"/>
            </a:pPr>
            <a:r>
              <a:rPr lang="en-US" sz="1902">
                <a:solidFill>
                  <a:srgbClr val="173C86"/>
                </a:solidFill>
                <a:latin typeface="Fira Sans Medium"/>
              </a:rPr>
              <a:t>Karlovarský kraj</a:t>
            </a:r>
          </a:p>
          <a:p>
            <a:pPr>
              <a:lnSpc>
                <a:spcPts val="2662"/>
              </a:lnSpc>
            </a:pPr>
            <a:endParaRPr lang="en-US" sz="1902">
              <a:solidFill>
                <a:srgbClr val="173C86"/>
              </a:solidFill>
              <a:latin typeface="Fira Sans Medium"/>
            </a:endParaRPr>
          </a:p>
          <a:p>
            <a:pPr marL="410671" lvl="1" indent="-205336">
              <a:lnSpc>
                <a:spcPts val="2662"/>
              </a:lnSpc>
              <a:buFont typeface="Arial"/>
              <a:buChar char="•"/>
            </a:pPr>
            <a:r>
              <a:rPr lang="en-US" sz="1902">
                <a:solidFill>
                  <a:srgbClr val="173C86"/>
                </a:solidFill>
                <a:latin typeface="Fira Sans Medium"/>
              </a:rPr>
              <a:t>saské okresy Fojtsko, </a:t>
            </a:r>
          </a:p>
          <a:p>
            <a:pPr>
              <a:lnSpc>
                <a:spcPts val="2662"/>
              </a:lnSpc>
            </a:pPr>
            <a:r>
              <a:rPr lang="en-US" sz="1902">
                <a:solidFill>
                  <a:srgbClr val="173C86"/>
                </a:solidFill>
                <a:latin typeface="Fira Sans Medium"/>
              </a:rPr>
              <a:t>      Cvikov, Krušnohoří, </a:t>
            </a:r>
          </a:p>
          <a:p>
            <a:pPr>
              <a:lnSpc>
                <a:spcPts val="2662"/>
              </a:lnSpc>
            </a:pPr>
            <a:r>
              <a:rPr lang="en-US" sz="1902">
                <a:solidFill>
                  <a:srgbClr val="173C86"/>
                </a:solidFill>
                <a:latin typeface="Fira Sans Medium"/>
              </a:rPr>
              <a:t>      Střední Sasko,</a:t>
            </a:r>
          </a:p>
          <a:p>
            <a:pPr>
              <a:lnSpc>
                <a:spcPts val="2662"/>
              </a:lnSpc>
            </a:pPr>
            <a:r>
              <a:rPr lang="en-US" sz="1902">
                <a:solidFill>
                  <a:srgbClr val="173C86"/>
                </a:solidFill>
                <a:latin typeface="Fira Sans Medium"/>
              </a:rPr>
              <a:t>      Saské Švýcarsko-Východní </a:t>
            </a:r>
          </a:p>
          <a:p>
            <a:pPr>
              <a:lnSpc>
                <a:spcPts val="2662"/>
              </a:lnSpc>
            </a:pPr>
            <a:r>
              <a:rPr lang="en-US" sz="1902">
                <a:solidFill>
                  <a:srgbClr val="173C86"/>
                </a:solidFill>
                <a:latin typeface="Fira Sans Medium"/>
              </a:rPr>
              <a:t>      Krušnohoří, Budyšín, Zhořelec </a:t>
            </a:r>
          </a:p>
          <a:p>
            <a:pPr marL="410671" lvl="1" indent="-205336">
              <a:lnSpc>
                <a:spcPts val="2662"/>
              </a:lnSpc>
              <a:buFont typeface="Arial"/>
              <a:buChar char="•"/>
            </a:pPr>
            <a:r>
              <a:rPr lang="en-US" sz="1902">
                <a:solidFill>
                  <a:srgbClr val="173C86"/>
                </a:solidFill>
                <a:latin typeface="Fira Sans Medium"/>
              </a:rPr>
              <a:t>Drážďany a Saská Kamenice.</a:t>
            </a:r>
          </a:p>
          <a:p>
            <a:pPr>
              <a:lnSpc>
                <a:spcPts val="4057"/>
              </a:lnSpc>
            </a:pPr>
            <a:endParaRPr lang="en-US" sz="1902">
              <a:solidFill>
                <a:srgbClr val="173C86"/>
              </a:solidFill>
              <a:latin typeface="Fira Sans Medium"/>
            </a:endParaRPr>
          </a:p>
          <a:p>
            <a:pPr>
              <a:lnSpc>
                <a:spcPts val="3043"/>
              </a:lnSpc>
            </a:pPr>
            <a:endParaRPr lang="en-US" sz="1902">
              <a:solidFill>
                <a:srgbClr val="173C86"/>
              </a:solidFill>
              <a:latin typeface="Fira Sans Medium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80700" y="3786755"/>
            <a:ext cx="1434976" cy="1434976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2209122" y="3943254"/>
            <a:ext cx="1178133" cy="1178133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87379" y="4246906"/>
            <a:ext cx="1021618" cy="57082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4565" y="5873528"/>
            <a:ext cx="1434976" cy="1434976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2262987" y="6030028"/>
            <a:ext cx="1178133" cy="1178133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450529" y="6070938"/>
            <a:ext cx="803049" cy="1096312"/>
          </a:xfrm>
          <a:prstGeom prst="rect">
            <a:avLst/>
          </a:prstGeom>
        </p:spPr>
      </p:pic>
      <p:sp>
        <p:nvSpPr>
          <p:cNvPr id="17" name="AutoShape 17"/>
          <p:cNvSpPr/>
          <p:nvPr/>
        </p:nvSpPr>
        <p:spPr>
          <a:xfrm>
            <a:off x="1684976" y="8399499"/>
            <a:ext cx="1491804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>
            <a:off x="14778904" y="8627745"/>
            <a:ext cx="182412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 spc="40">
                <a:solidFill>
                  <a:srgbClr val="192954"/>
                </a:solidFill>
                <a:latin typeface="Aileron Heavy"/>
              </a:rPr>
              <a:t>06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6891" y="8592601"/>
            <a:ext cx="3031317" cy="9776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4942787" y="8637270"/>
            <a:ext cx="4201213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36">
                <a:solidFill>
                  <a:srgbClr val="192954"/>
                </a:solidFill>
                <a:latin typeface="Aileron Regular"/>
              </a:rPr>
              <a:t>Interreg Sachsen - Tschechien</a:t>
            </a:r>
          </a:p>
          <a:p>
            <a:pPr>
              <a:lnSpc>
                <a:spcPts val="2520"/>
              </a:lnSpc>
            </a:pPr>
            <a:r>
              <a:rPr lang="en-US" sz="1800" spc="36">
                <a:solidFill>
                  <a:srgbClr val="192954"/>
                </a:solidFill>
                <a:latin typeface="Aileron Regular"/>
              </a:rPr>
              <a:t>Interreg Česko – Sasko 2021-2027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3908">
            <a:off x="10102354" y="2098849"/>
            <a:ext cx="2177694" cy="2183549"/>
            <a:chOff x="0" y="0"/>
            <a:chExt cx="2903592" cy="2911399"/>
          </a:xfrm>
        </p:grpSpPr>
        <p:grpSp>
          <p:nvGrpSpPr>
            <p:cNvPr id="3" name="Group 3"/>
            <p:cNvGrpSpPr/>
            <p:nvPr/>
          </p:nvGrpSpPr>
          <p:grpSpPr>
            <a:xfrm>
              <a:off x="106515" y="0"/>
              <a:ext cx="2797077" cy="228136"/>
              <a:chOff x="0" y="0"/>
              <a:chExt cx="7006907" cy="5715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255270"/>
                <a:ext cx="700690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7006907" h="69850">
                    <a:moveTo>
                      <a:pt x="6716077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7006907" y="69850"/>
                    </a:lnTo>
                    <a:lnTo>
                      <a:pt x="7006907" y="0"/>
                    </a:lnTo>
                    <a:close/>
                  </a:path>
                </a:pathLst>
              </a:custGeom>
              <a:solidFill>
                <a:srgbClr val="3428DD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 rot="-5400000">
              <a:off x="-1284470" y="1398792"/>
              <a:ext cx="2797077" cy="228136"/>
              <a:chOff x="0" y="0"/>
              <a:chExt cx="7006907" cy="5715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255270"/>
                <a:ext cx="700690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7006907" h="69850">
                    <a:moveTo>
                      <a:pt x="6716077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7006907" y="69850"/>
                    </a:lnTo>
                    <a:lnTo>
                      <a:pt x="7006907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id="7" name="Group 7"/>
          <p:cNvGrpSpPr/>
          <p:nvPr/>
        </p:nvGrpSpPr>
        <p:grpSpPr>
          <a:xfrm rot="13908">
            <a:off x="12287262" y="211172"/>
            <a:ext cx="4771165" cy="2406802"/>
            <a:chOff x="0" y="0"/>
            <a:chExt cx="3879592" cy="19570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879592" cy="1957050"/>
            </a:xfrm>
            <a:custGeom>
              <a:avLst/>
              <a:gdLst/>
              <a:ahLst/>
              <a:cxnLst/>
              <a:rect l="l" t="t" r="r" b="b"/>
              <a:pathLst>
                <a:path w="3879592" h="1957050">
                  <a:moveTo>
                    <a:pt x="3755132" y="1957050"/>
                  </a:moveTo>
                  <a:lnTo>
                    <a:pt x="124460" y="1957050"/>
                  </a:lnTo>
                  <a:cubicBezTo>
                    <a:pt x="55880" y="1957050"/>
                    <a:pt x="0" y="1901170"/>
                    <a:pt x="0" y="18325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55132" y="0"/>
                  </a:lnTo>
                  <a:cubicBezTo>
                    <a:pt x="3823712" y="0"/>
                    <a:pt x="3879592" y="55880"/>
                    <a:pt x="3879592" y="124460"/>
                  </a:cubicBezTo>
                  <a:lnTo>
                    <a:pt x="3879592" y="1832590"/>
                  </a:lnTo>
                  <a:cubicBezTo>
                    <a:pt x="3879592" y="1901170"/>
                    <a:pt x="3823712" y="1957050"/>
                    <a:pt x="3755132" y="1957050"/>
                  </a:cubicBezTo>
                  <a:close/>
                </a:path>
              </a:pathLst>
            </a:custGeom>
            <a:solidFill>
              <a:srgbClr val="C2C7E5"/>
            </a:solidFill>
          </p:spPr>
        </p:sp>
      </p:grpSp>
      <p:grpSp>
        <p:nvGrpSpPr>
          <p:cNvPr id="9" name="Group 9"/>
          <p:cNvGrpSpPr/>
          <p:nvPr/>
        </p:nvGrpSpPr>
        <p:grpSpPr>
          <a:xfrm rot="13908">
            <a:off x="7720102" y="3063356"/>
            <a:ext cx="4125210" cy="2406802"/>
            <a:chOff x="0" y="0"/>
            <a:chExt cx="3354345" cy="19570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354345" cy="1957050"/>
            </a:xfrm>
            <a:custGeom>
              <a:avLst/>
              <a:gdLst/>
              <a:ahLst/>
              <a:cxnLst/>
              <a:rect l="l" t="t" r="r" b="b"/>
              <a:pathLst>
                <a:path w="3354345" h="1957050">
                  <a:moveTo>
                    <a:pt x="3229885" y="1957050"/>
                  </a:moveTo>
                  <a:lnTo>
                    <a:pt x="124460" y="1957050"/>
                  </a:lnTo>
                  <a:cubicBezTo>
                    <a:pt x="55880" y="1957050"/>
                    <a:pt x="0" y="1901170"/>
                    <a:pt x="0" y="18325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29885" y="0"/>
                  </a:lnTo>
                  <a:cubicBezTo>
                    <a:pt x="3298465" y="0"/>
                    <a:pt x="3354345" y="55880"/>
                    <a:pt x="3354345" y="124460"/>
                  </a:cubicBezTo>
                  <a:lnTo>
                    <a:pt x="3354345" y="1832590"/>
                  </a:lnTo>
                  <a:cubicBezTo>
                    <a:pt x="3354345" y="1901170"/>
                    <a:pt x="3298465" y="1957050"/>
                    <a:pt x="3229885" y="1957050"/>
                  </a:cubicBezTo>
                  <a:close/>
                </a:path>
              </a:pathLst>
            </a:custGeom>
            <a:solidFill>
              <a:srgbClr val="173C86"/>
            </a:solidFill>
          </p:spPr>
        </p:sp>
      </p:grpSp>
      <p:grpSp>
        <p:nvGrpSpPr>
          <p:cNvPr id="11" name="Group 11"/>
          <p:cNvGrpSpPr/>
          <p:nvPr/>
        </p:nvGrpSpPr>
        <p:grpSpPr>
          <a:xfrm rot="13908">
            <a:off x="12291229" y="3047080"/>
            <a:ext cx="3918521" cy="3356160"/>
            <a:chOff x="0" y="0"/>
            <a:chExt cx="5224695" cy="44748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5224695" cy="4474880"/>
              <a:chOff x="0" y="0"/>
              <a:chExt cx="7776843" cy="666076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7776843" cy="6660762"/>
              </a:xfrm>
              <a:custGeom>
                <a:avLst/>
                <a:gdLst/>
                <a:ahLst/>
                <a:cxnLst/>
                <a:rect l="l" t="t" r="r" b="b"/>
                <a:pathLst>
                  <a:path w="7776843" h="6660762">
                    <a:moveTo>
                      <a:pt x="7560943" y="0"/>
                    </a:moveTo>
                    <a:lnTo>
                      <a:pt x="215900" y="0"/>
                    </a:lnTo>
                    <a:cubicBezTo>
                      <a:pt x="96520" y="0"/>
                      <a:pt x="0" y="96520"/>
                      <a:pt x="0" y="215900"/>
                    </a:cubicBezTo>
                    <a:lnTo>
                      <a:pt x="0" y="6444861"/>
                    </a:lnTo>
                    <a:cubicBezTo>
                      <a:pt x="0" y="6564241"/>
                      <a:pt x="96520" y="6660762"/>
                      <a:pt x="215900" y="6660762"/>
                    </a:cubicBezTo>
                    <a:lnTo>
                      <a:pt x="7560943" y="6660762"/>
                    </a:lnTo>
                    <a:cubicBezTo>
                      <a:pt x="7680323" y="6660762"/>
                      <a:pt x="7776843" y="6564241"/>
                      <a:pt x="7776843" y="6444861"/>
                    </a:cubicBezTo>
                    <a:lnTo>
                      <a:pt x="7776843" y="215900"/>
                    </a:lnTo>
                    <a:cubicBezTo>
                      <a:pt x="7776843" y="96520"/>
                      <a:pt x="7680323" y="0"/>
                      <a:pt x="7560943" y="0"/>
                    </a:cubicBezTo>
                    <a:close/>
                    <a:moveTo>
                      <a:pt x="7726043" y="1270000"/>
                    </a:moveTo>
                    <a:lnTo>
                      <a:pt x="7726043" y="6444861"/>
                    </a:lnTo>
                    <a:cubicBezTo>
                      <a:pt x="7726043" y="6536301"/>
                      <a:pt x="7652383" y="6609962"/>
                      <a:pt x="7560943" y="6609962"/>
                    </a:cubicBezTo>
                    <a:lnTo>
                      <a:pt x="215900" y="6609962"/>
                    </a:lnTo>
                    <a:cubicBezTo>
                      <a:pt x="124460" y="6609962"/>
                      <a:pt x="50800" y="6536301"/>
                      <a:pt x="50800" y="6444861"/>
                    </a:cubicBezTo>
                    <a:lnTo>
                      <a:pt x="50800" y="215900"/>
                    </a:lnTo>
                    <a:cubicBezTo>
                      <a:pt x="50800" y="124460"/>
                      <a:pt x="124460" y="50800"/>
                      <a:pt x="215900" y="50800"/>
                    </a:cubicBezTo>
                    <a:lnTo>
                      <a:pt x="7560943" y="50800"/>
                    </a:lnTo>
                    <a:cubicBezTo>
                      <a:pt x="7652383" y="50800"/>
                      <a:pt x="7726043" y="124460"/>
                      <a:pt x="7726043" y="215900"/>
                    </a:cubicBezTo>
                    <a:lnTo>
                      <a:pt x="7726043" y="1270000"/>
                    </a:lnTo>
                    <a:close/>
                  </a:path>
                </a:pathLst>
              </a:custGeom>
              <a:solidFill>
                <a:srgbClr val="173C86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313474" y="426484"/>
              <a:ext cx="3768123" cy="845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41"/>
                </a:lnSpc>
              </a:pPr>
              <a:r>
                <a:rPr lang="en-US" sz="4063">
                  <a:solidFill>
                    <a:srgbClr val="173C86"/>
                  </a:solidFill>
                  <a:latin typeface="Agrandir"/>
                </a:rPr>
                <a:t>2007-2013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 rot="13908">
            <a:off x="7958830" y="7113090"/>
            <a:ext cx="3899036" cy="2980280"/>
            <a:chOff x="0" y="0"/>
            <a:chExt cx="7776843" cy="594433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776843" cy="5944333"/>
            </a:xfrm>
            <a:custGeom>
              <a:avLst/>
              <a:gdLst/>
              <a:ahLst/>
              <a:cxnLst/>
              <a:rect l="l" t="t" r="r" b="b"/>
              <a:pathLst>
                <a:path w="7776843" h="5944333">
                  <a:moveTo>
                    <a:pt x="7560943" y="0"/>
                  </a:moveTo>
                  <a:lnTo>
                    <a:pt x="215900" y="0"/>
                  </a:lnTo>
                  <a:cubicBezTo>
                    <a:pt x="96520" y="0"/>
                    <a:pt x="0" y="96520"/>
                    <a:pt x="0" y="215900"/>
                  </a:cubicBezTo>
                  <a:lnTo>
                    <a:pt x="0" y="5728433"/>
                  </a:lnTo>
                  <a:cubicBezTo>
                    <a:pt x="0" y="5847812"/>
                    <a:pt x="96520" y="5944333"/>
                    <a:pt x="215900" y="5944333"/>
                  </a:cubicBezTo>
                  <a:lnTo>
                    <a:pt x="7560943" y="5944333"/>
                  </a:lnTo>
                  <a:cubicBezTo>
                    <a:pt x="7680323" y="5944333"/>
                    <a:pt x="7776843" y="5847812"/>
                    <a:pt x="7776843" y="5728433"/>
                  </a:cubicBezTo>
                  <a:lnTo>
                    <a:pt x="7776843" y="215900"/>
                  </a:lnTo>
                  <a:cubicBezTo>
                    <a:pt x="7776843" y="96520"/>
                    <a:pt x="7680323" y="0"/>
                    <a:pt x="7560943" y="0"/>
                  </a:cubicBezTo>
                  <a:close/>
                  <a:moveTo>
                    <a:pt x="7726043" y="1270000"/>
                  </a:moveTo>
                  <a:lnTo>
                    <a:pt x="7726043" y="5728433"/>
                  </a:lnTo>
                  <a:cubicBezTo>
                    <a:pt x="7726043" y="5819872"/>
                    <a:pt x="7652383" y="5893533"/>
                    <a:pt x="7560943" y="5893533"/>
                  </a:cubicBezTo>
                  <a:lnTo>
                    <a:pt x="215900" y="5893533"/>
                  </a:lnTo>
                  <a:cubicBezTo>
                    <a:pt x="124460" y="5893533"/>
                    <a:pt x="50800" y="5819872"/>
                    <a:pt x="50800" y="5728433"/>
                  </a:cubicBezTo>
                  <a:lnTo>
                    <a:pt x="50800" y="215900"/>
                  </a:lnTo>
                  <a:cubicBezTo>
                    <a:pt x="50800" y="124460"/>
                    <a:pt x="124460" y="50800"/>
                    <a:pt x="215900" y="50800"/>
                  </a:cubicBezTo>
                  <a:lnTo>
                    <a:pt x="7560943" y="50800"/>
                  </a:lnTo>
                  <a:cubicBezTo>
                    <a:pt x="7652383" y="50800"/>
                    <a:pt x="7726043" y="124460"/>
                    <a:pt x="7726043" y="215900"/>
                  </a:cubicBezTo>
                  <a:lnTo>
                    <a:pt x="7726043" y="1270000"/>
                  </a:lnTo>
                  <a:close/>
                </a:path>
              </a:pathLst>
            </a:custGeom>
            <a:solidFill>
              <a:srgbClr val="173C86"/>
            </a:solidFill>
          </p:spPr>
        </p:sp>
      </p:grpSp>
      <p:grpSp>
        <p:nvGrpSpPr>
          <p:cNvPr id="17" name="Group 17"/>
          <p:cNvGrpSpPr/>
          <p:nvPr/>
        </p:nvGrpSpPr>
        <p:grpSpPr>
          <a:xfrm rot="13908">
            <a:off x="12332635" y="6802061"/>
            <a:ext cx="3577081" cy="3421638"/>
            <a:chOff x="0" y="0"/>
            <a:chExt cx="2563355" cy="245196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563355" cy="2451964"/>
            </a:xfrm>
            <a:custGeom>
              <a:avLst/>
              <a:gdLst/>
              <a:ahLst/>
              <a:cxnLst/>
              <a:rect l="l" t="t" r="r" b="b"/>
              <a:pathLst>
                <a:path w="2563355" h="2451964">
                  <a:moveTo>
                    <a:pt x="2438895" y="2451964"/>
                  </a:moveTo>
                  <a:lnTo>
                    <a:pt x="124460" y="2451964"/>
                  </a:lnTo>
                  <a:cubicBezTo>
                    <a:pt x="55880" y="2451964"/>
                    <a:pt x="0" y="2396084"/>
                    <a:pt x="0" y="23275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38895" y="0"/>
                  </a:lnTo>
                  <a:cubicBezTo>
                    <a:pt x="2507475" y="0"/>
                    <a:pt x="2563355" y="55880"/>
                    <a:pt x="2563355" y="124460"/>
                  </a:cubicBezTo>
                  <a:lnTo>
                    <a:pt x="2563355" y="2327504"/>
                  </a:lnTo>
                  <a:cubicBezTo>
                    <a:pt x="2563355" y="2396084"/>
                    <a:pt x="2507475" y="2451964"/>
                    <a:pt x="2438895" y="2451964"/>
                  </a:cubicBezTo>
                  <a:close/>
                </a:path>
              </a:pathLst>
            </a:custGeom>
            <a:solidFill>
              <a:srgbClr val="2A8435"/>
            </a:solidFill>
          </p:spPr>
        </p:sp>
      </p:grpSp>
      <p:grpSp>
        <p:nvGrpSpPr>
          <p:cNvPr id="19" name="Group 19"/>
          <p:cNvGrpSpPr/>
          <p:nvPr/>
        </p:nvGrpSpPr>
        <p:grpSpPr>
          <a:xfrm rot="13908">
            <a:off x="11843353" y="4670051"/>
            <a:ext cx="428891" cy="171102"/>
            <a:chOff x="0" y="0"/>
            <a:chExt cx="1432543" cy="571500"/>
          </a:xfrm>
        </p:grpSpPr>
        <p:sp>
          <p:nvSpPr>
            <p:cNvPr id="20" name="Freeform 20"/>
            <p:cNvSpPr/>
            <p:nvPr/>
          </p:nvSpPr>
          <p:spPr>
            <a:xfrm>
              <a:off x="0" y="255270"/>
              <a:ext cx="1432543" cy="69850"/>
            </a:xfrm>
            <a:custGeom>
              <a:avLst/>
              <a:gdLst/>
              <a:ahLst/>
              <a:cxnLst/>
              <a:rect l="l" t="t" r="r" b="b"/>
              <a:pathLst>
                <a:path w="1432543" h="69850">
                  <a:moveTo>
                    <a:pt x="114171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432543" y="69850"/>
                  </a:lnTo>
                  <a:lnTo>
                    <a:pt x="1432543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1" name="Group 21"/>
          <p:cNvGrpSpPr/>
          <p:nvPr/>
        </p:nvGrpSpPr>
        <p:grpSpPr>
          <a:xfrm rot="13908">
            <a:off x="11840300" y="7884644"/>
            <a:ext cx="428891" cy="171102"/>
            <a:chOff x="0" y="0"/>
            <a:chExt cx="1432543" cy="571500"/>
          </a:xfrm>
        </p:grpSpPr>
        <p:sp>
          <p:nvSpPr>
            <p:cNvPr id="22" name="Freeform 22"/>
            <p:cNvSpPr/>
            <p:nvPr/>
          </p:nvSpPr>
          <p:spPr>
            <a:xfrm>
              <a:off x="0" y="255270"/>
              <a:ext cx="1432543" cy="69850"/>
            </a:xfrm>
            <a:custGeom>
              <a:avLst/>
              <a:gdLst/>
              <a:ahLst/>
              <a:cxnLst/>
              <a:rect l="l" t="t" r="r" b="b"/>
              <a:pathLst>
                <a:path w="1432543" h="69850">
                  <a:moveTo>
                    <a:pt x="114171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432543" y="69850"/>
                  </a:lnTo>
                  <a:lnTo>
                    <a:pt x="1432543" y="0"/>
                  </a:lnTo>
                  <a:close/>
                </a:path>
              </a:pathLst>
            </a:custGeom>
            <a:solidFill>
              <a:srgbClr val="3428DD"/>
            </a:solidFill>
          </p:spPr>
        </p:sp>
      </p:grpSp>
      <p:grpSp>
        <p:nvGrpSpPr>
          <p:cNvPr id="23" name="Group 23"/>
          <p:cNvGrpSpPr/>
          <p:nvPr/>
        </p:nvGrpSpPr>
        <p:grpSpPr>
          <a:xfrm rot="13908">
            <a:off x="10088887" y="5920489"/>
            <a:ext cx="2177694" cy="1197446"/>
            <a:chOff x="0" y="0"/>
            <a:chExt cx="2903592" cy="1596595"/>
          </a:xfrm>
        </p:grpSpPr>
        <p:grpSp>
          <p:nvGrpSpPr>
            <p:cNvPr id="24" name="Group 24"/>
            <p:cNvGrpSpPr/>
            <p:nvPr/>
          </p:nvGrpSpPr>
          <p:grpSpPr>
            <a:xfrm>
              <a:off x="106515" y="0"/>
              <a:ext cx="2797077" cy="228136"/>
              <a:chOff x="0" y="0"/>
              <a:chExt cx="7006907" cy="5715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255270"/>
                <a:ext cx="700690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7006907" h="69850">
                    <a:moveTo>
                      <a:pt x="6716077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7006907" y="69850"/>
                    </a:lnTo>
                    <a:lnTo>
                      <a:pt x="7006907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6" name="Group 26"/>
            <p:cNvGrpSpPr/>
            <p:nvPr/>
          </p:nvGrpSpPr>
          <p:grpSpPr>
            <a:xfrm rot="-5400000">
              <a:off x="-627195" y="741264"/>
              <a:ext cx="1482527" cy="228136"/>
              <a:chOff x="0" y="0"/>
              <a:chExt cx="3713852" cy="5715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255270"/>
                <a:ext cx="3713852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713852" h="69850">
                    <a:moveTo>
                      <a:pt x="3423022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713852" y="69850"/>
                    </a:lnTo>
                    <a:lnTo>
                      <a:pt x="371385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9294" y="3636099"/>
            <a:ext cx="5122901" cy="631747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46101" y="4669184"/>
            <a:ext cx="1906716" cy="119169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99935" y="4846591"/>
            <a:ext cx="1799048" cy="836883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897771" y="2886973"/>
            <a:ext cx="1782210" cy="178221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897771" y="2795167"/>
            <a:ext cx="1658560" cy="1361862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0"/>
          <a:srcRect t="6654" b="7208"/>
          <a:stretch>
            <a:fillRect/>
          </a:stretch>
        </p:blipFill>
        <p:spPr>
          <a:xfrm>
            <a:off x="6831372" y="6719860"/>
            <a:ext cx="1767755" cy="1163917"/>
          </a:xfrm>
          <a:prstGeom prst="rect">
            <a:avLst/>
          </a:prstGeom>
        </p:spPr>
      </p:pic>
      <p:sp>
        <p:nvSpPr>
          <p:cNvPr id="34" name="TextBox 34"/>
          <p:cNvSpPr txBox="1"/>
          <p:nvPr/>
        </p:nvSpPr>
        <p:spPr>
          <a:xfrm>
            <a:off x="17286511" y="9947888"/>
            <a:ext cx="1762807" cy="339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705"/>
              </a:lnSpc>
              <a:spcBef>
                <a:spcPct val="0"/>
              </a:spcBef>
            </a:pPr>
            <a:r>
              <a:rPr lang="en-US" sz="1932" spc="38">
                <a:solidFill>
                  <a:srgbClr val="192954"/>
                </a:solidFill>
                <a:latin typeface="Aileron Heavy"/>
              </a:rPr>
              <a:t>04</a:t>
            </a:r>
          </a:p>
        </p:txBody>
      </p:sp>
      <p:sp>
        <p:nvSpPr>
          <p:cNvPr id="35" name="AutoShape 35"/>
          <p:cNvSpPr/>
          <p:nvPr/>
        </p:nvSpPr>
        <p:spPr>
          <a:xfrm>
            <a:off x="14046333" y="8870182"/>
            <a:ext cx="3740582" cy="1182916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6" name="Picture 3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046333" y="8776199"/>
            <a:ext cx="3702877" cy="1194178"/>
          </a:xfrm>
          <a:prstGeom prst="rect">
            <a:avLst/>
          </a:prstGeom>
        </p:spPr>
      </p:pic>
      <p:sp>
        <p:nvSpPr>
          <p:cNvPr id="37" name="TextBox 37"/>
          <p:cNvSpPr txBox="1"/>
          <p:nvPr/>
        </p:nvSpPr>
        <p:spPr>
          <a:xfrm rot="13908">
            <a:off x="7900093" y="3178386"/>
            <a:ext cx="3368432" cy="574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69"/>
              </a:lnSpc>
            </a:pPr>
            <a:r>
              <a:rPr lang="en-US" sz="3679">
                <a:solidFill>
                  <a:srgbClr val="F5F5EF"/>
                </a:solidFill>
                <a:latin typeface="Agrandir"/>
              </a:rPr>
              <a:t>2000-2006</a:t>
            </a:r>
          </a:p>
        </p:txBody>
      </p:sp>
      <p:sp>
        <p:nvSpPr>
          <p:cNvPr id="38" name="TextBox 38"/>
          <p:cNvSpPr txBox="1"/>
          <p:nvPr/>
        </p:nvSpPr>
        <p:spPr>
          <a:xfrm rot="13908">
            <a:off x="12475627" y="1134263"/>
            <a:ext cx="4585987" cy="888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42"/>
              </a:lnSpc>
            </a:pPr>
            <a:r>
              <a:rPr lang="en-US" sz="2530">
                <a:solidFill>
                  <a:srgbClr val="2A8435"/>
                </a:solidFill>
                <a:latin typeface="Fira Sans Medium Bold"/>
              </a:rPr>
              <a:t>Beitritt Tschechiens in die EU</a:t>
            </a:r>
          </a:p>
          <a:p>
            <a:pPr>
              <a:lnSpc>
                <a:spcPts val="3542"/>
              </a:lnSpc>
            </a:pPr>
            <a:r>
              <a:rPr lang="en-US" sz="2530">
                <a:solidFill>
                  <a:srgbClr val="173C86"/>
                </a:solidFill>
                <a:latin typeface="Fira Sans Medium Bold"/>
              </a:rPr>
              <a:t>Vstup České republiky do EU</a:t>
            </a:r>
          </a:p>
        </p:txBody>
      </p:sp>
      <p:sp>
        <p:nvSpPr>
          <p:cNvPr id="39" name="TextBox 39"/>
          <p:cNvSpPr txBox="1"/>
          <p:nvPr/>
        </p:nvSpPr>
        <p:spPr>
          <a:xfrm rot="13908">
            <a:off x="7900050" y="3967497"/>
            <a:ext cx="1109004" cy="648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22"/>
              </a:lnSpc>
            </a:pPr>
            <a:r>
              <a:rPr lang="en-US" sz="3730">
                <a:solidFill>
                  <a:srgbClr val="F5F5EF"/>
                </a:solidFill>
                <a:latin typeface="Fira Sans Medium Bold"/>
              </a:rPr>
              <a:t>1542 </a:t>
            </a:r>
          </a:p>
        </p:txBody>
      </p:sp>
      <p:sp>
        <p:nvSpPr>
          <p:cNvPr id="40" name="TextBox 40"/>
          <p:cNvSpPr txBox="1"/>
          <p:nvPr/>
        </p:nvSpPr>
        <p:spPr>
          <a:xfrm rot="13908">
            <a:off x="12478982" y="462017"/>
            <a:ext cx="2964404" cy="608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63"/>
              </a:lnSpc>
            </a:pPr>
            <a:r>
              <a:rPr lang="en-US" sz="3879">
                <a:solidFill>
                  <a:srgbClr val="000000"/>
                </a:solidFill>
                <a:latin typeface="Agrandir Bold"/>
              </a:rPr>
              <a:t>Mai 2004</a:t>
            </a:r>
          </a:p>
        </p:txBody>
      </p:sp>
      <p:sp>
        <p:nvSpPr>
          <p:cNvPr id="41" name="TextBox 41"/>
          <p:cNvSpPr txBox="1"/>
          <p:nvPr/>
        </p:nvSpPr>
        <p:spPr>
          <a:xfrm rot="-752722">
            <a:off x="769397" y="4083339"/>
            <a:ext cx="3707586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971"/>
              </a:lnSpc>
              <a:spcBef>
                <a:spcPct val="0"/>
              </a:spcBef>
            </a:pPr>
            <a:r>
              <a:rPr lang="en-US" sz="3000" b="1" spc="-41" dirty="0">
                <a:solidFill>
                  <a:srgbClr val="19712E"/>
                </a:solidFill>
                <a:latin typeface="Fira Sans Bold Bold" panose="020B0803050000020004" charset="0"/>
              </a:rPr>
              <a:t>Wie </a:t>
            </a:r>
            <a:r>
              <a:rPr lang="en-US" sz="3000" b="1" spc="-41" dirty="0" err="1">
                <a:solidFill>
                  <a:srgbClr val="19712E"/>
                </a:solidFill>
                <a:latin typeface="Fira Sans Bold Bold" panose="020B0803050000020004" charset="0"/>
              </a:rPr>
              <a:t>alles</a:t>
            </a:r>
            <a:r>
              <a:rPr lang="en-US" sz="3000" b="1" spc="-41" dirty="0">
                <a:solidFill>
                  <a:srgbClr val="19712E"/>
                </a:solidFill>
                <a:latin typeface="Fira Sans Bold Bold" panose="020B0803050000020004" charset="0"/>
              </a:rPr>
              <a:t> </a:t>
            </a:r>
            <a:r>
              <a:rPr lang="en-US" sz="3000" b="1" spc="-41" dirty="0" smtClean="0">
                <a:solidFill>
                  <a:srgbClr val="19712E"/>
                </a:solidFill>
                <a:latin typeface="Fira Sans Bold Bold" panose="020B0803050000020004" charset="0"/>
              </a:rPr>
              <a:t>began</a:t>
            </a:r>
          </a:p>
          <a:p>
            <a:pPr lvl="0">
              <a:lnSpc>
                <a:spcPts val="4971"/>
              </a:lnSpc>
              <a:spcBef>
                <a:spcPct val="0"/>
              </a:spcBef>
            </a:pPr>
            <a:r>
              <a:rPr lang="en-US" sz="3000" b="1" spc="-41" dirty="0" err="1">
                <a:solidFill>
                  <a:srgbClr val="173C86"/>
                </a:solidFill>
                <a:latin typeface="Fira Sans Bold Bold" panose="020B0803050000020004" charset="0"/>
              </a:rPr>
              <a:t>Jak</a:t>
            </a:r>
            <a:r>
              <a:rPr lang="en-US" sz="3000" b="1" spc="-41" dirty="0">
                <a:solidFill>
                  <a:srgbClr val="173C86"/>
                </a:solidFill>
                <a:latin typeface="Fira Sans Bold Bold" panose="020B0803050000020004" charset="0"/>
              </a:rPr>
              <a:t> to </a:t>
            </a:r>
            <a:r>
              <a:rPr lang="en-US" sz="3000" b="1" spc="-41" dirty="0" err="1">
                <a:solidFill>
                  <a:srgbClr val="173C86"/>
                </a:solidFill>
                <a:latin typeface="Fira Sans Bold Bold" panose="020B0803050000020004" charset="0"/>
              </a:rPr>
              <a:t>celé</a:t>
            </a:r>
            <a:r>
              <a:rPr lang="en-US" sz="3000" b="1" spc="-41" dirty="0">
                <a:solidFill>
                  <a:srgbClr val="173C86"/>
                </a:solidFill>
                <a:latin typeface="Fira Sans Bold Bold" panose="020B0803050000020004" charset="0"/>
              </a:rPr>
              <a:t> </a:t>
            </a:r>
            <a:r>
              <a:rPr lang="en-US" sz="3000" b="1" spc="-41" dirty="0" err="1">
                <a:solidFill>
                  <a:srgbClr val="173C86"/>
                </a:solidFill>
                <a:latin typeface="Fira Sans Bold Bold" panose="020B0803050000020004" charset="0"/>
              </a:rPr>
              <a:t>začalo</a:t>
            </a:r>
            <a:endParaRPr lang="en-US" sz="3000" b="1" spc="-41" dirty="0">
              <a:solidFill>
                <a:srgbClr val="173C86"/>
              </a:solidFill>
              <a:latin typeface="Fira Sans Bold Bold" panose="020B0803050000020004" charset="0"/>
            </a:endParaRPr>
          </a:p>
        </p:txBody>
      </p:sp>
      <p:sp>
        <p:nvSpPr>
          <p:cNvPr id="42" name="TextBox 42"/>
          <p:cNvSpPr txBox="1"/>
          <p:nvPr/>
        </p:nvSpPr>
        <p:spPr>
          <a:xfrm rot="13908">
            <a:off x="8710443" y="7152611"/>
            <a:ext cx="2713962" cy="725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52"/>
              </a:lnSpc>
            </a:pPr>
            <a:r>
              <a:rPr lang="en-US" sz="3680">
                <a:solidFill>
                  <a:srgbClr val="173C86"/>
                </a:solidFill>
                <a:latin typeface="Agrandir"/>
              </a:rPr>
              <a:t>2014-2021</a:t>
            </a:r>
          </a:p>
        </p:txBody>
      </p:sp>
      <p:sp>
        <p:nvSpPr>
          <p:cNvPr id="43" name="TextBox 43"/>
          <p:cNvSpPr txBox="1"/>
          <p:nvPr/>
        </p:nvSpPr>
        <p:spPr>
          <a:xfrm rot="13908">
            <a:off x="9010878" y="3943663"/>
            <a:ext cx="4333713" cy="398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2"/>
              </a:lnSpc>
            </a:pPr>
            <a:r>
              <a:rPr lang="en-US" sz="2330" dirty="0">
                <a:solidFill>
                  <a:srgbClr val="F5F5EF"/>
                </a:solidFill>
                <a:latin typeface="Fira Sans Medium Bold"/>
              </a:rPr>
              <a:t> </a:t>
            </a:r>
            <a:r>
              <a:rPr lang="en-US" sz="2330" dirty="0" err="1">
                <a:solidFill>
                  <a:srgbClr val="F5F5EF"/>
                </a:solidFill>
                <a:latin typeface="Fira Sans Medium Bold"/>
              </a:rPr>
              <a:t>geförderte</a:t>
            </a:r>
            <a:r>
              <a:rPr lang="en-US" sz="2330" dirty="0">
                <a:solidFill>
                  <a:srgbClr val="F5F5EF"/>
                </a:solidFill>
                <a:latin typeface="Fira Sans Medium Bold"/>
              </a:rPr>
              <a:t> </a:t>
            </a:r>
            <a:r>
              <a:rPr lang="en-US" sz="2330" dirty="0" err="1">
                <a:solidFill>
                  <a:srgbClr val="F5F5EF"/>
                </a:solidFill>
                <a:latin typeface="Fira Sans Medium Bold"/>
              </a:rPr>
              <a:t>Projekte</a:t>
            </a:r>
            <a:endParaRPr lang="en-US" sz="2330" dirty="0">
              <a:solidFill>
                <a:srgbClr val="F5F5EF"/>
              </a:solidFill>
              <a:latin typeface="Fira Sans Medium Bold"/>
            </a:endParaRPr>
          </a:p>
        </p:txBody>
      </p:sp>
      <p:sp>
        <p:nvSpPr>
          <p:cNvPr id="44" name="TextBox 44"/>
          <p:cNvSpPr txBox="1"/>
          <p:nvPr/>
        </p:nvSpPr>
        <p:spPr>
          <a:xfrm rot="13908">
            <a:off x="9093253" y="4287342"/>
            <a:ext cx="4333713" cy="398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2"/>
              </a:lnSpc>
            </a:pPr>
            <a:r>
              <a:rPr lang="en-US" sz="2330">
                <a:solidFill>
                  <a:srgbClr val="F5F5EF"/>
                </a:solidFill>
                <a:latin typeface="Fira Sans Medium"/>
              </a:rPr>
              <a:t>podpořené projekty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8398210" y="4760866"/>
            <a:ext cx="2497634" cy="648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1"/>
              </a:lnSpc>
              <a:spcBef>
                <a:spcPct val="0"/>
              </a:spcBef>
            </a:pPr>
            <a:r>
              <a:rPr lang="en-US" sz="3729" spc="74">
                <a:solidFill>
                  <a:srgbClr val="FFFFFF"/>
                </a:solidFill>
                <a:latin typeface="Fira Sans Medium"/>
              </a:rPr>
              <a:t>253,9 Mio €</a:t>
            </a:r>
          </a:p>
        </p:txBody>
      </p:sp>
      <p:sp>
        <p:nvSpPr>
          <p:cNvPr id="46" name="TextBox 46"/>
          <p:cNvSpPr txBox="1"/>
          <p:nvPr/>
        </p:nvSpPr>
        <p:spPr>
          <a:xfrm rot="13908">
            <a:off x="13259588" y="4390664"/>
            <a:ext cx="4333713" cy="398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2"/>
              </a:lnSpc>
            </a:pPr>
            <a:r>
              <a:rPr lang="en-US" sz="2330" dirty="0">
                <a:solidFill>
                  <a:srgbClr val="2A8435"/>
                </a:solidFill>
                <a:latin typeface="Fira Sans Medium Bold"/>
              </a:rPr>
              <a:t> </a:t>
            </a:r>
            <a:r>
              <a:rPr lang="en-US" sz="2330" dirty="0" err="1">
                <a:solidFill>
                  <a:srgbClr val="2A8435"/>
                </a:solidFill>
                <a:latin typeface="Fira Sans Medium Bold"/>
              </a:rPr>
              <a:t>geförderte</a:t>
            </a:r>
            <a:r>
              <a:rPr lang="en-US" sz="2330" dirty="0">
                <a:solidFill>
                  <a:srgbClr val="2A8435"/>
                </a:solidFill>
                <a:latin typeface="Fira Sans Medium Bold"/>
              </a:rPr>
              <a:t> </a:t>
            </a:r>
            <a:r>
              <a:rPr lang="en-US" sz="2330" dirty="0" err="1">
                <a:solidFill>
                  <a:srgbClr val="2A8435"/>
                </a:solidFill>
                <a:latin typeface="Fira Sans Medium Bold"/>
              </a:rPr>
              <a:t>Projekte</a:t>
            </a:r>
            <a:endParaRPr lang="en-US" sz="2330" dirty="0">
              <a:solidFill>
                <a:srgbClr val="2A8435"/>
              </a:solidFill>
              <a:latin typeface="Fira Sans Medium Bold"/>
            </a:endParaRPr>
          </a:p>
        </p:txBody>
      </p:sp>
      <p:sp>
        <p:nvSpPr>
          <p:cNvPr id="47" name="TextBox 47"/>
          <p:cNvSpPr txBox="1"/>
          <p:nvPr/>
        </p:nvSpPr>
        <p:spPr>
          <a:xfrm rot="13908">
            <a:off x="13335788" y="4803160"/>
            <a:ext cx="4333713" cy="398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2"/>
              </a:lnSpc>
            </a:pPr>
            <a:r>
              <a:rPr lang="en-US" sz="2330" dirty="0" err="1">
                <a:solidFill>
                  <a:srgbClr val="173C86"/>
                </a:solidFill>
                <a:latin typeface="Fira Sans Medium"/>
              </a:rPr>
              <a:t>podpořené</a:t>
            </a:r>
            <a:r>
              <a:rPr lang="en-US" sz="2330" dirty="0">
                <a:solidFill>
                  <a:srgbClr val="173C86"/>
                </a:solidFill>
                <a:latin typeface="Fira Sans Medium"/>
              </a:rPr>
              <a:t> </a:t>
            </a:r>
            <a:r>
              <a:rPr lang="en-US" sz="2330" dirty="0" err="1">
                <a:solidFill>
                  <a:srgbClr val="173C86"/>
                </a:solidFill>
                <a:latin typeface="Fira Sans Medium"/>
              </a:rPr>
              <a:t>projekty</a:t>
            </a:r>
            <a:endParaRPr lang="en-US" sz="2330" dirty="0">
              <a:solidFill>
                <a:srgbClr val="173C86"/>
              </a:solidFill>
              <a:latin typeface="Fira Sans Medium"/>
            </a:endParaRPr>
          </a:p>
        </p:txBody>
      </p:sp>
      <p:sp>
        <p:nvSpPr>
          <p:cNvPr id="48" name="TextBox 48"/>
          <p:cNvSpPr txBox="1"/>
          <p:nvPr/>
        </p:nvSpPr>
        <p:spPr>
          <a:xfrm rot="13908">
            <a:off x="8953728" y="8196461"/>
            <a:ext cx="4333713" cy="398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2"/>
              </a:lnSpc>
            </a:pPr>
            <a:r>
              <a:rPr lang="en-US" sz="2330">
                <a:solidFill>
                  <a:srgbClr val="2A8435"/>
                </a:solidFill>
                <a:latin typeface="Fira Sans Medium Bold"/>
              </a:rPr>
              <a:t> geförderte Projekte</a:t>
            </a:r>
          </a:p>
        </p:txBody>
      </p:sp>
      <p:sp>
        <p:nvSpPr>
          <p:cNvPr id="49" name="TextBox 49"/>
          <p:cNvSpPr txBox="1"/>
          <p:nvPr/>
        </p:nvSpPr>
        <p:spPr>
          <a:xfrm rot="13908">
            <a:off x="8982303" y="8564370"/>
            <a:ext cx="4333713" cy="398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2"/>
              </a:lnSpc>
            </a:pPr>
            <a:r>
              <a:rPr lang="en-US" sz="2330">
                <a:solidFill>
                  <a:srgbClr val="173C86"/>
                </a:solidFill>
                <a:latin typeface="Fira Sans Medium"/>
              </a:rPr>
              <a:t>podpořené projekty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2590957" y="7884470"/>
            <a:ext cx="3787515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81"/>
              </a:lnSpc>
              <a:spcBef>
                <a:spcPct val="0"/>
              </a:spcBef>
            </a:pPr>
            <a:r>
              <a:rPr lang="en-US" sz="4629" spc="92" dirty="0">
                <a:solidFill>
                  <a:srgbClr val="FFFFFF"/>
                </a:solidFill>
                <a:latin typeface="Fira Sans Medium"/>
              </a:rPr>
              <a:t>142,3 Mio €</a:t>
            </a:r>
          </a:p>
        </p:txBody>
      </p:sp>
      <p:grpSp>
        <p:nvGrpSpPr>
          <p:cNvPr id="51" name="Group 51"/>
          <p:cNvGrpSpPr/>
          <p:nvPr/>
        </p:nvGrpSpPr>
        <p:grpSpPr>
          <a:xfrm>
            <a:off x="-944739" y="1526208"/>
            <a:ext cx="9954926" cy="1664416"/>
            <a:chOff x="0" y="0"/>
            <a:chExt cx="13273234" cy="2219222"/>
          </a:xfrm>
        </p:grpSpPr>
        <p:sp>
          <p:nvSpPr>
            <p:cNvPr id="52" name="TextBox 52"/>
            <p:cNvSpPr txBox="1"/>
            <p:nvPr/>
          </p:nvSpPr>
          <p:spPr>
            <a:xfrm>
              <a:off x="0" y="-47625"/>
              <a:ext cx="13273234" cy="1653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52"/>
                </a:lnSpc>
              </a:pPr>
              <a:r>
                <a:rPr lang="en-US" sz="3780" spc="93">
                  <a:solidFill>
                    <a:srgbClr val="2A8435"/>
                  </a:solidFill>
                  <a:latin typeface="Aileron Heavy"/>
                </a:rPr>
                <a:t>GESCHICHTE DES PROGRAMMS</a:t>
              </a:r>
            </a:p>
            <a:p>
              <a:pPr marL="0" lvl="0" indent="0" algn="ctr">
                <a:lnSpc>
                  <a:spcPts val="4952"/>
                </a:lnSpc>
                <a:spcBef>
                  <a:spcPct val="0"/>
                </a:spcBef>
              </a:pPr>
              <a:r>
                <a:rPr lang="en-US" sz="3780" spc="113">
                  <a:solidFill>
                    <a:srgbClr val="173C86"/>
                  </a:solidFill>
                  <a:latin typeface="Aileron Heavy"/>
                </a:rPr>
                <a:t>HISTORIE P</a:t>
              </a:r>
              <a:r>
                <a:rPr lang="en-US" sz="3780" spc="93">
                  <a:solidFill>
                    <a:srgbClr val="173C86"/>
                  </a:solidFill>
                  <a:latin typeface="Aileron Heavy"/>
                </a:rPr>
                <a:t>ROGRAMU</a:t>
              </a:r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588120" y="1726554"/>
              <a:ext cx="12096995" cy="492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7"/>
                </a:lnSpc>
              </a:pPr>
              <a:endParaRPr/>
            </a:p>
          </p:txBody>
        </p:sp>
      </p:grpSp>
      <p:sp>
        <p:nvSpPr>
          <p:cNvPr id="54" name="TextBox 54"/>
          <p:cNvSpPr txBox="1"/>
          <p:nvPr/>
        </p:nvSpPr>
        <p:spPr>
          <a:xfrm rot="13908">
            <a:off x="12417883" y="4438230"/>
            <a:ext cx="1109004" cy="648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22"/>
              </a:lnSpc>
            </a:pPr>
            <a:r>
              <a:rPr lang="en-US" sz="3730">
                <a:solidFill>
                  <a:srgbClr val="173C86"/>
                </a:solidFill>
                <a:latin typeface="Fira Sans Medium Bold"/>
              </a:rPr>
              <a:t>238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3189742" y="5454048"/>
            <a:ext cx="2121495" cy="648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1"/>
              </a:lnSpc>
              <a:spcBef>
                <a:spcPct val="0"/>
              </a:spcBef>
            </a:pPr>
            <a:r>
              <a:rPr lang="en-US" sz="3729" spc="74">
                <a:solidFill>
                  <a:srgbClr val="173C86"/>
                </a:solidFill>
                <a:latin typeface="Fira Sans Medium"/>
              </a:rPr>
              <a:t>186 Mio €</a:t>
            </a:r>
          </a:p>
        </p:txBody>
      </p:sp>
      <p:sp>
        <p:nvSpPr>
          <p:cNvPr id="56" name="TextBox 56"/>
          <p:cNvSpPr txBox="1"/>
          <p:nvPr/>
        </p:nvSpPr>
        <p:spPr>
          <a:xfrm rot="13908">
            <a:off x="12846982" y="7092977"/>
            <a:ext cx="3368432" cy="574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69"/>
              </a:lnSpc>
            </a:pPr>
            <a:r>
              <a:rPr lang="en-US" sz="3679">
                <a:solidFill>
                  <a:srgbClr val="F5F5EF"/>
                </a:solidFill>
                <a:latin typeface="Agrandir"/>
              </a:rPr>
              <a:t>2021-2027</a:t>
            </a:r>
          </a:p>
        </p:txBody>
      </p:sp>
      <p:sp>
        <p:nvSpPr>
          <p:cNvPr id="57" name="TextBox 57"/>
          <p:cNvSpPr txBox="1"/>
          <p:nvPr/>
        </p:nvSpPr>
        <p:spPr>
          <a:xfrm rot="13908">
            <a:off x="8154831" y="8219747"/>
            <a:ext cx="1109004" cy="648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22"/>
              </a:lnSpc>
            </a:pPr>
            <a:r>
              <a:rPr lang="en-US" sz="3730">
                <a:solidFill>
                  <a:srgbClr val="173C86"/>
                </a:solidFill>
                <a:latin typeface="Fira Sans Medium Bold"/>
              </a:rPr>
              <a:t>162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8584890" y="9172575"/>
            <a:ext cx="2500412" cy="648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1"/>
              </a:lnSpc>
              <a:spcBef>
                <a:spcPct val="0"/>
              </a:spcBef>
            </a:pPr>
            <a:r>
              <a:rPr lang="en-US" sz="3729" spc="74">
                <a:solidFill>
                  <a:srgbClr val="173C86"/>
                </a:solidFill>
                <a:latin typeface="Fira Sans Medium"/>
              </a:rPr>
              <a:t>148,5 Mio €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74904" y="-1072071"/>
            <a:ext cx="219334" cy="4533501"/>
            <a:chOff x="0" y="0"/>
            <a:chExt cx="152400" cy="31500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400" cy="3150009"/>
            </a:xfrm>
            <a:custGeom>
              <a:avLst/>
              <a:gdLst/>
              <a:ahLst/>
              <a:cxnLst/>
              <a:rect l="l" t="t" r="r" b="b"/>
              <a:pathLst>
                <a:path w="152400" h="3150009">
                  <a:moveTo>
                    <a:pt x="0" y="0"/>
                  </a:moveTo>
                  <a:lnTo>
                    <a:pt x="152400" y="0"/>
                  </a:lnTo>
                  <a:lnTo>
                    <a:pt x="152400" y="3150009"/>
                  </a:lnTo>
                  <a:lnTo>
                    <a:pt x="0" y="3150009"/>
                  </a:lnTo>
                  <a:close/>
                </a:path>
              </a:pathLst>
            </a:custGeom>
            <a:solidFill>
              <a:srgbClr val="173C8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181885" y="-2468971"/>
            <a:ext cx="219334" cy="5891454"/>
            <a:chOff x="0" y="0"/>
            <a:chExt cx="152400" cy="409355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2400" cy="4093554"/>
            </a:xfrm>
            <a:custGeom>
              <a:avLst/>
              <a:gdLst/>
              <a:ahLst/>
              <a:cxnLst/>
              <a:rect l="l" t="t" r="r" b="b"/>
              <a:pathLst>
                <a:path w="152400" h="4093554">
                  <a:moveTo>
                    <a:pt x="0" y="0"/>
                  </a:moveTo>
                  <a:lnTo>
                    <a:pt x="152400" y="0"/>
                  </a:lnTo>
                  <a:lnTo>
                    <a:pt x="152400" y="4093554"/>
                  </a:lnTo>
                  <a:lnTo>
                    <a:pt x="0" y="4093554"/>
                  </a:lnTo>
                  <a:close/>
                </a:path>
              </a:pathLst>
            </a:custGeom>
            <a:solidFill>
              <a:srgbClr val="173C8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85552" y="3107945"/>
            <a:ext cx="3351898" cy="335189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7673858" y="-2247633"/>
            <a:ext cx="219334" cy="5891454"/>
            <a:chOff x="0" y="0"/>
            <a:chExt cx="152400" cy="40935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2400" cy="4093554"/>
            </a:xfrm>
            <a:custGeom>
              <a:avLst/>
              <a:gdLst/>
              <a:ahLst/>
              <a:cxnLst/>
              <a:rect l="l" t="t" r="r" b="b"/>
              <a:pathLst>
                <a:path w="152400" h="4093554">
                  <a:moveTo>
                    <a:pt x="0" y="0"/>
                  </a:moveTo>
                  <a:lnTo>
                    <a:pt x="152400" y="0"/>
                  </a:lnTo>
                  <a:lnTo>
                    <a:pt x="152400" y="4093554"/>
                  </a:lnTo>
                  <a:lnTo>
                    <a:pt x="0" y="4093554"/>
                  </a:lnTo>
                  <a:close/>
                </a:path>
              </a:pathLst>
            </a:custGeom>
            <a:solidFill>
              <a:srgbClr val="173C86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5885346" y="3280268"/>
            <a:ext cx="2952312" cy="2952300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1813" b="-1813"/>
              </a:stretch>
            </a:blip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808622" y="3016842"/>
            <a:ext cx="3351898" cy="3351898"/>
          </a:xfrm>
          <a:prstGeom prst="rect">
            <a:avLst/>
          </a:prstGeom>
        </p:spPr>
      </p:pic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0008416" y="3216641"/>
            <a:ext cx="2952312" cy="2952300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1768" b="-1768"/>
              </a:stretch>
            </a:blip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515461" y="3096091"/>
            <a:ext cx="3351898" cy="3351898"/>
          </a:xfrm>
          <a:prstGeom prst="rect">
            <a:avLst/>
          </a:prstGeom>
        </p:spPr>
      </p:pic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3715254" y="3295890"/>
            <a:ext cx="2952312" cy="2952300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68901" r="-68901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13208975" y="4249828"/>
            <a:ext cx="1012558" cy="1012558"/>
            <a:chOff x="0" y="0"/>
            <a:chExt cx="1350078" cy="1350078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50078" cy="1350078"/>
            </a:xfrm>
            <a:prstGeom prst="rect">
              <a:avLst/>
            </a:prstGeom>
          </p:spPr>
        </p:pic>
        <p:grpSp>
          <p:nvGrpSpPr>
            <p:cNvPr id="19" name="Group 19"/>
            <p:cNvGrpSpPr/>
            <p:nvPr/>
          </p:nvGrpSpPr>
          <p:grpSpPr>
            <a:xfrm>
              <a:off x="120824" y="120824"/>
              <a:ext cx="1108430" cy="1108430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E6EB6"/>
              </a:solidFill>
            </p:spPr>
          </p:sp>
        </p:grp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2137" y="4250139"/>
            <a:ext cx="1012558" cy="1012558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9592755" y="4328903"/>
            <a:ext cx="831323" cy="831323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A5C57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01402" y="4249828"/>
            <a:ext cx="1012558" cy="1012558"/>
          </a:xfrm>
          <a:prstGeom prst="rect">
            <a:avLst/>
          </a:prstGeom>
        </p:spPr>
      </p:pic>
      <p:grpSp>
        <p:nvGrpSpPr>
          <p:cNvPr id="25" name="Group 25"/>
          <p:cNvGrpSpPr/>
          <p:nvPr/>
        </p:nvGrpSpPr>
        <p:grpSpPr>
          <a:xfrm>
            <a:off x="5492020" y="4340446"/>
            <a:ext cx="831323" cy="831323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ACA3C"/>
            </a:solidFill>
          </p:spPr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8675" y="3096091"/>
            <a:ext cx="3351898" cy="3351898"/>
          </a:xfrm>
          <a:prstGeom prst="rect">
            <a:avLst/>
          </a:prstGeom>
        </p:spPr>
      </p:pic>
      <p:grpSp>
        <p:nvGrpSpPr>
          <p:cNvPr id="28" name="Group 28"/>
          <p:cNvGrpSpPr/>
          <p:nvPr/>
        </p:nvGrpSpPr>
        <p:grpSpPr>
          <a:xfrm>
            <a:off x="3065290" y="-2552128"/>
            <a:ext cx="219334" cy="5891454"/>
            <a:chOff x="0" y="0"/>
            <a:chExt cx="152400" cy="409355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52400" cy="4093554"/>
            </a:xfrm>
            <a:custGeom>
              <a:avLst/>
              <a:gdLst/>
              <a:ahLst/>
              <a:cxnLst/>
              <a:rect l="l" t="t" r="r" b="b"/>
              <a:pathLst>
                <a:path w="152400" h="4093554">
                  <a:moveTo>
                    <a:pt x="0" y="0"/>
                  </a:moveTo>
                  <a:lnTo>
                    <a:pt x="152400" y="0"/>
                  </a:lnTo>
                  <a:lnTo>
                    <a:pt x="152400" y="4093554"/>
                  </a:lnTo>
                  <a:lnTo>
                    <a:pt x="0" y="4093554"/>
                  </a:lnTo>
                  <a:close/>
                </a:path>
              </a:pathLst>
            </a:custGeom>
            <a:solidFill>
              <a:srgbClr val="173C86"/>
            </a:solidFill>
          </p:spPr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1808469" y="3268414"/>
            <a:ext cx="2952312" cy="2952300"/>
            <a:chOff x="0" y="0"/>
            <a:chExt cx="6350000" cy="634997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68901" r="-68901"/>
              </a:stretch>
            </a:blipFill>
          </p:spPr>
        </p:sp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24525" y="4328592"/>
            <a:ext cx="1012558" cy="1012558"/>
          </a:xfrm>
          <a:prstGeom prst="rect">
            <a:avLst/>
          </a:prstGeom>
        </p:spPr>
      </p:pic>
      <p:grpSp>
        <p:nvGrpSpPr>
          <p:cNvPr id="33" name="Group 33"/>
          <p:cNvGrpSpPr/>
          <p:nvPr/>
        </p:nvGrpSpPr>
        <p:grpSpPr>
          <a:xfrm>
            <a:off x="1415143" y="4419210"/>
            <a:ext cx="831323" cy="831323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8BAA8"/>
            </a:solidFill>
          </p:spPr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57755" y="4384157"/>
            <a:ext cx="901427" cy="901427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17187" y="4376936"/>
            <a:ext cx="761938" cy="727304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698833" y="4433867"/>
            <a:ext cx="619167" cy="51784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310217" y="4450035"/>
            <a:ext cx="810074" cy="644009"/>
          </a:xfrm>
          <a:prstGeom prst="rect">
            <a:avLst/>
          </a:prstGeom>
        </p:spPr>
      </p:pic>
      <p:grpSp>
        <p:nvGrpSpPr>
          <p:cNvPr id="39" name="Group 39"/>
          <p:cNvGrpSpPr/>
          <p:nvPr/>
        </p:nvGrpSpPr>
        <p:grpSpPr>
          <a:xfrm>
            <a:off x="14426702" y="6571116"/>
            <a:ext cx="2440657" cy="621044"/>
            <a:chOff x="0" y="0"/>
            <a:chExt cx="825605" cy="210082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25605" cy="210082"/>
            </a:xfrm>
            <a:custGeom>
              <a:avLst/>
              <a:gdLst/>
              <a:ahLst/>
              <a:cxnLst/>
              <a:rect l="l" t="t" r="r" b="b"/>
              <a:pathLst>
                <a:path w="825605" h="210082">
                  <a:moveTo>
                    <a:pt x="0" y="0"/>
                  </a:moveTo>
                  <a:lnTo>
                    <a:pt x="825605" y="0"/>
                  </a:lnTo>
                  <a:lnTo>
                    <a:pt x="825605" y="210082"/>
                  </a:lnTo>
                  <a:lnTo>
                    <a:pt x="0" y="210082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41" name="TextBox 41"/>
          <p:cNvSpPr txBox="1"/>
          <p:nvPr/>
        </p:nvSpPr>
        <p:spPr>
          <a:xfrm>
            <a:off x="14405643" y="6561591"/>
            <a:ext cx="2197381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19"/>
              </a:lnSpc>
            </a:pPr>
            <a:r>
              <a:rPr lang="en-US" sz="2016" spc="120">
                <a:solidFill>
                  <a:srgbClr val="2A8435"/>
                </a:solidFill>
                <a:latin typeface="Aileron Heavy Bold"/>
              </a:rPr>
              <a:t>PRIO 4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0385881" y="6494033"/>
            <a:ext cx="2197381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19"/>
              </a:lnSpc>
            </a:pPr>
            <a:r>
              <a:rPr lang="en-US" sz="2016" spc="120">
                <a:solidFill>
                  <a:srgbClr val="2A8435"/>
                </a:solidFill>
                <a:latin typeface="Aileron Heavy Bold"/>
              </a:rPr>
              <a:t>PRIO 3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7361501" y="6523491"/>
            <a:ext cx="2440657" cy="621044"/>
            <a:chOff x="0" y="0"/>
            <a:chExt cx="825605" cy="210082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25605" cy="210082"/>
            </a:xfrm>
            <a:custGeom>
              <a:avLst/>
              <a:gdLst/>
              <a:ahLst/>
              <a:cxnLst/>
              <a:rect l="l" t="t" r="r" b="b"/>
              <a:pathLst>
                <a:path w="825605" h="210082">
                  <a:moveTo>
                    <a:pt x="0" y="0"/>
                  </a:moveTo>
                  <a:lnTo>
                    <a:pt x="825605" y="0"/>
                  </a:lnTo>
                  <a:lnTo>
                    <a:pt x="825605" y="210082"/>
                  </a:lnTo>
                  <a:lnTo>
                    <a:pt x="0" y="210082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45" name="TextBox 45"/>
          <p:cNvSpPr txBox="1"/>
          <p:nvPr/>
        </p:nvSpPr>
        <p:spPr>
          <a:xfrm>
            <a:off x="5999650" y="6450318"/>
            <a:ext cx="2197381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19"/>
              </a:lnSpc>
            </a:pPr>
            <a:r>
              <a:rPr lang="en-US" sz="2016" spc="120">
                <a:solidFill>
                  <a:srgbClr val="2A8435"/>
                </a:solidFill>
                <a:latin typeface="Aileron Heavy Bold"/>
              </a:rPr>
              <a:t>PRIO 2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1608675" y="6655958"/>
            <a:ext cx="2440657" cy="621044"/>
            <a:chOff x="0" y="0"/>
            <a:chExt cx="825605" cy="210082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25605" cy="210082"/>
            </a:xfrm>
            <a:custGeom>
              <a:avLst/>
              <a:gdLst/>
              <a:ahLst/>
              <a:cxnLst/>
              <a:rect l="l" t="t" r="r" b="b"/>
              <a:pathLst>
                <a:path w="825605" h="210082">
                  <a:moveTo>
                    <a:pt x="0" y="0"/>
                  </a:moveTo>
                  <a:lnTo>
                    <a:pt x="825605" y="0"/>
                  </a:lnTo>
                  <a:lnTo>
                    <a:pt x="825605" y="210082"/>
                  </a:lnTo>
                  <a:lnTo>
                    <a:pt x="0" y="210082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48" name="TextBox 48"/>
          <p:cNvSpPr txBox="1"/>
          <p:nvPr/>
        </p:nvSpPr>
        <p:spPr>
          <a:xfrm>
            <a:off x="2043859" y="6409191"/>
            <a:ext cx="2197381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19"/>
              </a:lnSpc>
            </a:pPr>
            <a:r>
              <a:rPr lang="en-US" sz="2016" spc="120">
                <a:solidFill>
                  <a:srgbClr val="2A8435"/>
                </a:solidFill>
                <a:latin typeface="Aileron Heavy Bold"/>
              </a:rPr>
              <a:t>PRIO 1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4778904" y="8627745"/>
            <a:ext cx="182412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 spc="40">
                <a:solidFill>
                  <a:srgbClr val="192954"/>
                </a:solidFill>
                <a:latin typeface="Aileron Heavy"/>
              </a:rPr>
              <a:t>08</a:t>
            </a:r>
          </a:p>
        </p:txBody>
      </p:sp>
      <p:pic>
        <p:nvPicPr>
          <p:cNvPr id="50" name="Picture 5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626891" y="8592601"/>
            <a:ext cx="3031317" cy="977600"/>
          </a:xfrm>
          <a:prstGeom prst="rect">
            <a:avLst/>
          </a:prstGeom>
        </p:spPr>
      </p:pic>
      <p:sp>
        <p:nvSpPr>
          <p:cNvPr id="51" name="TextBox 51"/>
          <p:cNvSpPr txBox="1"/>
          <p:nvPr/>
        </p:nvSpPr>
        <p:spPr>
          <a:xfrm>
            <a:off x="4942787" y="8637270"/>
            <a:ext cx="4201213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36">
                <a:solidFill>
                  <a:srgbClr val="192954"/>
                </a:solidFill>
                <a:latin typeface="Aileron Regular"/>
              </a:rPr>
              <a:t>Interreg Sachsen - Tschechien</a:t>
            </a:r>
          </a:p>
          <a:p>
            <a:pPr>
              <a:lnSpc>
                <a:spcPts val="2520"/>
              </a:lnSpc>
            </a:pPr>
            <a:r>
              <a:rPr lang="en-US" sz="1800" spc="36">
                <a:solidFill>
                  <a:srgbClr val="192954"/>
                </a:solidFill>
                <a:latin typeface="Aileron Regular"/>
              </a:rPr>
              <a:t>Interreg Česko – Sasko 2021-2027</a:t>
            </a:r>
          </a:p>
        </p:txBody>
      </p:sp>
      <p:sp>
        <p:nvSpPr>
          <p:cNvPr id="52" name="AutoShape 52"/>
          <p:cNvSpPr/>
          <p:nvPr/>
        </p:nvSpPr>
        <p:spPr>
          <a:xfrm>
            <a:off x="1684976" y="8399499"/>
            <a:ext cx="1491804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1145</Words>
  <Application>Microsoft Office PowerPoint</Application>
  <PresentationFormat>Vlastní</PresentationFormat>
  <Paragraphs>324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33" baseType="lpstr">
      <vt:lpstr>Calibri</vt:lpstr>
      <vt:lpstr>Aileron Regular Bold</vt:lpstr>
      <vt:lpstr>Bebas Neue Bold</vt:lpstr>
      <vt:lpstr>Arimo</vt:lpstr>
      <vt:lpstr>Fira Sans Bold Bold</vt:lpstr>
      <vt:lpstr>Arial</vt:lpstr>
      <vt:lpstr>Lato Bold Italics</vt:lpstr>
      <vt:lpstr>Arimo Bold</vt:lpstr>
      <vt:lpstr>Fira Sans Medium Bold</vt:lpstr>
      <vt:lpstr>Aileron Heavy</vt:lpstr>
      <vt:lpstr>Open Sans Light</vt:lpstr>
      <vt:lpstr>Fira Sans Light Bold</vt:lpstr>
      <vt:lpstr>Kollektif Bold</vt:lpstr>
      <vt:lpstr>Aileron Regular</vt:lpstr>
      <vt:lpstr>Agrandir Bold</vt:lpstr>
      <vt:lpstr>Fira Sans Medium</vt:lpstr>
      <vt:lpstr>Aileron Heavy Bold</vt:lpstr>
      <vt:lpstr>Agrandir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Kopie von Grün und Blau Geometrisch Geschäft Fortschritt Bericht Nachhaltig Entwicklung Ziele Präsentation</dc:title>
  <dc:creator>Enders, Jennifer Laura</dc:creator>
  <cp:lastModifiedBy>Drbalová Petra</cp:lastModifiedBy>
  <cp:revision>5</cp:revision>
  <dcterms:created xsi:type="dcterms:W3CDTF">2006-08-16T00:00:00Z</dcterms:created>
  <dcterms:modified xsi:type="dcterms:W3CDTF">2022-06-21T07:38:02Z</dcterms:modified>
  <dc:identifier>DAFDBXnI0QA</dc:identifier>
</cp:coreProperties>
</file>