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73" r:id="rId3"/>
    <p:sldId id="258" r:id="rId4"/>
    <p:sldId id="257" r:id="rId5"/>
    <p:sldId id="259" r:id="rId6"/>
    <p:sldId id="276" r:id="rId7"/>
    <p:sldId id="274" r:id="rId8"/>
    <p:sldId id="261" r:id="rId9"/>
    <p:sldId id="260" r:id="rId10"/>
    <p:sldId id="262" r:id="rId11"/>
    <p:sldId id="272" r:id="rId12"/>
    <p:sldId id="275" r:id="rId13"/>
    <p:sldId id="264" r:id="rId14"/>
    <p:sldId id="265" r:id="rId15"/>
    <p:sldId id="266" r:id="rId16"/>
    <p:sldId id="268" r:id="rId17"/>
    <p:sldId id="269" r:id="rId18"/>
    <p:sldId id="270" r:id="rId19"/>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D:\OdCom%20m&#283;&#345;en&#237;\Kanystry%2017%20a%2018.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D:\OdCom%20m&#283;&#345;en&#237;\Kanystry%2017%20a%2018.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D:\OdCom%20m&#283;&#345;en&#237;\Kanystry%2017%20a%2018.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462368306166138E-2"/>
          <c:y val="3.1631110213787408E-2"/>
          <c:w val="0.85865684124153863"/>
          <c:h val="0.84414294367050302"/>
        </c:manualLayout>
      </c:layout>
      <c:barChart>
        <c:barDir val="col"/>
        <c:grouping val="clustered"/>
        <c:varyColors val="0"/>
        <c:ser>
          <c:idx val="0"/>
          <c:order val="0"/>
          <c:tx>
            <c:strRef>
              <c:f>'Sezóna I'!$A$72</c:f>
              <c:strCache>
                <c:ptCount val="1"/>
                <c:pt idx="0">
                  <c:v>Acetic acid</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I'!$B$72:$M$72</c:f>
              <c:numCache>
                <c:formatCode>0.00</c:formatCode>
                <c:ptCount val="12"/>
                <c:pt idx="1">
                  <c:v>8.6907618319883735</c:v>
                </c:pt>
                <c:pt idx="4">
                  <c:v>12.830336078370756</c:v>
                </c:pt>
                <c:pt idx="5">
                  <c:v>9.8755531093214035</c:v>
                </c:pt>
                <c:pt idx="6">
                  <c:v>0.9023678470645804</c:v>
                </c:pt>
                <c:pt idx="7" formatCode="0.0">
                  <c:v>4.6922258295896393</c:v>
                </c:pt>
              </c:numCache>
            </c:numRef>
          </c:val>
        </c:ser>
        <c:ser>
          <c:idx val="1"/>
          <c:order val="1"/>
          <c:tx>
            <c:strRef>
              <c:f>'Sezóna I'!$A$73</c:f>
              <c:strCache>
                <c:ptCount val="1"/>
                <c:pt idx="0">
                  <c:v>Benzene</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I'!$B$73:$M$73</c:f>
              <c:numCache>
                <c:formatCode>General</c:formatCode>
                <c:ptCount val="12"/>
                <c:pt idx="2">
                  <c:v>0.21700000000000003</c:v>
                </c:pt>
                <c:pt idx="4" formatCode="0.00">
                  <c:v>2.06</c:v>
                </c:pt>
                <c:pt idx="11" formatCode="0.00">
                  <c:v>2.98</c:v>
                </c:pt>
              </c:numCache>
            </c:numRef>
          </c:val>
        </c:ser>
        <c:ser>
          <c:idx val="2"/>
          <c:order val="2"/>
          <c:tx>
            <c:strRef>
              <c:f>'Sezóna I'!$A$74</c:f>
              <c:strCache>
                <c:ptCount val="1"/>
                <c:pt idx="0">
                  <c:v>Toluene</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I'!$B$74:$M$74</c:f>
              <c:numCache>
                <c:formatCode>General</c:formatCode>
                <c:ptCount val="12"/>
                <c:pt idx="0">
                  <c:v>0.46</c:v>
                </c:pt>
                <c:pt idx="1">
                  <c:v>1.4</c:v>
                </c:pt>
                <c:pt idx="2">
                  <c:v>0.5</c:v>
                </c:pt>
                <c:pt idx="3">
                  <c:v>1.0499999999999996</c:v>
                </c:pt>
                <c:pt idx="4">
                  <c:v>4.3599999999999985</c:v>
                </c:pt>
                <c:pt idx="5" formatCode="0.00">
                  <c:v>1.79</c:v>
                </c:pt>
                <c:pt idx="6">
                  <c:v>1.79</c:v>
                </c:pt>
                <c:pt idx="7">
                  <c:v>2.6799999999999997</c:v>
                </c:pt>
                <c:pt idx="8">
                  <c:v>7.2599999999999989</c:v>
                </c:pt>
                <c:pt idx="9">
                  <c:v>5.14</c:v>
                </c:pt>
                <c:pt idx="10">
                  <c:v>4.2</c:v>
                </c:pt>
                <c:pt idx="11">
                  <c:v>14.48</c:v>
                </c:pt>
              </c:numCache>
            </c:numRef>
          </c:val>
        </c:ser>
        <c:ser>
          <c:idx val="3"/>
          <c:order val="3"/>
          <c:tx>
            <c:strRef>
              <c:f>'Sezóna I'!$A$75</c:f>
              <c:strCache>
                <c:ptCount val="1"/>
                <c:pt idx="0">
                  <c:v>Styrene</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I'!$B$75:$M$75</c:f>
              <c:numCache>
                <c:formatCode>General</c:formatCode>
                <c:ptCount val="12"/>
                <c:pt idx="6" formatCode="0.00">
                  <c:v>0.52075807128499663</c:v>
                </c:pt>
                <c:pt idx="7">
                  <c:v>1.9400000000000002</c:v>
                </c:pt>
                <c:pt idx="8">
                  <c:v>3.9200000000000004</c:v>
                </c:pt>
                <c:pt idx="9">
                  <c:v>1.3399999999999996</c:v>
                </c:pt>
                <c:pt idx="10">
                  <c:v>4.9599999999999991</c:v>
                </c:pt>
                <c:pt idx="11">
                  <c:v>14.42</c:v>
                </c:pt>
              </c:numCache>
            </c:numRef>
          </c:val>
        </c:ser>
        <c:ser>
          <c:idx val="4"/>
          <c:order val="4"/>
          <c:tx>
            <c:strRef>
              <c:f>'Sezóna I'!$A$76</c:f>
              <c:strCache>
                <c:ptCount val="1"/>
                <c:pt idx="0">
                  <c:v>Xylen</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I'!$B$76:$M$76</c:f>
              <c:numCache>
                <c:formatCode>General</c:formatCode>
                <c:ptCount val="12"/>
                <c:pt idx="4">
                  <c:v>2.5</c:v>
                </c:pt>
                <c:pt idx="8">
                  <c:v>0.96000000000000019</c:v>
                </c:pt>
              </c:numCache>
            </c:numRef>
          </c:val>
        </c:ser>
        <c:ser>
          <c:idx val="5"/>
          <c:order val="5"/>
          <c:tx>
            <c:strRef>
              <c:f>'Sezóna I'!$A$77</c:f>
              <c:strCache>
                <c:ptCount val="1"/>
                <c:pt idx="0">
                  <c:v>Tetrachloroethylene</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I'!$B$77:$M$77</c:f>
              <c:numCache>
                <c:formatCode>General</c:formatCode>
                <c:ptCount val="12"/>
                <c:pt idx="6" formatCode="0.0">
                  <c:v>4.1603188411129208</c:v>
                </c:pt>
                <c:pt idx="7">
                  <c:v>1.6800000000000002</c:v>
                </c:pt>
                <c:pt idx="9">
                  <c:v>3.6</c:v>
                </c:pt>
                <c:pt idx="11" formatCode="0.00">
                  <c:v>23.5</c:v>
                </c:pt>
              </c:numCache>
            </c:numRef>
          </c:val>
        </c:ser>
        <c:ser>
          <c:idx val="6"/>
          <c:order val="6"/>
          <c:tx>
            <c:strRef>
              <c:f>'Sezóna I'!$A$78</c:f>
              <c:strCache>
                <c:ptCount val="1"/>
                <c:pt idx="0">
                  <c:v>Trichloromethane</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I'!$B$78:$M$78</c:f>
              <c:numCache>
                <c:formatCode>General</c:formatCode>
                <c:ptCount val="12"/>
                <c:pt idx="7" formatCode="0.00">
                  <c:v>0.74069538298916549</c:v>
                </c:pt>
                <c:pt idx="9" formatCode="0.00">
                  <c:v>3.5361320133957936</c:v>
                </c:pt>
              </c:numCache>
            </c:numRef>
          </c:val>
        </c:ser>
        <c:ser>
          <c:idx val="7"/>
          <c:order val="7"/>
          <c:tx>
            <c:strRef>
              <c:f>'Sezóna I'!$A$79</c:f>
              <c:strCache>
                <c:ptCount val="1"/>
                <c:pt idx="0">
                  <c:v>Phenol</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I'!$B$79:$M$79</c:f>
              <c:numCache>
                <c:formatCode>General</c:formatCode>
                <c:ptCount val="12"/>
                <c:pt idx="0">
                  <c:v>9.5400000000000009</c:v>
                </c:pt>
                <c:pt idx="1">
                  <c:v>12.96</c:v>
                </c:pt>
                <c:pt idx="2">
                  <c:v>11.360000000000001</c:v>
                </c:pt>
                <c:pt idx="3">
                  <c:v>16.8</c:v>
                </c:pt>
                <c:pt idx="4">
                  <c:v>16.02</c:v>
                </c:pt>
                <c:pt idx="5" formatCode="0.00">
                  <c:v>7.68</c:v>
                </c:pt>
                <c:pt idx="6">
                  <c:v>7.68</c:v>
                </c:pt>
                <c:pt idx="7">
                  <c:v>18.84</c:v>
                </c:pt>
                <c:pt idx="8">
                  <c:v>7.78</c:v>
                </c:pt>
                <c:pt idx="9">
                  <c:v>7.88</c:v>
                </c:pt>
              </c:numCache>
            </c:numRef>
          </c:val>
        </c:ser>
        <c:ser>
          <c:idx val="8"/>
          <c:order val="8"/>
          <c:tx>
            <c:strRef>
              <c:f>'Sezóna I'!$A$80</c:f>
              <c:strCache>
                <c:ptCount val="1"/>
                <c:pt idx="0">
                  <c:v>Limonene</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I'!$B$80:$M$80</c:f>
              <c:numCache>
                <c:formatCode>General</c:formatCode>
                <c:ptCount val="12"/>
                <c:pt idx="1">
                  <c:v>1.1800000000000002</c:v>
                </c:pt>
                <c:pt idx="3">
                  <c:v>1.1500000000000001</c:v>
                </c:pt>
                <c:pt idx="6">
                  <c:v>1</c:v>
                </c:pt>
                <c:pt idx="7">
                  <c:v>1.6800000000000002</c:v>
                </c:pt>
                <c:pt idx="8">
                  <c:v>1.42</c:v>
                </c:pt>
                <c:pt idx="11" formatCode="0.00">
                  <c:v>3.54</c:v>
                </c:pt>
              </c:numCache>
            </c:numRef>
          </c:val>
        </c:ser>
        <c:ser>
          <c:idx val="9"/>
          <c:order val="9"/>
          <c:tx>
            <c:strRef>
              <c:f>'Sezóna I'!$A$81</c:f>
              <c:strCache>
                <c:ptCount val="1"/>
                <c:pt idx="0">
                  <c:v>a-Pinen</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I'!$B$81:$M$81</c:f>
              <c:numCache>
                <c:formatCode>General</c:formatCode>
                <c:ptCount val="12"/>
                <c:pt idx="7">
                  <c:v>1.24</c:v>
                </c:pt>
                <c:pt idx="10">
                  <c:v>1.08</c:v>
                </c:pt>
                <c:pt idx="11" formatCode="0.00">
                  <c:v>1.42</c:v>
                </c:pt>
              </c:numCache>
            </c:numRef>
          </c:val>
        </c:ser>
        <c:ser>
          <c:idx val="10"/>
          <c:order val="10"/>
          <c:tx>
            <c:strRef>
              <c:f>'Sezóna I'!$A$82</c:f>
              <c:strCache>
                <c:ptCount val="1"/>
                <c:pt idx="0">
                  <c:v>Acetophenone</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I'!$B$82:$M$82</c:f>
              <c:numCache>
                <c:formatCode>General</c:formatCode>
                <c:ptCount val="12"/>
                <c:pt idx="0">
                  <c:v>1.1000000000000001</c:v>
                </c:pt>
                <c:pt idx="3">
                  <c:v>1.55</c:v>
                </c:pt>
                <c:pt idx="5" formatCode="0.00">
                  <c:v>1</c:v>
                </c:pt>
                <c:pt idx="7">
                  <c:v>1.3400000000000003</c:v>
                </c:pt>
                <c:pt idx="9">
                  <c:v>1.48</c:v>
                </c:pt>
                <c:pt idx="10">
                  <c:v>4.1599999999999993</c:v>
                </c:pt>
                <c:pt idx="11" formatCode="0.00">
                  <c:v>4.68</c:v>
                </c:pt>
              </c:numCache>
            </c:numRef>
          </c:val>
        </c:ser>
        <c:ser>
          <c:idx val="11"/>
          <c:order val="11"/>
          <c:tx>
            <c:strRef>
              <c:f>'Sezóna I'!$A$83</c:f>
              <c:strCache>
                <c:ptCount val="1"/>
                <c:pt idx="0">
                  <c:v>Hexanal</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I'!$B$83:$M$83</c:f>
              <c:numCache>
                <c:formatCode>General</c:formatCode>
                <c:ptCount val="12"/>
                <c:pt idx="7">
                  <c:v>1.46</c:v>
                </c:pt>
                <c:pt idx="9" formatCode="0.00">
                  <c:v>1.1443507851860584</c:v>
                </c:pt>
                <c:pt idx="10">
                  <c:v>1.34</c:v>
                </c:pt>
                <c:pt idx="11" formatCode="0.00">
                  <c:v>2.7800000000000002</c:v>
                </c:pt>
              </c:numCache>
            </c:numRef>
          </c:val>
        </c:ser>
        <c:ser>
          <c:idx val="12"/>
          <c:order val="12"/>
          <c:tx>
            <c:strRef>
              <c:f>'Sezóna I'!$A$84</c:f>
              <c:strCache>
                <c:ptCount val="1"/>
                <c:pt idx="0">
                  <c:v>Octanal</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I'!$B$84:$M$84</c:f>
              <c:numCache>
                <c:formatCode>General</c:formatCode>
                <c:ptCount val="12"/>
                <c:pt idx="7">
                  <c:v>1.06</c:v>
                </c:pt>
              </c:numCache>
            </c:numRef>
          </c:val>
        </c:ser>
        <c:ser>
          <c:idx val="13"/>
          <c:order val="13"/>
          <c:tx>
            <c:strRef>
              <c:f>'Sezóna I'!$A$85</c:f>
              <c:strCache>
                <c:ptCount val="1"/>
                <c:pt idx="0">
                  <c:v>Decanal</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I'!$B$85:$M$85</c:f>
              <c:numCache>
                <c:formatCode>General</c:formatCode>
                <c:ptCount val="12"/>
                <c:pt idx="1">
                  <c:v>2.98</c:v>
                </c:pt>
                <c:pt idx="2" formatCode="0.00">
                  <c:v>2.52</c:v>
                </c:pt>
                <c:pt idx="3">
                  <c:v>5.9499999999999993</c:v>
                </c:pt>
                <c:pt idx="4">
                  <c:v>2.46</c:v>
                </c:pt>
                <c:pt idx="5" formatCode="0.00">
                  <c:v>5.3</c:v>
                </c:pt>
                <c:pt idx="6" formatCode="0.00">
                  <c:v>0.79617098391838148</c:v>
                </c:pt>
                <c:pt idx="7">
                  <c:v>7.74</c:v>
                </c:pt>
                <c:pt idx="8">
                  <c:v>5.0999999999999996</c:v>
                </c:pt>
                <c:pt idx="9">
                  <c:v>2.16</c:v>
                </c:pt>
                <c:pt idx="10">
                  <c:v>4.6599999999999993</c:v>
                </c:pt>
                <c:pt idx="11" formatCode="0.00">
                  <c:v>17.22</c:v>
                </c:pt>
              </c:numCache>
            </c:numRef>
          </c:val>
        </c:ser>
        <c:ser>
          <c:idx val="14"/>
          <c:order val="14"/>
          <c:tx>
            <c:strRef>
              <c:f>'Sezóna I'!$A$86</c:f>
              <c:strCache>
                <c:ptCount val="1"/>
                <c:pt idx="0">
                  <c:v>Undecanal</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I'!$B$86:$M$86</c:f>
              <c:numCache>
                <c:formatCode>0.00</c:formatCode>
                <c:ptCount val="12"/>
                <c:pt idx="1">
                  <c:v>0.19588870573136918</c:v>
                </c:pt>
              </c:numCache>
            </c:numRef>
          </c:val>
        </c:ser>
        <c:ser>
          <c:idx val="15"/>
          <c:order val="15"/>
          <c:tx>
            <c:strRef>
              <c:f>'Sezóna I'!$A$87</c:f>
              <c:strCache>
                <c:ptCount val="1"/>
                <c:pt idx="0">
                  <c:v>Dodecanal</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I'!$B$87:$M$87</c:f>
              <c:numCache>
                <c:formatCode>0.00</c:formatCode>
                <c:ptCount val="12"/>
                <c:pt idx="1">
                  <c:v>0.44253597835969977</c:v>
                </c:pt>
              </c:numCache>
            </c:numRef>
          </c:val>
        </c:ser>
        <c:ser>
          <c:idx val="16"/>
          <c:order val="16"/>
          <c:tx>
            <c:strRef>
              <c:f>'Sezóna I'!$A$88</c:f>
              <c:strCache>
                <c:ptCount val="1"/>
                <c:pt idx="0">
                  <c:v>Nonanal</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I'!$B$88:$M$88</c:f>
              <c:numCache>
                <c:formatCode>0.00</c:formatCode>
                <c:ptCount val="12"/>
                <c:pt idx="1">
                  <c:v>3.62</c:v>
                </c:pt>
                <c:pt idx="3" formatCode="General">
                  <c:v>3.1</c:v>
                </c:pt>
              </c:numCache>
            </c:numRef>
          </c:val>
        </c:ser>
        <c:ser>
          <c:idx val="17"/>
          <c:order val="17"/>
          <c:tx>
            <c:strRef>
              <c:f>'Sezóna I'!$A$89</c:f>
              <c:strCache>
                <c:ptCount val="1"/>
                <c:pt idx="0">
                  <c:v>Benzaldehyde</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I'!$B$89:$M$89</c:f>
              <c:numCache>
                <c:formatCode>General</c:formatCode>
                <c:ptCount val="12"/>
                <c:pt idx="3">
                  <c:v>5.92</c:v>
                </c:pt>
              </c:numCache>
            </c:numRef>
          </c:val>
        </c:ser>
        <c:ser>
          <c:idx val="18"/>
          <c:order val="18"/>
          <c:tx>
            <c:strRef>
              <c:f>'Sezóna I'!$A$90</c:f>
              <c:strCache>
                <c:ptCount val="1"/>
                <c:pt idx="0">
                  <c:v>Heptanal</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I'!$B$90:$M$90</c:f>
              <c:numCache>
                <c:formatCode>General</c:formatCode>
                <c:ptCount val="12"/>
                <c:pt idx="11" formatCode="0.00">
                  <c:v>2.2400000000000002</c:v>
                </c:pt>
              </c:numCache>
            </c:numRef>
          </c:val>
        </c:ser>
        <c:ser>
          <c:idx val="19"/>
          <c:order val="19"/>
          <c:tx>
            <c:strRef>
              <c:f>'Sezóna I'!$A$91</c:f>
              <c:strCache>
                <c:ptCount val="1"/>
                <c:pt idx="0">
                  <c:v>Dodecane</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I'!$B$91:$M$91</c:f>
              <c:numCache>
                <c:formatCode>General</c:formatCode>
                <c:ptCount val="12"/>
                <c:pt idx="2" formatCode="0.00">
                  <c:v>1.4383367983367981</c:v>
                </c:pt>
                <c:pt idx="3">
                  <c:v>5.0341787941787954</c:v>
                </c:pt>
                <c:pt idx="4">
                  <c:v>5.8432432432432444</c:v>
                </c:pt>
              </c:numCache>
            </c:numRef>
          </c:val>
        </c:ser>
        <c:ser>
          <c:idx val="20"/>
          <c:order val="20"/>
          <c:tx>
            <c:strRef>
              <c:f>'Sezóna I'!$A$92</c:f>
              <c:strCache>
                <c:ptCount val="1"/>
                <c:pt idx="0">
                  <c:v>Undecane</c:v>
                </c:pt>
              </c:strCache>
            </c:strRef>
          </c:tx>
          <c:invertIfNegative val="0"/>
          <c:cat>
            <c:multiLvlStrRef>
              <c:f>'Sezóna I'!$B$70:$M$71</c:f>
              <c:multiLvlStrCache>
                <c:ptCount val="12"/>
                <c:lvl>
                  <c:pt idx="0">
                    <c:v>11.1.2017</c:v>
                  </c:pt>
                  <c:pt idx="1">
                    <c:v>22.1.2017</c:v>
                  </c:pt>
                  <c:pt idx="2">
                    <c:v>26.1.2017</c:v>
                  </c:pt>
                  <c:pt idx="3">
                    <c:v>26.1.2017</c:v>
                  </c:pt>
                  <c:pt idx="4">
                    <c:v>27.1.2017</c:v>
                  </c:pt>
                  <c:pt idx="5">
                    <c:v>4.2.2017</c:v>
                  </c:pt>
                  <c:pt idx="6">
                    <c:v>8.2.2017</c:v>
                  </c:pt>
                  <c:pt idx="7">
                    <c:v>8.2.2017</c:v>
                  </c:pt>
                  <c:pt idx="9">
                    <c:v>21.2.2017</c:v>
                  </c:pt>
                  <c:pt idx="10">
                    <c:v>13.3.2017</c:v>
                  </c:pt>
                  <c:pt idx="11">
                    <c:v>27.3.2017</c:v>
                  </c:pt>
                </c:lvl>
                <c:lvl>
                  <c:pt idx="0">
                    <c:v>Seiffen</c:v>
                  </c:pt>
                  <c:pt idx="1">
                    <c:v>Olbernhau</c:v>
                  </c:pt>
                  <c:pt idx="2">
                    <c:v>Sayda</c:v>
                  </c:pt>
                  <c:pt idx="3">
                    <c:v>Sayda</c:v>
                  </c:pt>
                  <c:pt idx="4">
                    <c:v>Seiffen</c:v>
                  </c:pt>
                  <c:pt idx="5">
                    <c:v>Litvínov</c:v>
                  </c:pt>
                  <c:pt idx="6">
                    <c:v>Kuhlheide</c:v>
                  </c:pt>
                  <c:pt idx="7">
                    <c:v>Marienberg</c:v>
                  </c:pt>
                  <c:pt idx="8">
                    <c:v>Seiffen</c:v>
                  </c:pt>
                  <c:pt idx="9">
                    <c:v>Seiffen</c:v>
                  </c:pt>
                  <c:pt idx="10">
                    <c:v>Seiffen</c:v>
                  </c:pt>
                  <c:pt idx="11">
                    <c:v>Seiffen</c:v>
                  </c:pt>
                </c:lvl>
              </c:multiLvlStrCache>
            </c:multiLvlStrRef>
          </c:cat>
          <c:val>
            <c:numRef>
              <c:f>'Sezóna I'!$B$92:$M$92</c:f>
              <c:numCache>
                <c:formatCode>General</c:formatCode>
                <c:ptCount val="12"/>
                <c:pt idx="0">
                  <c:v>2.0166485503177842</c:v>
                </c:pt>
                <c:pt idx="2" formatCode="0.00">
                  <c:v>1.4298627858627855</c:v>
                </c:pt>
                <c:pt idx="3">
                  <c:v>3.5096632016632014</c:v>
                </c:pt>
                <c:pt idx="4">
                  <c:v>2.4675008593343355</c:v>
                </c:pt>
                <c:pt idx="8">
                  <c:v>2.0166485503177842</c:v>
                </c:pt>
              </c:numCache>
            </c:numRef>
          </c:val>
        </c:ser>
        <c:dLbls>
          <c:showLegendKey val="0"/>
          <c:showVal val="0"/>
          <c:showCatName val="0"/>
          <c:showSerName val="0"/>
          <c:showPercent val="0"/>
          <c:showBubbleSize val="0"/>
        </c:dLbls>
        <c:gapWidth val="150"/>
        <c:axId val="128671304"/>
        <c:axId val="128669856"/>
      </c:barChart>
      <c:catAx>
        <c:axId val="128671304"/>
        <c:scaling>
          <c:orientation val="minMax"/>
        </c:scaling>
        <c:delete val="0"/>
        <c:axPos val="b"/>
        <c:numFmt formatCode="General" sourceLinked="0"/>
        <c:majorTickMark val="out"/>
        <c:minorTickMark val="none"/>
        <c:tickLblPos val="nextTo"/>
        <c:crossAx val="128669856"/>
        <c:crosses val="autoZero"/>
        <c:auto val="1"/>
        <c:lblAlgn val="ctr"/>
        <c:lblOffset val="100"/>
        <c:noMultiLvlLbl val="0"/>
      </c:catAx>
      <c:valAx>
        <c:axId val="128669856"/>
        <c:scaling>
          <c:orientation val="minMax"/>
        </c:scaling>
        <c:delete val="0"/>
        <c:axPos val="l"/>
        <c:majorGridlines/>
        <c:numFmt formatCode="0.00" sourceLinked="1"/>
        <c:majorTickMark val="out"/>
        <c:minorTickMark val="none"/>
        <c:tickLblPos val="nextTo"/>
        <c:crossAx val="128671304"/>
        <c:crosses val="autoZero"/>
        <c:crossBetween val="between"/>
      </c:valAx>
    </c:plotArea>
    <c:legend>
      <c:legendPos val="r"/>
      <c:layout>
        <c:manualLayout>
          <c:xMode val="edge"/>
          <c:yMode val="edge"/>
          <c:x val="0.91011958406106552"/>
          <c:y val="6.2094577921349633E-2"/>
          <c:w val="8.1864454292932959E-2"/>
          <c:h val="0.87581061982636788"/>
        </c:manualLayout>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1988407699037624E-2"/>
          <c:y val="3.8550415573053387E-2"/>
          <c:w val="0.89745603674540686"/>
          <c:h val="0.81178805774278251"/>
        </c:manualLayout>
      </c:layout>
      <c:barChart>
        <c:barDir val="col"/>
        <c:grouping val="stacked"/>
        <c:varyColors val="0"/>
        <c:ser>
          <c:idx val="0"/>
          <c:order val="0"/>
          <c:spPr>
            <a:solidFill>
              <a:sysClr val="window" lastClr="FFFFFF"/>
            </a:solidFill>
          </c:spPr>
          <c:invertIfNegative val="0"/>
          <c:errBars>
            <c:errBarType val="minus"/>
            <c:errValType val="cust"/>
            <c:noEndCap val="0"/>
            <c:plus>
              <c:numLit>
                <c:formatCode>General</c:formatCode>
                <c:ptCount val="1"/>
                <c:pt idx="0">
                  <c:v>1</c:v>
                </c:pt>
              </c:numLit>
            </c:plus>
            <c:minus>
              <c:numRef>
                <c:f>'Sezóna I'!$S$72:$S$79</c:f>
                <c:numCache>
                  <c:formatCode>General</c:formatCode>
                  <c:ptCount val="8"/>
                  <c:pt idx="0">
                    <c:v>3.78985798252506</c:v>
                  </c:pt>
                  <c:pt idx="1">
                    <c:v>0.9215000000000001</c:v>
                  </c:pt>
                  <c:pt idx="2">
                    <c:v>0.85250000000000004</c:v>
                  </c:pt>
                  <c:pt idx="3">
                    <c:v>0.96924192871500325</c:v>
                  </c:pt>
                  <c:pt idx="4">
                    <c:v>0.38500000000000018</c:v>
                  </c:pt>
                  <c:pt idx="5">
                    <c:v>1.4400000000000002</c:v>
                  </c:pt>
                  <c:pt idx="6">
                    <c:v>0.6988591576016574</c:v>
                  </c:pt>
                  <c:pt idx="7">
                    <c:v>0.125</c:v>
                  </c:pt>
                </c:numCache>
              </c:numRef>
            </c:minus>
          </c:errBars>
          <c:val>
            <c:numRef>
              <c:f>'Sezóna I'!$T$72:$T$79</c:f>
              <c:numCache>
                <c:formatCode>General</c:formatCode>
                <c:ptCount val="8"/>
                <c:pt idx="0">
                  <c:v>4.6922258295896393</c:v>
                </c:pt>
                <c:pt idx="1">
                  <c:v>1.1385000000000001</c:v>
                </c:pt>
                <c:pt idx="2">
                  <c:v>1.3125</c:v>
                </c:pt>
                <c:pt idx="3">
                  <c:v>1.4899999999999995</c:v>
                </c:pt>
                <c:pt idx="4">
                  <c:v>1.3450000000000002</c:v>
                </c:pt>
                <c:pt idx="5">
                  <c:v>3.12</c:v>
                </c:pt>
                <c:pt idx="6">
                  <c:v>1.4395545405908226</c:v>
                </c:pt>
                <c:pt idx="7">
                  <c:v>7.8049999999999988</c:v>
                </c:pt>
              </c:numCache>
            </c:numRef>
          </c:val>
        </c:ser>
        <c:ser>
          <c:idx val="1"/>
          <c:order val="1"/>
          <c:spPr>
            <a:solidFill>
              <a:schemeClr val="lt1"/>
            </a:solidFill>
            <a:ln w="9525" cap="flat" cmpd="sng" algn="ctr">
              <a:solidFill>
                <a:schemeClr val="tx1"/>
              </a:solidFill>
              <a:prstDash val="solid"/>
              <a:miter lim="800000"/>
            </a:ln>
            <a:effectLst/>
          </c:spPr>
          <c:invertIfNegative val="0"/>
          <c:val>
            <c:numRef>
              <c:f>'Sezóna I'!$U$72:$U$79</c:f>
              <c:numCache>
                <c:formatCode>General</c:formatCode>
                <c:ptCount val="8"/>
                <c:pt idx="0">
                  <c:v>3.9985360023987337</c:v>
                </c:pt>
                <c:pt idx="1">
                  <c:v>0.92149999999999999</c:v>
                </c:pt>
                <c:pt idx="2">
                  <c:v>0.92249999999999988</c:v>
                </c:pt>
                <c:pt idx="3">
                  <c:v>1.4400000000000004</c:v>
                </c:pt>
                <c:pt idx="4">
                  <c:v>0.38499999999999995</c:v>
                </c:pt>
                <c:pt idx="5">
                  <c:v>0.7601594205564608</c:v>
                </c:pt>
                <c:pt idx="6">
                  <c:v>0.69885915760165729</c:v>
                </c:pt>
                <c:pt idx="7">
                  <c:v>2.6449999999999996</c:v>
                </c:pt>
              </c:numCache>
            </c:numRef>
          </c:val>
        </c:ser>
        <c:ser>
          <c:idx val="2"/>
          <c:order val="2"/>
          <c:spPr>
            <a:solidFill>
              <a:schemeClr val="bg1"/>
            </a:solidFill>
            <a:ln w="9525">
              <a:solidFill>
                <a:schemeClr val="tx1"/>
              </a:solidFill>
            </a:ln>
          </c:spPr>
          <c:invertIfNegative val="0"/>
          <c:errBars>
            <c:errBarType val="plus"/>
            <c:errValType val="cust"/>
            <c:noEndCap val="0"/>
            <c:plus>
              <c:numRef>
                <c:f>'Sezóna I'!$W$72:$W$79</c:f>
                <c:numCache>
                  <c:formatCode>General</c:formatCode>
                  <c:ptCount val="8"/>
                  <c:pt idx="0">
                    <c:v>2.9547829690493543</c:v>
                  </c:pt>
                  <c:pt idx="1">
                    <c:v>0.46</c:v>
                  </c:pt>
                  <c:pt idx="2">
                    <c:v>9.9250000000000007</c:v>
                  </c:pt>
                  <c:pt idx="3">
                    <c:v>9.7199999999999989</c:v>
                  </c:pt>
                  <c:pt idx="4">
                    <c:v>0.38499999999999995</c:v>
                  </c:pt>
                  <c:pt idx="5">
                    <c:v>14.504760869165311</c:v>
                  </c:pt>
                  <c:pt idx="6">
                    <c:v>0.69885915760165729</c:v>
                  </c:pt>
                  <c:pt idx="7">
                    <c:v>3.5850000000000009</c:v>
                  </c:pt>
                </c:numCache>
              </c:numRef>
            </c:plus>
            <c:minus>
              <c:numLit>
                <c:formatCode>General</c:formatCode>
                <c:ptCount val="1"/>
                <c:pt idx="0">
                  <c:v>1</c:v>
                </c:pt>
              </c:numLit>
            </c:minus>
          </c:errBars>
          <c:val>
            <c:numRef>
              <c:f>'Sezóna I'!$V$72:$V$79</c:f>
              <c:numCache>
                <c:formatCode>General</c:formatCode>
                <c:ptCount val="8"/>
                <c:pt idx="0">
                  <c:v>1.184791277333028</c:v>
                </c:pt>
                <c:pt idx="1">
                  <c:v>0.46</c:v>
                </c:pt>
                <c:pt idx="2">
                  <c:v>2.3199999999999994</c:v>
                </c:pt>
                <c:pt idx="3">
                  <c:v>1.7699999999999987</c:v>
                </c:pt>
                <c:pt idx="4">
                  <c:v>0.38500000000000034</c:v>
                </c:pt>
                <c:pt idx="5">
                  <c:v>5.1150797102782297</c:v>
                </c:pt>
                <c:pt idx="6">
                  <c:v>0.69885915760165729</c:v>
                </c:pt>
                <c:pt idx="7">
                  <c:v>4.8049999999999988</c:v>
                </c:pt>
              </c:numCache>
            </c:numRef>
          </c:val>
        </c:ser>
        <c:dLbls>
          <c:showLegendKey val="0"/>
          <c:showVal val="0"/>
          <c:showCatName val="0"/>
          <c:showSerName val="0"/>
          <c:showPercent val="0"/>
          <c:showBubbleSize val="0"/>
        </c:dLbls>
        <c:gapWidth val="150"/>
        <c:overlap val="100"/>
        <c:axId val="129621000"/>
        <c:axId val="129621384"/>
      </c:barChart>
      <c:catAx>
        <c:axId val="129621000"/>
        <c:scaling>
          <c:orientation val="minMax"/>
        </c:scaling>
        <c:delete val="1"/>
        <c:axPos val="b"/>
        <c:majorTickMark val="out"/>
        <c:minorTickMark val="none"/>
        <c:tickLblPos val="none"/>
        <c:crossAx val="129621384"/>
        <c:crosses val="autoZero"/>
        <c:auto val="1"/>
        <c:lblAlgn val="ctr"/>
        <c:lblOffset val="100"/>
        <c:noMultiLvlLbl val="0"/>
      </c:catAx>
      <c:valAx>
        <c:axId val="129621384"/>
        <c:scaling>
          <c:orientation val="minMax"/>
        </c:scaling>
        <c:delete val="0"/>
        <c:axPos val="l"/>
        <c:majorGridlines>
          <c:spPr>
            <a:ln>
              <a:solidFill>
                <a:srgbClr val="5B9BD5"/>
              </a:solidFill>
            </a:ln>
          </c:spPr>
        </c:majorGridlines>
        <c:numFmt formatCode="General" sourceLinked="1"/>
        <c:majorTickMark val="out"/>
        <c:minorTickMark val="none"/>
        <c:tickLblPos val="nextTo"/>
        <c:crossAx val="129621000"/>
        <c:crosses val="autoZero"/>
        <c:crossBetween val="between"/>
      </c:valAx>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737055595323317"/>
          <c:y val="4.1817399943651135E-2"/>
          <c:w val="0.8409627773801005"/>
          <c:h val="0.86382608953541862"/>
        </c:manualLayout>
      </c:layout>
      <c:barChart>
        <c:barDir val="col"/>
        <c:grouping val="stacked"/>
        <c:varyColors val="0"/>
        <c:ser>
          <c:idx val="0"/>
          <c:order val="0"/>
          <c:tx>
            <c:strRef>
              <c:f>'Sezóna 2'!$B$88</c:f>
              <c:strCache>
                <c:ptCount val="1"/>
                <c:pt idx="0">
                  <c:v>Q1</c:v>
                </c:pt>
              </c:strCache>
            </c:strRef>
          </c:tx>
          <c:spPr>
            <a:solidFill>
              <a:schemeClr val="bg1"/>
            </a:solidFill>
          </c:spPr>
          <c:invertIfNegative val="0"/>
          <c:errBars>
            <c:errBarType val="minus"/>
            <c:errValType val="cust"/>
            <c:noEndCap val="0"/>
            <c:plus>
              <c:numLit>
                <c:formatCode>General</c:formatCode>
                <c:ptCount val="1"/>
                <c:pt idx="0">
                  <c:v>1</c:v>
                </c:pt>
              </c:numLit>
            </c:plus>
            <c:minus>
              <c:numRef>
                <c:f>'Sezóna 2'!$A$89:$A$97</c:f>
                <c:numCache>
                  <c:formatCode>General</c:formatCode>
                  <c:ptCount val="9"/>
                  <c:pt idx="0">
                    <c:v>74.545113533910126</c:v>
                  </c:pt>
                  <c:pt idx="1">
                    <c:v>1.7083635539339337</c:v>
                  </c:pt>
                  <c:pt idx="2">
                    <c:v>1.2930249480249478</c:v>
                  </c:pt>
                  <c:pt idx="3">
                    <c:v>0.20791199832127097</c:v>
                  </c:pt>
                  <c:pt idx="4">
                    <c:v>0.86957121163683093</c:v>
                  </c:pt>
                  <c:pt idx="5">
                    <c:v>0.34617556284521461</c:v>
                  </c:pt>
                  <c:pt idx="6">
                    <c:v>8.2777688627024615E-2</c:v>
                  </c:pt>
                  <c:pt idx="7">
                    <c:v>0.6681222133476965</c:v>
                  </c:pt>
                  <c:pt idx="8">
                    <c:v>0.19996847653623462</c:v>
                  </c:pt>
                </c:numCache>
              </c:numRef>
            </c:minus>
          </c:errBars>
          <c:val>
            <c:numRef>
              <c:f>'Sezóna 2'!$B$89:$B$97</c:f>
              <c:numCache>
                <c:formatCode>General</c:formatCode>
                <c:ptCount val="9"/>
                <c:pt idx="0">
                  <c:v>85.646246462356601</c:v>
                </c:pt>
                <c:pt idx="1">
                  <c:v>9.665515321085703</c:v>
                </c:pt>
                <c:pt idx="2">
                  <c:v>3.6300478170478172</c:v>
                </c:pt>
                <c:pt idx="3">
                  <c:v>2.1305911201818475</c:v>
                </c:pt>
                <c:pt idx="4">
                  <c:v>3.5180535401191593</c:v>
                </c:pt>
                <c:pt idx="5">
                  <c:v>0.86477739880439652</c:v>
                </c:pt>
                <c:pt idx="6">
                  <c:v>1.1460770919982786</c:v>
                </c:pt>
                <c:pt idx="7">
                  <c:v>3.3099259405207291</c:v>
                </c:pt>
                <c:pt idx="8">
                  <c:v>0.27168936635952312</c:v>
                </c:pt>
              </c:numCache>
            </c:numRef>
          </c:val>
        </c:ser>
        <c:ser>
          <c:idx val="1"/>
          <c:order val="1"/>
          <c:tx>
            <c:strRef>
              <c:f>'Sezóna 2'!$C$88</c:f>
              <c:strCache>
                <c:ptCount val="1"/>
                <c:pt idx="0">
                  <c:v>median-Q1</c:v>
                </c:pt>
              </c:strCache>
            </c:strRef>
          </c:tx>
          <c:spPr>
            <a:solidFill>
              <a:schemeClr val="bg1"/>
            </a:solidFill>
            <a:ln w="9525">
              <a:solidFill>
                <a:schemeClr val="tx1"/>
              </a:solidFill>
            </a:ln>
          </c:spPr>
          <c:invertIfNegative val="0"/>
          <c:val>
            <c:numRef>
              <c:f>'Sezóna 2'!$C$89:$C$97</c:f>
              <c:numCache>
                <c:formatCode>General</c:formatCode>
                <c:ptCount val="9"/>
                <c:pt idx="0">
                  <c:v>45.652360892569888</c:v>
                </c:pt>
                <c:pt idx="1">
                  <c:v>0.59975961923615817</c:v>
                </c:pt>
                <c:pt idx="2">
                  <c:v>1.0631538461538457</c:v>
                </c:pt>
                <c:pt idx="3">
                  <c:v>0.20791199832127122</c:v>
                </c:pt>
                <c:pt idx="4">
                  <c:v>2.7676502137158328</c:v>
                </c:pt>
                <c:pt idx="5">
                  <c:v>0.3461755628452145</c:v>
                </c:pt>
                <c:pt idx="6">
                  <c:v>8.2777688627024615E-2</c:v>
                </c:pt>
                <c:pt idx="7">
                  <c:v>0.6681222133476965</c:v>
                </c:pt>
                <c:pt idx="8">
                  <c:v>0.19996847653623462</c:v>
                </c:pt>
              </c:numCache>
            </c:numRef>
          </c:val>
        </c:ser>
        <c:ser>
          <c:idx val="2"/>
          <c:order val="2"/>
          <c:tx>
            <c:strRef>
              <c:f>'Sezóna 2'!$D$88</c:f>
              <c:strCache>
                <c:ptCount val="1"/>
                <c:pt idx="0">
                  <c:v>Q3-median</c:v>
                </c:pt>
              </c:strCache>
            </c:strRef>
          </c:tx>
          <c:spPr>
            <a:solidFill>
              <a:schemeClr val="bg1"/>
            </a:solidFill>
            <a:ln w="9525">
              <a:solidFill>
                <a:sysClr val="windowText" lastClr="000000"/>
              </a:solidFill>
            </a:ln>
          </c:spPr>
          <c:invertIfNegative val="0"/>
          <c:errBars>
            <c:errBarType val="plus"/>
            <c:errValType val="cust"/>
            <c:noEndCap val="0"/>
            <c:plus>
              <c:numRef>
                <c:f>'Sezóna 2'!$E$89:$E$97</c:f>
                <c:numCache>
                  <c:formatCode>General</c:formatCode>
                  <c:ptCount val="9"/>
                  <c:pt idx="0">
                    <c:v>9.2061111171204555</c:v>
                  </c:pt>
                  <c:pt idx="1">
                    <c:v>1.1204968814968821</c:v>
                  </c:pt>
                  <c:pt idx="2">
                    <c:v>57.592288981288981</c:v>
                  </c:pt>
                  <c:pt idx="3">
                    <c:v>21.761070686070685</c:v>
                  </c:pt>
                  <c:pt idx="4">
                    <c:v>52.958611226611225</c:v>
                  </c:pt>
                  <c:pt idx="5">
                    <c:v>0.34617556284521483</c:v>
                  </c:pt>
                  <c:pt idx="6">
                    <c:v>8.2777688627024615E-2</c:v>
                  </c:pt>
                  <c:pt idx="7">
                    <c:v>0.12042999789821528</c:v>
                  </c:pt>
                  <c:pt idx="8">
                    <c:v>1.5328655670924194</c:v>
                  </c:pt>
                </c:numCache>
              </c:numRef>
            </c:plus>
            <c:minus>
              <c:numLit>
                <c:formatCode>General</c:formatCode>
                <c:ptCount val="1"/>
                <c:pt idx="0">
                  <c:v>1</c:v>
                </c:pt>
              </c:numLit>
            </c:minus>
          </c:errBars>
          <c:val>
            <c:numRef>
              <c:f>'Sezóna 2'!$D$89:$D$97</c:f>
              <c:numCache>
                <c:formatCode>General</c:formatCode>
                <c:ptCount val="9"/>
                <c:pt idx="0">
                  <c:v>23.872693420306661</c:v>
                </c:pt>
                <c:pt idx="1">
                  <c:v>0.40380406175714095</c:v>
                </c:pt>
                <c:pt idx="2">
                  <c:v>1.1206216216216218</c:v>
                </c:pt>
                <c:pt idx="3">
                  <c:v>21.761070686070685</c:v>
                </c:pt>
                <c:pt idx="4">
                  <c:v>5.6876434395122013</c:v>
                </c:pt>
                <c:pt idx="5">
                  <c:v>0.34617556284521461</c:v>
                </c:pt>
                <c:pt idx="6">
                  <c:v>8.2777688627024615E-2</c:v>
                </c:pt>
                <c:pt idx="7">
                  <c:v>0.12042999789821618</c:v>
                </c:pt>
                <c:pt idx="8">
                  <c:v>1.5328655670924187</c:v>
                </c:pt>
              </c:numCache>
            </c:numRef>
          </c:val>
        </c:ser>
        <c:dLbls>
          <c:showLegendKey val="0"/>
          <c:showVal val="0"/>
          <c:showCatName val="0"/>
          <c:showSerName val="0"/>
          <c:showPercent val="0"/>
          <c:showBubbleSize val="0"/>
        </c:dLbls>
        <c:gapWidth val="150"/>
        <c:overlap val="100"/>
        <c:axId val="129584648"/>
        <c:axId val="129140672"/>
      </c:barChart>
      <c:catAx>
        <c:axId val="129584648"/>
        <c:scaling>
          <c:orientation val="minMax"/>
        </c:scaling>
        <c:delete val="1"/>
        <c:axPos val="b"/>
        <c:majorTickMark val="out"/>
        <c:minorTickMark val="none"/>
        <c:tickLblPos val="none"/>
        <c:crossAx val="129140672"/>
        <c:crosses val="autoZero"/>
        <c:auto val="1"/>
        <c:lblAlgn val="ctr"/>
        <c:lblOffset val="100"/>
        <c:noMultiLvlLbl val="0"/>
      </c:catAx>
      <c:valAx>
        <c:axId val="129140672"/>
        <c:scaling>
          <c:orientation val="minMax"/>
        </c:scaling>
        <c:delete val="0"/>
        <c:axPos val="l"/>
        <c:majorGridlines>
          <c:spPr>
            <a:ln>
              <a:solidFill>
                <a:srgbClr val="5B9BD5"/>
              </a:solidFill>
            </a:ln>
          </c:spPr>
        </c:majorGridlines>
        <c:numFmt formatCode="General" sourceLinked="1"/>
        <c:majorTickMark val="out"/>
        <c:minorTickMark val="none"/>
        <c:tickLblPos val="nextTo"/>
        <c:crossAx val="129584648"/>
        <c:crosses val="autoZero"/>
        <c:crossBetween val="between"/>
      </c:valAx>
    </c:plotArea>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096026238729292E-2"/>
          <c:y val="9.5191600536319601E-2"/>
          <c:w val="0.95988926041779032"/>
          <c:h val="0.50271844481844319"/>
        </c:manualLayout>
      </c:layout>
      <c:barChart>
        <c:barDir val="col"/>
        <c:grouping val="clustered"/>
        <c:varyColors val="0"/>
        <c:ser>
          <c:idx val="0"/>
          <c:order val="0"/>
          <c:tx>
            <c:strRef>
              <c:f>HCFC!$A$4</c:f>
              <c:strCache>
                <c:ptCount val="1"/>
                <c:pt idx="0">
                  <c:v>Methyldichlorophosphine</c:v>
                </c:pt>
              </c:strCache>
            </c:strRef>
          </c:tx>
          <c:spPr>
            <a:solidFill>
              <a:schemeClr val="accent1"/>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HCFC!$B$4:$H$4</c:f>
              <c:numCache>
                <c:formatCode>General</c:formatCode>
                <c:ptCount val="7"/>
                <c:pt idx="6" formatCode="0.0">
                  <c:v>14.594699088172055</c:v>
                </c:pt>
              </c:numCache>
            </c:numRef>
          </c:val>
        </c:ser>
        <c:ser>
          <c:idx val="1"/>
          <c:order val="1"/>
          <c:tx>
            <c:strRef>
              <c:f>HCFC!$A$5</c:f>
              <c:strCache>
                <c:ptCount val="1"/>
                <c:pt idx="0">
                  <c:v>Trichloromethane</c:v>
                </c:pt>
              </c:strCache>
            </c:strRef>
          </c:tx>
          <c:spPr>
            <a:solidFill>
              <a:schemeClr val="accent2"/>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HCFC!$B$5:$H$5</c:f>
              <c:numCache>
                <c:formatCode>General</c:formatCode>
                <c:ptCount val="7"/>
                <c:pt idx="6" formatCode="0.0">
                  <c:v>0.85307231955325202</c:v>
                </c:pt>
              </c:numCache>
            </c:numRef>
          </c:val>
        </c:ser>
        <c:ser>
          <c:idx val="2"/>
          <c:order val="2"/>
          <c:tx>
            <c:strRef>
              <c:f>HCFC!$A$6</c:f>
              <c:strCache>
                <c:ptCount val="1"/>
                <c:pt idx="0">
                  <c:v>Ethyl Chloride</c:v>
                </c:pt>
              </c:strCache>
            </c:strRef>
          </c:tx>
          <c:spPr>
            <a:solidFill>
              <a:schemeClr val="accent3"/>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HCFC!$B$6:$H$6</c:f>
              <c:numCache>
                <c:formatCode>General</c:formatCode>
                <c:ptCount val="7"/>
                <c:pt idx="0" formatCode="0.0">
                  <c:v>78.314863965662269</c:v>
                </c:pt>
                <c:pt idx="6" formatCode="0.0">
                  <c:v>6.3374459420909108</c:v>
                </c:pt>
              </c:numCache>
            </c:numRef>
          </c:val>
        </c:ser>
        <c:ser>
          <c:idx val="3"/>
          <c:order val="3"/>
          <c:tx>
            <c:strRef>
              <c:f>HCFC!$A$7</c:f>
              <c:strCache>
                <c:ptCount val="1"/>
                <c:pt idx="0">
                  <c:v>Butane,1,2,4-trichloro-heptafluoro-</c:v>
                </c:pt>
              </c:strCache>
            </c:strRef>
          </c:tx>
          <c:spPr>
            <a:solidFill>
              <a:schemeClr val="accent4"/>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HCFC!$B$7:$H$7</c:f>
              <c:numCache>
                <c:formatCode>0.0</c:formatCode>
                <c:ptCount val="7"/>
                <c:pt idx="0">
                  <c:v>10.636743992145824</c:v>
                </c:pt>
                <c:pt idx="1">
                  <c:v>26.220207340171076</c:v>
                </c:pt>
                <c:pt idx="4">
                  <c:v>17.138499743683845</c:v>
                </c:pt>
                <c:pt idx="5">
                  <c:v>10.636743992145824</c:v>
                </c:pt>
                <c:pt idx="6">
                  <c:v>5.4611434985972798</c:v>
                </c:pt>
              </c:numCache>
            </c:numRef>
          </c:val>
        </c:ser>
        <c:ser>
          <c:idx val="4"/>
          <c:order val="4"/>
          <c:tx>
            <c:strRef>
              <c:f>HCFC!$A$8</c:f>
              <c:strCache>
                <c:ptCount val="1"/>
                <c:pt idx="0">
                  <c:v>Ethane, 1,1,2-trichloro-1,2,2-trifluoro-</c:v>
                </c:pt>
              </c:strCache>
            </c:strRef>
          </c:tx>
          <c:spPr>
            <a:solidFill>
              <a:schemeClr val="accent5"/>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HCFC!$B$8:$H$8</c:f>
              <c:numCache>
                <c:formatCode>0.0</c:formatCode>
                <c:ptCount val="7"/>
                <c:pt idx="0">
                  <c:v>2.7119530003696326</c:v>
                </c:pt>
                <c:pt idx="1">
                  <c:v>196.46584746668861</c:v>
                </c:pt>
              </c:numCache>
            </c:numRef>
          </c:val>
        </c:ser>
        <c:ser>
          <c:idx val="5"/>
          <c:order val="5"/>
          <c:tx>
            <c:strRef>
              <c:f>HCFC!$A$9</c:f>
              <c:strCache>
                <c:ptCount val="1"/>
                <c:pt idx="0">
                  <c:v>Butane, 1,1,3,4-tetrachloro-1,2,2,3,4,4-hexafluoro-</c:v>
                </c:pt>
              </c:strCache>
            </c:strRef>
          </c:tx>
          <c:spPr>
            <a:solidFill>
              <a:schemeClr val="accent6"/>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HCFC!$B$9:$H$9</c:f>
              <c:numCache>
                <c:formatCode>0.0</c:formatCode>
                <c:ptCount val="7"/>
                <c:pt idx="0">
                  <c:v>50.849095425492827</c:v>
                </c:pt>
                <c:pt idx="1">
                  <c:v>346.9273220911017</c:v>
                </c:pt>
                <c:pt idx="2" formatCode="0.00">
                  <c:v>3.2981021853303711</c:v>
                </c:pt>
                <c:pt idx="3" formatCode="General">
                  <c:v>6.2378269361984469</c:v>
                </c:pt>
                <c:pt idx="4">
                  <c:v>200.00027673228854</c:v>
                </c:pt>
                <c:pt idx="5">
                  <c:v>5.1737234357636677</c:v>
                </c:pt>
                <c:pt idx="6">
                  <c:v>53.892701120646784</c:v>
                </c:pt>
              </c:numCache>
            </c:numRef>
          </c:val>
        </c:ser>
        <c:ser>
          <c:idx val="6"/>
          <c:order val="6"/>
          <c:tx>
            <c:strRef>
              <c:f>HCFC!$A$10</c:f>
              <c:strCache>
                <c:ptCount val="1"/>
                <c:pt idx="0">
                  <c:v>1-Propene, 3-chloro-1,1,2,3,3-pentafluoro-</c:v>
                </c:pt>
              </c:strCache>
            </c:strRef>
          </c:tx>
          <c:spPr>
            <a:solidFill>
              <a:schemeClr val="accent1">
                <a:lumMod val="6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HCFC!$B$10:$H$10</c:f>
              <c:numCache>
                <c:formatCode>General</c:formatCode>
                <c:ptCount val="7"/>
                <c:pt idx="0" formatCode="0.0">
                  <c:v>1.2746692393368164</c:v>
                </c:pt>
                <c:pt idx="4" formatCode="0.0">
                  <c:v>81.33876162895227</c:v>
                </c:pt>
              </c:numCache>
            </c:numRef>
          </c:val>
        </c:ser>
        <c:ser>
          <c:idx val="7"/>
          <c:order val="7"/>
          <c:tx>
            <c:strRef>
              <c:f>HCFC!$A$11</c:f>
              <c:strCache>
                <c:ptCount val="1"/>
                <c:pt idx="0">
                  <c:v>Butane,1,2,4-trichloro-heptafluoro-</c:v>
                </c:pt>
              </c:strCache>
            </c:strRef>
          </c:tx>
          <c:spPr>
            <a:solidFill>
              <a:schemeClr val="accent2">
                <a:lumMod val="6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HCFC!$B$11:$H$11</c:f>
              <c:numCache>
                <c:formatCode>General</c:formatCode>
                <c:ptCount val="7"/>
                <c:pt idx="0" formatCode="0.0">
                  <c:v>10.957451093836639</c:v>
                </c:pt>
              </c:numCache>
            </c:numRef>
          </c:val>
        </c:ser>
        <c:ser>
          <c:idx val="8"/>
          <c:order val="8"/>
          <c:tx>
            <c:strRef>
              <c:f>HCFC!$A$12</c:f>
              <c:strCache>
                <c:ptCount val="1"/>
                <c:pt idx="0">
                  <c:v>Butane, 1,2,3,4-tetrachloro-1,1,2,3,4,4-hexafluoro-</c:v>
                </c:pt>
              </c:strCache>
            </c:strRef>
          </c:tx>
          <c:spPr>
            <a:solidFill>
              <a:schemeClr val="accent3">
                <a:lumMod val="6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HCFC!$B$12:$H$12</c:f>
              <c:numCache>
                <c:formatCode>0.0</c:formatCode>
                <c:ptCount val="7"/>
                <c:pt idx="0">
                  <c:v>101.09941283211469</c:v>
                </c:pt>
                <c:pt idx="1">
                  <c:v>185.28285835120215</c:v>
                </c:pt>
                <c:pt idx="4">
                  <c:v>394.67311265874872</c:v>
                </c:pt>
              </c:numCache>
            </c:numRef>
          </c:val>
        </c:ser>
        <c:ser>
          <c:idx val="9"/>
          <c:order val="9"/>
          <c:tx>
            <c:strRef>
              <c:f>HCFC!$A$13</c:f>
              <c:strCache>
                <c:ptCount val="1"/>
                <c:pt idx="0">
                  <c:v>Butane, 1,1,3,4-tetrachloro-1,2,2,3,4,4-hexafluoro-</c:v>
                </c:pt>
              </c:strCache>
            </c:strRef>
          </c:tx>
          <c:spPr>
            <a:solidFill>
              <a:schemeClr val="accent4">
                <a:lumMod val="6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HCFC!$B$13:$H$13</c:f>
              <c:numCache>
                <c:formatCode>General</c:formatCode>
                <c:ptCount val="7"/>
                <c:pt idx="0" formatCode="0.0">
                  <c:v>5.1737234357636677</c:v>
                </c:pt>
              </c:numCache>
            </c:numRef>
          </c:val>
        </c:ser>
        <c:ser>
          <c:idx val="10"/>
          <c:order val="10"/>
          <c:tx>
            <c:strRef>
              <c:f>HCFC!$A$14</c:f>
              <c:strCache>
                <c:ptCount val="1"/>
                <c:pt idx="0">
                  <c:v>Ethane, 1,2-dichloro-1,1,2,2-tetrafluoro-</c:v>
                </c:pt>
              </c:strCache>
            </c:strRef>
          </c:tx>
          <c:spPr>
            <a:solidFill>
              <a:schemeClr val="accent5">
                <a:lumMod val="6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HCFC!$B$14:$H$14</c:f>
              <c:numCache>
                <c:formatCode>0.0</c:formatCode>
                <c:ptCount val="7"/>
                <c:pt idx="1">
                  <c:v>12.240281359861868</c:v>
                </c:pt>
                <c:pt idx="4">
                  <c:v>8.5808598374138363</c:v>
                </c:pt>
              </c:numCache>
            </c:numRef>
          </c:val>
        </c:ser>
        <c:ser>
          <c:idx val="11"/>
          <c:order val="11"/>
          <c:tx>
            <c:strRef>
              <c:f>HCFC!$A$15</c:f>
              <c:strCache>
                <c:ptCount val="1"/>
                <c:pt idx="0">
                  <c:v>Ethane, 1,1,2-trichloro-1,2,2-trifluoro-</c:v>
                </c:pt>
              </c:strCache>
            </c:strRef>
          </c:tx>
          <c:spPr>
            <a:solidFill>
              <a:schemeClr val="accent6">
                <a:lumMod val="6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HCFC!$B$15:$H$15</c:f>
              <c:numCache>
                <c:formatCode>0.0</c:formatCode>
                <c:ptCount val="7"/>
                <c:pt idx="0">
                  <c:v>2.2099028011856334</c:v>
                </c:pt>
                <c:pt idx="1">
                  <c:v>35.288406359458371</c:v>
                </c:pt>
                <c:pt idx="4">
                  <c:v>42.798787235802429</c:v>
                </c:pt>
                <c:pt idx="5">
                  <c:v>2.2099028011856334</c:v>
                </c:pt>
              </c:numCache>
            </c:numRef>
          </c:val>
        </c:ser>
        <c:ser>
          <c:idx val="12"/>
          <c:order val="12"/>
          <c:tx>
            <c:strRef>
              <c:f>HCFC!$A$16</c:f>
              <c:strCache>
                <c:ptCount val="1"/>
                <c:pt idx="0">
                  <c:v>Decanoic acid, nonadecafluoro-</c:v>
                </c:pt>
              </c:strCache>
            </c:strRef>
          </c:tx>
          <c:spPr>
            <a:solidFill>
              <a:schemeClr val="accent1">
                <a:lumMod val="80000"/>
                <a:lumOff val="2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HCFC!$B$16:$H$16</c:f>
              <c:numCache>
                <c:formatCode>0.0</c:formatCode>
                <c:ptCount val="7"/>
                <c:pt idx="1">
                  <c:v>3.1647392174194007</c:v>
                </c:pt>
              </c:numCache>
            </c:numRef>
          </c:val>
        </c:ser>
        <c:ser>
          <c:idx val="13"/>
          <c:order val="13"/>
          <c:tx>
            <c:strRef>
              <c:f>HCFC!$A$17</c:f>
              <c:strCache>
                <c:ptCount val="1"/>
                <c:pt idx="0">
                  <c:v>Butane, 1,1,2,3,4,4-hexachloro-1,2,3,4-tetrafluoro-</c:v>
                </c:pt>
              </c:strCache>
            </c:strRef>
          </c:tx>
          <c:spPr>
            <a:solidFill>
              <a:schemeClr val="accent2">
                <a:lumMod val="80000"/>
                <a:lumOff val="2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HCFC!$B$17:$H$17</c:f>
              <c:numCache>
                <c:formatCode>0.0</c:formatCode>
                <c:ptCount val="7"/>
                <c:pt idx="1">
                  <c:v>185.28285835120215</c:v>
                </c:pt>
              </c:numCache>
            </c:numRef>
          </c:val>
        </c:ser>
        <c:ser>
          <c:idx val="14"/>
          <c:order val="14"/>
          <c:tx>
            <c:strRef>
              <c:f>HCFC!$A$18</c:f>
              <c:strCache>
                <c:ptCount val="1"/>
                <c:pt idx="0">
                  <c:v>Tetrachloroethylene</c:v>
                </c:pt>
              </c:strCache>
            </c:strRef>
          </c:tx>
          <c:spPr>
            <a:solidFill>
              <a:schemeClr val="accent3">
                <a:lumMod val="80000"/>
                <a:lumOff val="2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HCFC!$B$18:$H$18</c:f>
              <c:numCache>
                <c:formatCode>General</c:formatCode>
                <c:ptCount val="7"/>
                <c:pt idx="2" formatCode="0.00">
                  <c:v>1.90330408734004</c:v>
                </c:pt>
                <c:pt idx="6" formatCode="0.0">
                  <c:v>1.6294069263146811</c:v>
                </c:pt>
              </c:numCache>
            </c:numRef>
          </c:val>
        </c:ser>
        <c:ser>
          <c:idx val="15"/>
          <c:order val="15"/>
          <c:tx>
            <c:strRef>
              <c:f>HCFC!$A$19</c:f>
              <c:strCache>
                <c:ptCount val="1"/>
                <c:pt idx="0">
                  <c:v>1-Butene, 4,4-dichloro-1,1,2,3,3,4-hexafluoro-</c:v>
                </c:pt>
              </c:strCache>
            </c:strRef>
          </c:tx>
          <c:spPr>
            <a:solidFill>
              <a:schemeClr val="accent4">
                <a:lumMod val="80000"/>
                <a:lumOff val="2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HCFC!$B$19:$H$19</c:f>
              <c:numCache>
                <c:formatCode>General</c:formatCode>
                <c:ptCount val="7"/>
                <c:pt idx="4" formatCode="0.0">
                  <c:v>9.5375502079999368</c:v>
                </c:pt>
              </c:numCache>
            </c:numRef>
          </c:val>
        </c:ser>
        <c:ser>
          <c:idx val="16"/>
          <c:order val="16"/>
          <c:tx>
            <c:strRef>
              <c:f>HCFC!$A$20</c:f>
              <c:strCache>
                <c:ptCount val="1"/>
                <c:pt idx="0">
                  <c:v>1,1,3-Trichlorotrifluoroacetone</c:v>
                </c:pt>
              </c:strCache>
            </c:strRef>
          </c:tx>
          <c:spPr>
            <a:solidFill>
              <a:schemeClr val="accent5">
                <a:lumMod val="80000"/>
                <a:lumOff val="20000"/>
              </a:schemeClr>
            </a:solidFill>
            <a:ln>
              <a:noFill/>
            </a:ln>
            <a:effectLst/>
          </c:spPr>
          <c:invertIfNegative val="0"/>
          <c:cat>
            <c:multiLvlStrRef>
              <c:f>HCFC!$B$1:$H$3</c:f>
              <c:multiLvlStrCache>
                <c:ptCount val="7"/>
                <c:lvl>
                  <c:pt idx="0">
                    <c:v>µg/m3</c:v>
                  </c:pt>
                  <c:pt idx="2">
                    <c:v>µg/m3</c:v>
                  </c:pt>
                  <c:pt idx="3">
                    <c:v>µg/m3</c:v>
                  </c:pt>
                  <c:pt idx="4">
                    <c:v>µg/m3</c:v>
                  </c:pt>
                  <c:pt idx="5">
                    <c:v>µg/m3</c:v>
                  </c:pt>
                  <c:pt idx="6">
                    <c:v>µg/m3</c:v>
                  </c:pt>
                </c:lvl>
                <c:lvl>
                  <c:pt idx="0">
                    <c:v>13.11.2017</c:v>
                  </c:pt>
                  <c:pt idx="1">
                    <c:v>20.11.2017</c:v>
                  </c:pt>
                  <c:pt idx="2">
                    <c:v>24.11.2017</c:v>
                  </c:pt>
                  <c:pt idx="3">
                    <c:v>26.11.2017</c:v>
                  </c:pt>
                  <c:pt idx="4">
                    <c:v>28.11.2017</c:v>
                  </c:pt>
                  <c:pt idx="5">
                    <c:v>11.12.2017</c:v>
                  </c:pt>
                  <c:pt idx="6">
                    <c:v>12.1.2017</c:v>
                  </c:pt>
                </c:lvl>
                <c:lvl>
                  <c:pt idx="0">
                    <c:v>Neurehefeld</c:v>
                  </c:pt>
                  <c:pt idx="1">
                    <c:v>Seiffen</c:v>
                  </c:pt>
                  <c:pt idx="2">
                    <c:v>Háj u Duchcova</c:v>
                  </c:pt>
                  <c:pt idx="3">
                    <c:v>Háj u Duchcova</c:v>
                  </c:pt>
                  <c:pt idx="4">
                    <c:v>Seiffen</c:v>
                  </c:pt>
                  <c:pt idx="5">
                    <c:v>Kuhnheide</c:v>
                  </c:pt>
                  <c:pt idx="6">
                    <c:v>Deutschensiedel</c:v>
                  </c:pt>
                </c:lvl>
              </c:multiLvlStrCache>
            </c:multiLvlStrRef>
          </c:cat>
          <c:val>
            <c:numRef>
              <c:f>HCFC!$B$20:$H$20</c:f>
              <c:numCache>
                <c:formatCode>General</c:formatCode>
                <c:ptCount val="7"/>
                <c:pt idx="6" formatCode="0.0">
                  <c:v>1.1243118974516213</c:v>
                </c:pt>
              </c:numCache>
            </c:numRef>
          </c:val>
        </c:ser>
        <c:dLbls>
          <c:showLegendKey val="0"/>
          <c:showVal val="0"/>
          <c:showCatName val="0"/>
          <c:showSerName val="0"/>
          <c:showPercent val="0"/>
          <c:showBubbleSize val="0"/>
        </c:dLbls>
        <c:gapWidth val="219"/>
        <c:overlap val="-27"/>
        <c:axId val="129688728"/>
        <c:axId val="130731440"/>
      </c:barChart>
      <c:catAx>
        <c:axId val="129688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crossAx val="130731440"/>
        <c:crosses val="autoZero"/>
        <c:auto val="1"/>
        <c:lblAlgn val="ctr"/>
        <c:lblOffset val="100"/>
        <c:noMultiLvlLbl val="0"/>
      </c:catAx>
      <c:valAx>
        <c:axId val="1307314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crossAx val="129688728"/>
        <c:crosses val="autoZero"/>
        <c:crossBetween val="between"/>
      </c:valAx>
      <c:spPr>
        <a:noFill/>
        <a:ln>
          <a:noFill/>
        </a:ln>
        <a:effectLst/>
      </c:spPr>
    </c:plotArea>
    <c:legend>
      <c:legendPos val="b"/>
      <c:layout>
        <c:manualLayout>
          <c:xMode val="edge"/>
          <c:yMode val="edge"/>
          <c:x val="0"/>
          <c:y val="0.75107869055833576"/>
          <c:w val="1"/>
          <c:h val="0.23608767494458538"/>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cs-CZ"/>
        </a:p>
      </c:txPr>
    </c:legend>
    <c:plotVisOnly val="1"/>
    <c:dispBlanksAs val="gap"/>
    <c:showDLblsOverMax val="0"/>
  </c:chart>
  <c:spPr>
    <a:noFill/>
    <a:ln>
      <a:noFill/>
    </a:ln>
    <a:effectLst/>
  </c:spPr>
  <c:txPr>
    <a:bodyPr/>
    <a:lstStyle/>
    <a:p>
      <a:pPr>
        <a:defRPr/>
      </a:pPr>
      <a:endParaRPr lang="cs-CZ"/>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0.07708</cdr:x>
      <cdr:y>0.88281</cdr:y>
    </cdr:from>
    <cdr:to>
      <cdr:x>0.98958</cdr:x>
      <cdr:y>1</cdr:y>
    </cdr:to>
    <cdr:sp macro="" textlink="">
      <cdr:nvSpPr>
        <cdr:cNvPr id="2" name="TextovéPole 1"/>
        <cdr:cNvSpPr txBox="1"/>
      </cdr:nvSpPr>
      <cdr:spPr>
        <a:xfrm xmlns:a="http://schemas.openxmlformats.org/drawingml/2006/main">
          <a:off x="352425" y="3228974"/>
          <a:ext cx="4171950" cy="4286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cs-CZ" sz="800" dirty="0" err="1"/>
            <a:t>acetic.a</a:t>
          </a:r>
          <a:r>
            <a:rPr lang="cs-CZ" sz="800" baseline="0" dirty="0"/>
            <a:t>             </a:t>
          </a:r>
          <a:r>
            <a:rPr lang="cs-CZ" sz="800" baseline="0" dirty="0" smtClean="0"/>
            <a:t>                  </a:t>
          </a:r>
          <a:r>
            <a:rPr lang="cs-CZ" sz="800" baseline="0" dirty="0"/>
            <a:t>benzene               </a:t>
          </a:r>
          <a:r>
            <a:rPr lang="cs-CZ" sz="800" baseline="0" dirty="0" smtClean="0"/>
            <a:t>              t </a:t>
          </a:r>
          <a:r>
            <a:rPr lang="cs-CZ" sz="800" baseline="0" dirty="0" err="1" smtClean="0"/>
            <a:t>oluene</a:t>
          </a:r>
          <a:r>
            <a:rPr lang="cs-CZ" sz="800" baseline="0" dirty="0" smtClean="0"/>
            <a:t>                         styrene                            xylene                   </a:t>
          </a:r>
          <a:r>
            <a:rPr lang="cs-CZ" sz="800" baseline="0" dirty="0" err="1"/>
            <a:t>tetrachloretylene</a:t>
          </a:r>
          <a:r>
            <a:rPr lang="cs-CZ" sz="800" baseline="0" dirty="0"/>
            <a:t>      </a:t>
          </a:r>
          <a:r>
            <a:rPr lang="cs-CZ" sz="800" baseline="0" dirty="0" smtClean="0"/>
            <a:t>          t </a:t>
          </a:r>
          <a:r>
            <a:rPr lang="cs-CZ" sz="800" baseline="0" dirty="0" err="1" smtClean="0"/>
            <a:t>riechlormetane</a:t>
          </a:r>
          <a:r>
            <a:rPr lang="cs-CZ" sz="800" baseline="0" dirty="0" smtClean="0"/>
            <a:t>                    </a:t>
          </a:r>
          <a:r>
            <a:rPr lang="cs-CZ" sz="800" baseline="0" dirty="0" err="1" smtClean="0"/>
            <a:t>phenol</a:t>
          </a:r>
          <a:endParaRPr lang="cs-CZ" sz="800" dirty="0"/>
        </a:p>
      </cdr:txBody>
    </cdr:sp>
  </cdr:relSizeAnchor>
</c:userShapes>
</file>

<file path=ppt/drawings/drawing2.xml><?xml version="1.0" encoding="utf-8"?>
<c:userShapes xmlns:c="http://schemas.openxmlformats.org/drawingml/2006/chart">
  <cdr:relSizeAnchor xmlns:cdr="http://schemas.openxmlformats.org/drawingml/2006/chartDrawing">
    <cdr:from>
      <cdr:x>0.48011</cdr:x>
      <cdr:y>0.79399</cdr:y>
    </cdr:from>
    <cdr:to>
      <cdr:x>0.75284</cdr:x>
      <cdr:y>1</cdr:y>
    </cdr:to>
    <cdr:sp macro="" textlink="">
      <cdr:nvSpPr>
        <cdr:cNvPr id="2" name="TextovéPole 1"/>
        <cdr:cNvSpPr txBox="1"/>
      </cdr:nvSpPr>
      <cdr:spPr>
        <a:xfrm xmlns:a="http://schemas.openxmlformats.org/drawingml/2006/main">
          <a:off x="1609725" y="425767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cs-CZ" sz="1100"/>
        </a:p>
      </cdr:txBody>
    </cdr:sp>
  </cdr:relSizeAnchor>
  <cdr:relSizeAnchor xmlns:cdr="http://schemas.openxmlformats.org/drawingml/2006/chartDrawing">
    <cdr:from>
      <cdr:x>0.1108</cdr:x>
      <cdr:y>0.92704</cdr:y>
    </cdr:from>
    <cdr:to>
      <cdr:x>0.98864</cdr:x>
      <cdr:y>1</cdr:y>
    </cdr:to>
    <cdr:sp macro="" textlink="">
      <cdr:nvSpPr>
        <cdr:cNvPr id="3" name="TextovéPole 2"/>
        <cdr:cNvSpPr txBox="1"/>
      </cdr:nvSpPr>
      <cdr:spPr>
        <a:xfrm xmlns:a="http://schemas.openxmlformats.org/drawingml/2006/main">
          <a:off x="554047" y="4114800"/>
          <a:ext cx="4389753" cy="3238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cs-CZ" sz="900" dirty="0" err="1"/>
            <a:t>acetic</a:t>
          </a:r>
          <a:r>
            <a:rPr lang="cs-CZ" sz="900" dirty="0"/>
            <a:t>  a.          </a:t>
          </a:r>
          <a:r>
            <a:rPr lang="cs-CZ" sz="900" dirty="0" smtClean="0"/>
            <a:t>         </a:t>
          </a:r>
          <a:r>
            <a:rPr lang="cs-CZ" sz="900" dirty="0"/>
            <a:t>benzene          </a:t>
          </a:r>
          <a:r>
            <a:rPr lang="cs-CZ" sz="900" dirty="0" smtClean="0"/>
            <a:t>       toluene                 </a:t>
          </a:r>
          <a:r>
            <a:rPr lang="cs-CZ" sz="900" dirty="0"/>
            <a:t>styrene           </a:t>
          </a:r>
          <a:r>
            <a:rPr lang="cs-CZ" sz="900" dirty="0" smtClean="0"/>
            <a:t>     </a:t>
          </a:r>
          <a:r>
            <a:rPr lang="cs-CZ" sz="900" dirty="0"/>
            <a:t>xylene        </a:t>
          </a:r>
          <a:r>
            <a:rPr lang="cs-CZ" sz="900" dirty="0" smtClean="0"/>
            <a:t>        </a:t>
          </a:r>
          <a:r>
            <a:rPr lang="cs-CZ" sz="900" dirty="0" err="1" smtClean="0"/>
            <a:t>tetrachloethyl</a:t>
          </a:r>
          <a:r>
            <a:rPr lang="cs-CZ" sz="900" dirty="0" smtClean="0"/>
            <a:t>         </a:t>
          </a:r>
          <a:r>
            <a:rPr lang="cs-CZ" sz="900" dirty="0" err="1" smtClean="0"/>
            <a:t>phenol</a:t>
          </a:r>
          <a:r>
            <a:rPr lang="cs-CZ" sz="900" dirty="0" smtClean="0"/>
            <a:t>      </a:t>
          </a:r>
          <a:r>
            <a:rPr lang="cs-CZ" sz="900" baseline="0" dirty="0" smtClean="0"/>
            <a:t>       a-</a:t>
          </a:r>
          <a:r>
            <a:rPr lang="cs-CZ" sz="900" baseline="0" dirty="0" err="1" smtClean="0"/>
            <a:t>pinene</a:t>
          </a:r>
          <a:r>
            <a:rPr lang="cs-CZ" sz="900" baseline="0" dirty="0" smtClean="0"/>
            <a:t>       </a:t>
          </a:r>
          <a:r>
            <a:rPr lang="cs-CZ" sz="900" baseline="0" dirty="0"/>
            <a:t>d-limonene</a:t>
          </a:r>
          <a:endParaRPr lang="cs-CZ" sz="900" dirty="0"/>
        </a:p>
      </cdr:txBody>
    </cdr:sp>
  </cdr:relSizeAnchor>
</c:userShapes>
</file>

<file path=ppt/drawings/drawing3.xml><?xml version="1.0" encoding="utf-8"?>
<c:userShapes xmlns:c="http://schemas.openxmlformats.org/drawingml/2006/chart">
  <cdr:relSizeAnchor xmlns:cdr="http://schemas.openxmlformats.org/drawingml/2006/chartDrawing">
    <cdr:from>
      <cdr:x>0.12376</cdr:x>
      <cdr:y>0.01213</cdr:y>
    </cdr:from>
    <cdr:to>
      <cdr:x>0.89374</cdr:x>
      <cdr:y>0.20251</cdr:y>
    </cdr:to>
    <cdr:sp macro="" textlink="">
      <cdr:nvSpPr>
        <cdr:cNvPr id="2" name="TextovéPole 1"/>
        <cdr:cNvSpPr txBox="1"/>
      </cdr:nvSpPr>
      <cdr:spPr>
        <a:xfrm xmlns:a="http://schemas.openxmlformats.org/drawingml/2006/main">
          <a:off x="1018456" y="72008"/>
          <a:ext cx="6336704" cy="113042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cs-CZ" sz="2800" b="1" dirty="0" smtClean="0"/>
            <a:t>Chlorované a fluorované uhlovodíky při II. sezóně</a:t>
          </a:r>
          <a:endParaRPr lang="cs-CZ" sz="2800" b="1"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5F62A27A-597A-4DBC-B824-2F2DD4F1B5CA}" type="datetimeFigureOut">
              <a:rPr lang="cs-CZ" smtClean="0"/>
              <a:pPr/>
              <a:t>12.4.2018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F62A27A-597A-4DBC-B824-2F2DD4F1B5CA}" type="datetimeFigureOut">
              <a:rPr lang="cs-CZ" smtClean="0"/>
              <a:pPr/>
              <a:t>12.4.2018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F62A27A-597A-4DBC-B824-2F2DD4F1B5CA}" type="datetimeFigureOut">
              <a:rPr lang="cs-CZ" smtClean="0"/>
              <a:pPr/>
              <a:t>12.4.2018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F62A27A-597A-4DBC-B824-2F2DD4F1B5CA}" type="datetimeFigureOut">
              <a:rPr lang="cs-CZ" smtClean="0"/>
              <a:pPr/>
              <a:t>12.4.2018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5F62A27A-597A-4DBC-B824-2F2DD4F1B5CA}" type="datetimeFigureOut">
              <a:rPr lang="cs-CZ" smtClean="0"/>
              <a:pPr/>
              <a:t>12.4.2018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5F62A27A-597A-4DBC-B824-2F2DD4F1B5CA}" type="datetimeFigureOut">
              <a:rPr lang="cs-CZ" smtClean="0"/>
              <a:pPr/>
              <a:t>12.4.2018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5F62A27A-597A-4DBC-B824-2F2DD4F1B5CA}" type="datetimeFigureOut">
              <a:rPr lang="cs-CZ" smtClean="0"/>
              <a:pPr/>
              <a:t>12.4.2018</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5F62A27A-597A-4DBC-B824-2F2DD4F1B5CA}" type="datetimeFigureOut">
              <a:rPr lang="cs-CZ" smtClean="0"/>
              <a:pPr/>
              <a:t>12.4.2018</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5F62A27A-597A-4DBC-B824-2F2DD4F1B5CA}" type="datetimeFigureOut">
              <a:rPr lang="cs-CZ" smtClean="0"/>
              <a:pPr/>
              <a:t>12.4.2018</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5F62A27A-597A-4DBC-B824-2F2DD4F1B5CA}" type="datetimeFigureOut">
              <a:rPr lang="cs-CZ" smtClean="0"/>
              <a:pPr/>
              <a:t>12.4.2018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5F62A27A-597A-4DBC-B824-2F2DD4F1B5CA}" type="datetimeFigureOut">
              <a:rPr lang="cs-CZ" smtClean="0"/>
              <a:pPr/>
              <a:t>12.4.2018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C495145C-C623-4D5E-BD8F-BF4827897F44}"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62A27A-597A-4DBC-B824-2F2DD4F1B5CA}" type="datetimeFigureOut">
              <a:rPr lang="cs-CZ" smtClean="0"/>
              <a:pPr/>
              <a:t>12.4.2018</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5145C-C623-4D5E-BD8F-BF4827897F44}"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484785"/>
            <a:ext cx="7772400" cy="1368152"/>
          </a:xfrm>
        </p:spPr>
        <p:txBody>
          <a:bodyPr>
            <a:normAutofit fontScale="90000"/>
          </a:bodyPr>
          <a:lstStyle/>
          <a:p>
            <a:r>
              <a:rPr lang="cs-CZ" b="1" dirty="0" smtClean="0"/>
              <a:t/>
            </a:r>
            <a:br>
              <a:rPr lang="cs-CZ" b="1" dirty="0" smtClean="0"/>
            </a:br>
            <a:r>
              <a:rPr lang="cs-CZ" b="1" dirty="0"/>
              <a:t/>
            </a:r>
            <a:br>
              <a:rPr lang="cs-CZ" b="1" dirty="0"/>
            </a:br>
            <a:r>
              <a:rPr lang="cs-CZ" b="1" dirty="0" smtClean="0"/>
              <a:t>Výsledky </a:t>
            </a:r>
            <a:r>
              <a:rPr lang="cs-CZ" b="1" dirty="0"/>
              <a:t>měření znečištění ovzduší a jak může být pravděpodobně ovlivněno </a:t>
            </a:r>
            <a:r>
              <a:rPr lang="cs-CZ" b="1" dirty="0" smtClean="0"/>
              <a:t>zdraví</a:t>
            </a:r>
            <a:endParaRPr lang="cs-CZ" b="1" dirty="0"/>
          </a:p>
        </p:txBody>
      </p:sp>
      <p:sp>
        <p:nvSpPr>
          <p:cNvPr id="3" name="Podnadpis 2"/>
          <p:cNvSpPr>
            <a:spLocks noGrp="1"/>
          </p:cNvSpPr>
          <p:nvPr>
            <p:ph type="subTitle" idx="1"/>
          </p:nvPr>
        </p:nvSpPr>
        <p:spPr>
          <a:xfrm>
            <a:off x="827584" y="5085184"/>
            <a:ext cx="7488832" cy="1080120"/>
          </a:xfrm>
        </p:spPr>
        <p:txBody>
          <a:bodyPr>
            <a:normAutofit/>
          </a:bodyPr>
          <a:lstStyle/>
          <a:p>
            <a:r>
              <a:rPr lang="cs-CZ" dirty="0"/>
              <a:t>Eva Rychlíková, Jan </a:t>
            </a:r>
            <a:r>
              <a:rPr lang="cs-CZ" dirty="0" err="1"/>
              <a:t>Leníček</a:t>
            </a:r>
            <a:r>
              <a:rPr lang="cs-CZ" dirty="0"/>
              <a:t>, Ondřej Řezníček</a:t>
            </a:r>
            <a:br>
              <a:rPr lang="cs-CZ" dirty="0"/>
            </a:br>
            <a:r>
              <a:rPr lang="cs-CZ" dirty="0" smtClean="0"/>
              <a:t>Zdravotní ústav se sídlem v Ústí nad Labem</a:t>
            </a:r>
            <a:endParaRPr lang="cs-CZ" dirty="0"/>
          </a:p>
        </p:txBody>
      </p:sp>
      <p:sp>
        <p:nvSpPr>
          <p:cNvPr id="6" name="Rectangle 5"/>
          <p:cNvSpPr>
            <a:spLocks noChangeArrowheads="1"/>
          </p:cNvSpPr>
          <p:nvPr/>
        </p:nvSpPr>
        <p:spPr bwMode="auto">
          <a:xfrm>
            <a:off x="4479634"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cs-CZ"/>
          </a:p>
        </p:txBody>
      </p:sp>
      <p:pic>
        <p:nvPicPr>
          <p:cNvPr id="1028" name="Obrázek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457200"/>
            <a:ext cx="6840760" cy="7524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4479634" y="125360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a:endParaRPr 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274638"/>
            <a:ext cx="8640960" cy="1143000"/>
          </a:xfrm>
        </p:spPr>
        <p:txBody>
          <a:bodyPr>
            <a:normAutofit fontScale="90000"/>
          </a:bodyPr>
          <a:lstStyle/>
          <a:p>
            <a:r>
              <a:rPr lang="cs-CZ" b="1" dirty="0" smtClean="0"/>
              <a:t>Koncentrace </a:t>
            </a:r>
            <a:r>
              <a:rPr lang="cs-CZ" b="1" dirty="0" err="1" smtClean="0"/>
              <a:t>chloro-fluorouhlovodíků</a:t>
            </a:r>
            <a:r>
              <a:rPr lang="cs-CZ" b="1" dirty="0" smtClean="0"/>
              <a:t> v místech pachových epizod 2017+2018</a:t>
            </a:r>
            <a:endParaRPr lang="cs-CZ" b="1" dirty="0"/>
          </a:p>
        </p:txBody>
      </p:sp>
      <p:graphicFrame>
        <p:nvGraphicFramePr>
          <p:cNvPr id="4" name="Tabulka 3"/>
          <p:cNvGraphicFramePr>
            <a:graphicFrameLocks noGrp="1"/>
          </p:cNvGraphicFramePr>
          <p:nvPr/>
        </p:nvGraphicFramePr>
        <p:xfrm>
          <a:off x="251521" y="1489010"/>
          <a:ext cx="8640958" cy="4940594"/>
        </p:xfrm>
        <a:graphic>
          <a:graphicData uri="http://schemas.openxmlformats.org/drawingml/2006/table">
            <a:tbl>
              <a:tblPr/>
              <a:tblGrid>
                <a:gridCol w="2828579"/>
                <a:gridCol w="800281"/>
                <a:gridCol w="817527"/>
                <a:gridCol w="817527"/>
                <a:gridCol w="983103"/>
                <a:gridCol w="817527"/>
                <a:gridCol w="841674"/>
                <a:gridCol w="734740"/>
              </a:tblGrid>
              <a:tr h="363419">
                <a:tc>
                  <a:txBody>
                    <a:bodyPr/>
                    <a:lstStyle/>
                    <a:p>
                      <a:pPr algn="l" fontAlgn="b"/>
                      <a:endParaRPr lang="cs-CZ" sz="1200" b="1" i="0" u="none" strike="noStrike" dirty="0">
                        <a:solidFill>
                          <a:srgbClr val="000000"/>
                        </a:solidFill>
                        <a:latin typeface="Calibri"/>
                      </a:endParaRP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Neurehefeld</a:t>
                      </a: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Seiffen</a:t>
                      </a: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Háj u Duchcova</a:t>
                      </a:r>
                    </a:p>
                  </a:txBody>
                  <a:tcPr marL="7315" marR="7315" marT="7315"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Háj u Duchcova</a:t>
                      </a:r>
                    </a:p>
                  </a:txBody>
                  <a:tcPr marL="7315" marR="7315" marT="7315"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Seiffen</a:t>
                      </a:r>
                    </a:p>
                  </a:txBody>
                  <a:tcPr marL="7315" marR="7315" marT="7315"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Kuhnheide</a:t>
                      </a: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Deutschensiedel</a:t>
                      </a:r>
                    </a:p>
                  </a:txBody>
                  <a:tcPr marL="7315" marR="7315" marT="7315" marB="0" anchor="b">
                    <a:lnL>
                      <a:noFill/>
                    </a:lnL>
                    <a:lnR>
                      <a:noFill/>
                    </a:lnR>
                    <a:lnT>
                      <a:noFill/>
                    </a:lnT>
                    <a:lnB>
                      <a:noFill/>
                    </a:lnB>
                    <a:solidFill>
                      <a:srgbClr val="FFFFFF"/>
                    </a:solidFill>
                  </a:tcPr>
                </a:tc>
              </a:tr>
              <a:tr h="193700">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13.11.2017</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20.11.2017</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24.11.2017</a:t>
                      </a:r>
                    </a:p>
                  </a:txBody>
                  <a:tcPr marL="7315" marR="7315" marT="7315"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26.11.2017</a:t>
                      </a:r>
                    </a:p>
                  </a:txBody>
                  <a:tcPr marL="7315" marR="7315" marT="7315"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28.11.2017</a:t>
                      </a:r>
                    </a:p>
                  </a:txBody>
                  <a:tcPr marL="7315" marR="7315" marT="7315"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11.12.2017</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12.1.2017</a:t>
                      </a:r>
                    </a:p>
                  </a:txBody>
                  <a:tcPr marL="7315" marR="7315" marT="7315" marB="0" anchor="b">
                    <a:lnL>
                      <a:noFill/>
                    </a:lnL>
                    <a:lnR>
                      <a:noFill/>
                    </a:lnR>
                    <a:lnT>
                      <a:noFill/>
                    </a:lnT>
                    <a:lnB>
                      <a:noFill/>
                    </a:lnB>
                    <a:solidFill>
                      <a:srgbClr val="FFFFFF"/>
                    </a:solidFill>
                  </a:tcPr>
                </a:tc>
              </a:tr>
              <a:tr h="193700">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µg/m3</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µg/m3</a:t>
                      </a: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µg/m3</a:t>
                      </a:r>
                    </a:p>
                  </a:txBody>
                  <a:tcPr marL="7315" marR="7315" marT="7315"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µg/m3</a:t>
                      </a:r>
                    </a:p>
                  </a:txBody>
                  <a:tcPr marL="7315" marR="7315" marT="7315"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µg/m3</a:t>
                      </a: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µg/m3</a:t>
                      </a:r>
                    </a:p>
                  </a:txBody>
                  <a:tcPr marL="7315" marR="7315" marT="7315" marB="0" anchor="b">
                    <a:lnL>
                      <a:noFill/>
                    </a:lnL>
                    <a:lnR>
                      <a:noFill/>
                    </a:lnR>
                    <a:lnT>
                      <a:noFill/>
                    </a:lnT>
                    <a:lnB>
                      <a:noFill/>
                    </a:lnB>
                  </a:tcPr>
                </a:tc>
              </a:tr>
              <a:tr h="193700">
                <a:tc>
                  <a:txBody>
                    <a:bodyPr/>
                    <a:lstStyle/>
                    <a:p>
                      <a:pPr algn="l" fontAlgn="b"/>
                      <a:r>
                        <a:rPr lang="cs-CZ" sz="1200" b="1" i="0" u="none" strike="noStrike">
                          <a:solidFill>
                            <a:srgbClr val="000000"/>
                          </a:solidFill>
                          <a:latin typeface="Calibri"/>
                        </a:rPr>
                        <a:t>Methyldichlorophosphine</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Arial CE"/>
                        </a:rPr>
                        <a:t> </a:t>
                      </a:r>
                    </a:p>
                  </a:txBody>
                  <a:tcPr marL="7315" marR="7315" marT="7315"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Arial CE"/>
                        </a:rPr>
                        <a:t> </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dirty="0">
                          <a:solidFill>
                            <a:srgbClr val="FF0000"/>
                          </a:solidFill>
                          <a:latin typeface="Calibri"/>
                        </a:rPr>
                        <a:t>14,6</a:t>
                      </a:r>
                    </a:p>
                  </a:txBody>
                  <a:tcPr marL="7315" marR="7315" marT="7315" marB="0" anchor="b">
                    <a:lnL>
                      <a:noFill/>
                    </a:lnL>
                    <a:lnR>
                      <a:noFill/>
                    </a:lnR>
                    <a:lnT>
                      <a:noFill/>
                    </a:lnT>
                    <a:lnB>
                      <a:noFill/>
                    </a:lnB>
                    <a:solidFill>
                      <a:srgbClr val="FFFFFF"/>
                    </a:solidFill>
                  </a:tcPr>
                </a:tc>
              </a:tr>
              <a:tr h="193700">
                <a:tc>
                  <a:txBody>
                    <a:bodyPr/>
                    <a:lstStyle/>
                    <a:p>
                      <a:pPr algn="l" fontAlgn="b"/>
                      <a:r>
                        <a:rPr lang="cs-CZ" sz="1200" b="1" i="0" u="none" strike="noStrike" dirty="0" err="1">
                          <a:solidFill>
                            <a:srgbClr val="000000"/>
                          </a:solidFill>
                          <a:latin typeface="Calibri"/>
                        </a:rPr>
                        <a:t>Trichloromethane</a:t>
                      </a:r>
                      <a:endParaRPr lang="cs-CZ" sz="1200" b="1" i="0" u="none" strike="noStrike" dirty="0">
                        <a:solidFill>
                          <a:srgbClr val="000000"/>
                        </a:solidFill>
                        <a:latin typeface="Calibri"/>
                      </a:endParaRP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 </a:t>
                      </a:r>
                    </a:p>
                  </a:txBody>
                  <a:tcPr marL="7315" marR="7315" marT="7315"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 </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0,9</a:t>
                      </a:r>
                    </a:p>
                  </a:txBody>
                  <a:tcPr marL="7315" marR="7315" marT="7315" marB="0" anchor="b">
                    <a:lnL>
                      <a:noFill/>
                    </a:lnL>
                    <a:lnR>
                      <a:noFill/>
                    </a:lnR>
                    <a:lnT>
                      <a:noFill/>
                    </a:lnT>
                    <a:lnB>
                      <a:noFill/>
                    </a:lnB>
                    <a:solidFill>
                      <a:srgbClr val="FFFFFF"/>
                    </a:solidFill>
                  </a:tcPr>
                </a:tc>
              </a:tr>
              <a:tr h="193700">
                <a:tc>
                  <a:txBody>
                    <a:bodyPr/>
                    <a:lstStyle/>
                    <a:p>
                      <a:pPr algn="l" fontAlgn="b"/>
                      <a:r>
                        <a:rPr lang="cs-CZ" sz="1200" b="1" i="0" u="none" strike="noStrike">
                          <a:solidFill>
                            <a:srgbClr val="000000"/>
                          </a:solidFill>
                          <a:latin typeface="Calibri"/>
                        </a:rPr>
                        <a:t>Ethyl Chloride</a:t>
                      </a:r>
                    </a:p>
                  </a:txBody>
                  <a:tcPr marL="7315" marR="7315" marT="7315" marB="0" anchor="b">
                    <a:lnL>
                      <a:noFill/>
                    </a:lnL>
                    <a:lnR>
                      <a:noFill/>
                    </a:lnR>
                    <a:lnT>
                      <a:noFill/>
                    </a:lnT>
                    <a:lnB>
                      <a:noFill/>
                    </a:lnB>
                  </a:tcPr>
                </a:tc>
                <a:tc>
                  <a:txBody>
                    <a:bodyPr/>
                    <a:lstStyle/>
                    <a:p>
                      <a:pPr algn="r" fontAlgn="b"/>
                      <a:r>
                        <a:rPr lang="cs-CZ" sz="1200" b="1" i="0" u="none" strike="noStrike" dirty="0">
                          <a:solidFill>
                            <a:srgbClr val="FF0000"/>
                          </a:solidFill>
                          <a:latin typeface="Calibri"/>
                        </a:rPr>
                        <a:t>78,3</a:t>
                      </a:r>
                    </a:p>
                  </a:txBody>
                  <a:tcPr marL="7315" marR="7315" marT="7315" marB="0" anchor="b">
                    <a:lnL>
                      <a:noFill/>
                    </a:lnL>
                    <a:lnR>
                      <a:noFill/>
                    </a:lnR>
                    <a:lnT>
                      <a:noFill/>
                    </a:lnT>
                    <a:lnB>
                      <a:noFill/>
                    </a:lnB>
                  </a:tcPr>
                </a:tc>
                <a:tc>
                  <a:txBody>
                    <a:bodyPr/>
                    <a:lstStyle/>
                    <a:p>
                      <a:pPr algn="l" fontAlgn="b"/>
                      <a:endParaRPr lang="cs-CZ" sz="1200" b="1" i="0" u="none" strike="noStrike" dirty="0">
                        <a:solidFill>
                          <a:srgbClr val="FF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dirty="0">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dirty="0">
                          <a:solidFill>
                            <a:srgbClr val="FF0000"/>
                          </a:solidFill>
                          <a:latin typeface="Calibri"/>
                        </a:rPr>
                        <a:t>6,3</a:t>
                      </a:r>
                    </a:p>
                  </a:txBody>
                  <a:tcPr marL="7315" marR="7315" marT="7315" marB="0" anchor="b">
                    <a:lnL>
                      <a:noFill/>
                    </a:lnL>
                    <a:lnR>
                      <a:noFill/>
                    </a:lnR>
                    <a:lnT>
                      <a:noFill/>
                    </a:lnT>
                    <a:lnB>
                      <a:noFill/>
                    </a:lnB>
                    <a:solidFill>
                      <a:srgbClr val="FFFFFF"/>
                    </a:solidFill>
                  </a:tcPr>
                </a:tc>
              </a:tr>
              <a:tr h="193700">
                <a:tc>
                  <a:txBody>
                    <a:bodyPr/>
                    <a:lstStyle/>
                    <a:p>
                      <a:pPr algn="l" fontAlgn="b"/>
                      <a:r>
                        <a:rPr lang="cs-CZ" sz="1200" b="1" i="0" u="none" strike="noStrike">
                          <a:solidFill>
                            <a:srgbClr val="000000"/>
                          </a:solidFill>
                          <a:latin typeface="Calibri"/>
                        </a:rPr>
                        <a:t>Butane,1,2,4-trichloro-heptafluoro-</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10,6</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26,2</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17,1</a:t>
                      </a:r>
                    </a:p>
                  </a:txBody>
                  <a:tcPr marL="7315" marR="7315" marT="7315"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10,6</a:t>
                      </a:r>
                    </a:p>
                  </a:txBody>
                  <a:tcPr marL="7315" marR="7315" marT="7315" marB="0" anchor="b">
                    <a:lnL>
                      <a:noFill/>
                    </a:lnL>
                    <a:lnR>
                      <a:noFill/>
                    </a:lnR>
                    <a:lnT>
                      <a:noFill/>
                    </a:lnT>
                    <a:lnB>
                      <a:noFill/>
                    </a:lnB>
                  </a:tcPr>
                </a:tc>
                <a:tc>
                  <a:txBody>
                    <a:bodyPr/>
                    <a:lstStyle/>
                    <a:p>
                      <a:pPr algn="r" fontAlgn="b"/>
                      <a:r>
                        <a:rPr lang="cs-CZ" sz="1200" b="1" i="0" u="none" strike="noStrike" dirty="0">
                          <a:solidFill>
                            <a:srgbClr val="000000"/>
                          </a:solidFill>
                          <a:latin typeface="Calibri"/>
                        </a:rPr>
                        <a:t>5,5</a:t>
                      </a:r>
                    </a:p>
                  </a:txBody>
                  <a:tcPr marL="7315" marR="7315" marT="7315" marB="0" anchor="b">
                    <a:lnL>
                      <a:noFill/>
                    </a:lnL>
                    <a:lnR>
                      <a:noFill/>
                    </a:lnR>
                    <a:lnT>
                      <a:noFill/>
                    </a:lnT>
                    <a:lnB>
                      <a:noFill/>
                    </a:lnB>
                    <a:solidFill>
                      <a:srgbClr val="FFFFFF"/>
                    </a:solidFill>
                  </a:tcPr>
                </a:tc>
              </a:tr>
              <a:tr h="193700">
                <a:tc>
                  <a:txBody>
                    <a:bodyPr/>
                    <a:lstStyle/>
                    <a:p>
                      <a:pPr algn="l" fontAlgn="b"/>
                      <a:r>
                        <a:rPr lang="cs-CZ" sz="1200" b="1" i="0" u="none" strike="noStrike">
                          <a:solidFill>
                            <a:srgbClr val="000000"/>
                          </a:solidFill>
                          <a:latin typeface="Calibri"/>
                        </a:rPr>
                        <a:t>Ethane, 1,1,2-trichloro-1,2,2-trifluoro-</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2,7</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196,5</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 </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r>
              <a:tr h="363419">
                <a:tc>
                  <a:txBody>
                    <a:bodyPr/>
                    <a:lstStyle/>
                    <a:p>
                      <a:pPr algn="l" fontAlgn="b"/>
                      <a:r>
                        <a:rPr lang="cs-CZ" sz="1200" b="1" i="0" u="none" strike="noStrike">
                          <a:solidFill>
                            <a:srgbClr val="000000"/>
                          </a:solidFill>
                          <a:latin typeface="Calibri"/>
                        </a:rPr>
                        <a:t>Butane, 1,1,3,4-tetrachloro-1,2,2,3,4,4-hexafluoro-</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50,8</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346,9</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3,30</a:t>
                      </a:r>
                    </a:p>
                  </a:txBody>
                  <a:tcPr marL="7315" marR="7315" marT="7315"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6,237826936</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200,0</a:t>
                      </a:r>
                    </a:p>
                  </a:txBody>
                  <a:tcPr marL="7315" marR="7315" marT="7315"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5,2</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53,9</a:t>
                      </a:r>
                    </a:p>
                  </a:txBody>
                  <a:tcPr marL="7315" marR="7315" marT="7315" marB="0" anchor="b">
                    <a:lnL>
                      <a:noFill/>
                    </a:lnL>
                    <a:lnR>
                      <a:noFill/>
                    </a:lnR>
                    <a:lnT>
                      <a:noFill/>
                    </a:lnT>
                    <a:lnB>
                      <a:noFill/>
                    </a:lnB>
                    <a:solidFill>
                      <a:srgbClr val="FFFFFF"/>
                    </a:solidFill>
                  </a:tcPr>
                </a:tc>
              </a:tr>
              <a:tr h="363419">
                <a:tc>
                  <a:txBody>
                    <a:bodyPr/>
                    <a:lstStyle/>
                    <a:p>
                      <a:pPr algn="l" fontAlgn="b"/>
                      <a:r>
                        <a:rPr lang="cs-CZ" sz="1200" b="1" i="0" u="none" strike="noStrike">
                          <a:solidFill>
                            <a:srgbClr val="000000"/>
                          </a:solidFill>
                          <a:latin typeface="Calibri"/>
                        </a:rPr>
                        <a:t>1-Propene, 3-chloro-1,1,2,3,3-pentafluoro-</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1,3</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81,3</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r>
              <a:tr h="193700">
                <a:tc>
                  <a:txBody>
                    <a:bodyPr/>
                    <a:lstStyle/>
                    <a:p>
                      <a:pPr algn="l" fontAlgn="b"/>
                      <a:r>
                        <a:rPr lang="cs-CZ" sz="1200" b="1" i="0" u="none" strike="noStrike">
                          <a:solidFill>
                            <a:srgbClr val="000000"/>
                          </a:solidFill>
                          <a:latin typeface="Calibri"/>
                        </a:rPr>
                        <a:t>Butane,1,2,4-trichloro-heptafluoro-</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11,0</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 </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 </a:t>
                      </a:r>
                    </a:p>
                  </a:txBody>
                  <a:tcPr marL="7315" marR="7315" marT="7315" marB="0" anchor="b">
                    <a:lnL>
                      <a:noFill/>
                    </a:lnL>
                    <a:lnR>
                      <a:noFill/>
                    </a:lnR>
                    <a:lnT>
                      <a:noFill/>
                    </a:lnT>
                    <a:lnB>
                      <a:noFill/>
                    </a:lnB>
                    <a:solidFill>
                      <a:srgbClr val="FFFFFF"/>
                    </a:solidFill>
                  </a:tcPr>
                </a:tc>
              </a:tr>
              <a:tr h="363419">
                <a:tc>
                  <a:txBody>
                    <a:bodyPr/>
                    <a:lstStyle/>
                    <a:p>
                      <a:pPr algn="l" fontAlgn="b"/>
                      <a:r>
                        <a:rPr lang="cs-CZ" sz="1200" b="1" i="0" u="none" strike="noStrike">
                          <a:solidFill>
                            <a:srgbClr val="000000"/>
                          </a:solidFill>
                          <a:latin typeface="Calibri"/>
                        </a:rPr>
                        <a:t>Butane, 1,2,3,4-tetrachloro-1,1,2,3,4,4-hexafluoro-</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101,1</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185,3</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394,7</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r>
              <a:tr h="363419">
                <a:tc>
                  <a:txBody>
                    <a:bodyPr/>
                    <a:lstStyle/>
                    <a:p>
                      <a:pPr algn="l" fontAlgn="b"/>
                      <a:r>
                        <a:rPr lang="cs-CZ" sz="1200" b="1" i="0" u="none" strike="noStrike" dirty="0">
                          <a:solidFill>
                            <a:schemeClr val="tx1"/>
                          </a:solidFill>
                          <a:latin typeface="Calibri"/>
                        </a:rPr>
                        <a:t>Butane, 1,1,3,4-</a:t>
                      </a:r>
                      <a:r>
                        <a:rPr lang="cs-CZ" sz="1200" b="1" i="0" u="none" strike="noStrike" dirty="0" err="1">
                          <a:solidFill>
                            <a:schemeClr val="tx1"/>
                          </a:solidFill>
                          <a:latin typeface="Calibri"/>
                        </a:rPr>
                        <a:t>tetrachloro</a:t>
                      </a:r>
                      <a:r>
                        <a:rPr lang="cs-CZ" sz="1200" b="1" i="0" u="none" strike="noStrike" dirty="0">
                          <a:solidFill>
                            <a:schemeClr val="tx1"/>
                          </a:solidFill>
                          <a:latin typeface="Calibri"/>
                        </a:rPr>
                        <a:t>-1,2,2,3,4,4-</a:t>
                      </a:r>
                      <a:r>
                        <a:rPr lang="cs-CZ" sz="1200" b="1" i="0" u="none" strike="noStrike" dirty="0" err="1">
                          <a:solidFill>
                            <a:schemeClr val="tx1"/>
                          </a:solidFill>
                          <a:latin typeface="Calibri"/>
                        </a:rPr>
                        <a:t>hexafluoro</a:t>
                      </a:r>
                      <a:r>
                        <a:rPr lang="cs-CZ" sz="1200" b="1" i="0" u="none" strike="noStrike" dirty="0">
                          <a:solidFill>
                            <a:schemeClr val="tx1"/>
                          </a:solidFill>
                          <a:latin typeface="Calibri"/>
                        </a:rPr>
                        <a:t>-</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5,2</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dirty="0">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r>
              <a:tr h="193700">
                <a:tc gridSpan="2">
                  <a:txBody>
                    <a:bodyPr/>
                    <a:lstStyle/>
                    <a:p>
                      <a:pPr algn="l" fontAlgn="b"/>
                      <a:r>
                        <a:rPr lang="cs-CZ" sz="1200" b="1" i="0" u="none" strike="noStrike">
                          <a:solidFill>
                            <a:srgbClr val="000000"/>
                          </a:solidFill>
                          <a:latin typeface="Calibri"/>
                        </a:rPr>
                        <a:t>Ethane, 1,2-dichloro-1,1,2,2-tetrafluoro-</a:t>
                      </a:r>
                    </a:p>
                  </a:txBody>
                  <a:tcPr marL="7315" marR="7315" marT="7315" marB="0" anchor="b">
                    <a:lnL>
                      <a:noFill/>
                    </a:lnL>
                    <a:lnR>
                      <a:noFill/>
                    </a:lnR>
                    <a:lnT>
                      <a:noFill/>
                    </a:lnT>
                    <a:lnB>
                      <a:noFill/>
                    </a:lnB>
                  </a:tcPr>
                </a:tc>
                <a:tc hMerge="1">
                  <a:txBody>
                    <a:bodyPr/>
                    <a:lstStyle/>
                    <a:p>
                      <a:endParaRPr lang="cs-CZ"/>
                    </a:p>
                  </a:txBody>
                  <a:tcPr/>
                </a:tc>
                <a:tc>
                  <a:txBody>
                    <a:bodyPr/>
                    <a:lstStyle/>
                    <a:p>
                      <a:pPr algn="r" fontAlgn="b"/>
                      <a:r>
                        <a:rPr lang="cs-CZ" sz="1200" b="1" i="0" u="none" strike="noStrike">
                          <a:solidFill>
                            <a:srgbClr val="000000"/>
                          </a:solidFill>
                          <a:latin typeface="Calibri"/>
                        </a:rPr>
                        <a:t>12,2</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8,6</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r>
              <a:tr h="193700">
                <a:tc>
                  <a:txBody>
                    <a:bodyPr/>
                    <a:lstStyle/>
                    <a:p>
                      <a:pPr algn="l" fontAlgn="b"/>
                      <a:r>
                        <a:rPr lang="cs-CZ" sz="1200" b="1" i="0" u="none" strike="noStrike" dirty="0" err="1">
                          <a:solidFill>
                            <a:srgbClr val="000000"/>
                          </a:solidFill>
                          <a:latin typeface="Calibri"/>
                        </a:rPr>
                        <a:t>Ethane</a:t>
                      </a:r>
                      <a:r>
                        <a:rPr lang="cs-CZ" sz="1200" b="1" i="0" u="none" strike="noStrike" dirty="0">
                          <a:solidFill>
                            <a:srgbClr val="000000"/>
                          </a:solidFill>
                          <a:latin typeface="Calibri"/>
                        </a:rPr>
                        <a:t>, 1,1,2-</a:t>
                      </a:r>
                      <a:r>
                        <a:rPr lang="cs-CZ" sz="1200" b="1" i="0" u="none" strike="noStrike" dirty="0" err="1">
                          <a:solidFill>
                            <a:srgbClr val="000000"/>
                          </a:solidFill>
                          <a:latin typeface="Calibri"/>
                        </a:rPr>
                        <a:t>trichloro</a:t>
                      </a:r>
                      <a:r>
                        <a:rPr lang="cs-CZ" sz="1200" b="1" i="0" u="none" strike="noStrike" dirty="0">
                          <a:solidFill>
                            <a:srgbClr val="000000"/>
                          </a:solidFill>
                          <a:latin typeface="Calibri"/>
                        </a:rPr>
                        <a:t>-1,2,2-</a:t>
                      </a:r>
                      <a:r>
                        <a:rPr lang="cs-CZ" sz="1200" b="1" i="0" u="none" strike="noStrike" dirty="0" err="1">
                          <a:solidFill>
                            <a:srgbClr val="000000"/>
                          </a:solidFill>
                          <a:latin typeface="Calibri"/>
                        </a:rPr>
                        <a:t>trifluoro</a:t>
                      </a:r>
                      <a:r>
                        <a:rPr lang="cs-CZ" sz="1200" b="1" i="0" u="none" strike="noStrike" dirty="0">
                          <a:solidFill>
                            <a:srgbClr val="000000"/>
                          </a:solidFill>
                          <a:latin typeface="Calibri"/>
                        </a:rPr>
                        <a:t>-</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2,2</a:t>
                      </a: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35,3</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42,8</a:t>
                      </a:r>
                    </a:p>
                  </a:txBody>
                  <a:tcPr marL="7315" marR="7315" marT="7315"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2,2</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r>
              <a:tr h="193700">
                <a:tc>
                  <a:txBody>
                    <a:bodyPr/>
                    <a:lstStyle/>
                    <a:p>
                      <a:pPr algn="l" fontAlgn="b"/>
                      <a:r>
                        <a:rPr lang="cs-CZ" sz="1200" b="1" i="0" u="none" strike="noStrike">
                          <a:solidFill>
                            <a:srgbClr val="000000"/>
                          </a:solidFill>
                          <a:latin typeface="Calibri"/>
                        </a:rPr>
                        <a:t>Decanoic acid, nonadecafluoro-</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3,2</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r>
              <a:tr h="193700">
                <a:tc gridSpan="2">
                  <a:txBody>
                    <a:bodyPr/>
                    <a:lstStyle/>
                    <a:p>
                      <a:pPr algn="l" fontAlgn="b"/>
                      <a:r>
                        <a:rPr lang="cs-CZ" sz="1200" b="1" i="0" u="none" strike="noStrike">
                          <a:solidFill>
                            <a:srgbClr val="000000"/>
                          </a:solidFill>
                          <a:latin typeface="Calibri"/>
                        </a:rPr>
                        <a:t>Butane, 1,1,2,3,4,4-hexachloro-1,2,3,4-tetrafluoro-</a:t>
                      </a:r>
                    </a:p>
                  </a:txBody>
                  <a:tcPr marL="7315" marR="7315" marT="7315" marB="0" anchor="b">
                    <a:lnL>
                      <a:noFill/>
                    </a:lnL>
                    <a:lnR>
                      <a:noFill/>
                    </a:lnR>
                    <a:lnT>
                      <a:noFill/>
                    </a:lnT>
                    <a:lnB>
                      <a:noFill/>
                    </a:lnB>
                  </a:tcPr>
                </a:tc>
                <a:tc hMerge="1">
                  <a:txBody>
                    <a:bodyPr/>
                    <a:lstStyle/>
                    <a:p>
                      <a:endParaRPr lang="cs-CZ"/>
                    </a:p>
                  </a:txBody>
                  <a:tcPr/>
                </a:tc>
                <a:tc>
                  <a:txBody>
                    <a:bodyPr/>
                    <a:lstStyle/>
                    <a:p>
                      <a:pPr algn="r" fontAlgn="b"/>
                      <a:r>
                        <a:rPr lang="cs-CZ" sz="1200" b="1" i="0" u="none" strike="noStrike">
                          <a:solidFill>
                            <a:srgbClr val="000000"/>
                          </a:solidFill>
                          <a:latin typeface="Calibri"/>
                        </a:rPr>
                        <a:t>185,3</a:t>
                      </a: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r>
              <a:tr h="193700">
                <a:tc>
                  <a:txBody>
                    <a:bodyPr/>
                    <a:lstStyle/>
                    <a:p>
                      <a:pPr algn="l" fontAlgn="b"/>
                      <a:r>
                        <a:rPr lang="cs-CZ" sz="1200" b="1" i="0" u="none" strike="noStrike">
                          <a:solidFill>
                            <a:srgbClr val="000000"/>
                          </a:solidFill>
                          <a:latin typeface="Arial CE"/>
                        </a:rPr>
                        <a:t>Tetrachloroethylene</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dirty="0">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Arial CE"/>
                        </a:rPr>
                        <a:t>1,90</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1,6</a:t>
                      </a:r>
                    </a:p>
                  </a:txBody>
                  <a:tcPr marL="7315" marR="7315" marT="7315" marB="0" anchor="b">
                    <a:lnL>
                      <a:noFill/>
                    </a:lnL>
                    <a:lnR>
                      <a:noFill/>
                    </a:lnR>
                    <a:lnT>
                      <a:noFill/>
                    </a:lnT>
                    <a:lnB>
                      <a:noFill/>
                    </a:lnB>
                    <a:solidFill>
                      <a:srgbClr val="FFFFFF"/>
                    </a:solidFill>
                  </a:tcPr>
                </a:tc>
              </a:tr>
              <a:tr h="363419">
                <a:tc>
                  <a:txBody>
                    <a:bodyPr/>
                    <a:lstStyle/>
                    <a:p>
                      <a:pPr algn="l" fontAlgn="b"/>
                      <a:r>
                        <a:rPr lang="cs-CZ" sz="1200" b="1" i="0" u="none" strike="noStrike">
                          <a:solidFill>
                            <a:srgbClr val="000000"/>
                          </a:solidFill>
                          <a:latin typeface="Calibri"/>
                        </a:rPr>
                        <a:t>1-Butene, 4,4-dichloro-1,1,2,3,3,4-hexafluoro-</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a:solidFill>
                            <a:srgbClr val="000000"/>
                          </a:solidFill>
                          <a:latin typeface="Calibri"/>
                        </a:rPr>
                        <a:t>9,5</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r>
                        <a:rPr lang="cs-CZ" sz="1200" b="1" i="0" u="none" strike="noStrike">
                          <a:solidFill>
                            <a:srgbClr val="000000"/>
                          </a:solidFill>
                          <a:latin typeface="Calibri"/>
                        </a:rPr>
                        <a:t> </a:t>
                      </a:r>
                    </a:p>
                  </a:txBody>
                  <a:tcPr marL="7315" marR="7315" marT="7315" marB="0" anchor="b">
                    <a:lnL>
                      <a:noFill/>
                    </a:lnL>
                    <a:lnR>
                      <a:noFill/>
                    </a:lnR>
                    <a:lnT>
                      <a:noFill/>
                    </a:lnT>
                    <a:lnB>
                      <a:noFill/>
                    </a:lnB>
                    <a:solidFill>
                      <a:srgbClr val="FFFFFF"/>
                    </a:solidFill>
                  </a:tcPr>
                </a:tc>
              </a:tr>
              <a:tr h="193700">
                <a:tc>
                  <a:txBody>
                    <a:bodyPr/>
                    <a:lstStyle/>
                    <a:p>
                      <a:pPr algn="l" fontAlgn="b"/>
                      <a:r>
                        <a:rPr lang="cs-CZ" sz="1200" b="1" i="0" u="none" strike="noStrike">
                          <a:solidFill>
                            <a:srgbClr val="000000"/>
                          </a:solidFill>
                          <a:latin typeface="Calibri"/>
                        </a:rPr>
                        <a:t>1,1,3-Trichlorotrifluoroacetone</a:t>
                      </a:r>
                    </a:p>
                  </a:txBody>
                  <a:tcPr marL="7315" marR="7315" marT="7315" marB="0" anchor="b">
                    <a:lnL>
                      <a:noFill/>
                    </a:lnL>
                    <a:lnR>
                      <a:noFill/>
                    </a:lnR>
                    <a:lnT>
                      <a:noFill/>
                    </a:lnT>
                    <a:lnB>
                      <a:noFill/>
                    </a:lnB>
                    <a:solidFill>
                      <a:srgbClr val="FFFFFF"/>
                    </a:solidFill>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l" fontAlgn="b"/>
                      <a:endParaRPr lang="cs-CZ" sz="1200" b="1" i="0" u="none" strike="noStrike">
                        <a:solidFill>
                          <a:srgbClr val="000000"/>
                        </a:solidFill>
                        <a:latin typeface="Calibri"/>
                      </a:endParaRPr>
                    </a:p>
                  </a:txBody>
                  <a:tcPr marL="7315" marR="7315" marT="7315" marB="0" anchor="b">
                    <a:lnL>
                      <a:noFill/>
                    </a:lnL>
                    <a:lnR>
                      <a:noFill/>
                    </a:lnR>
                    <a:lnT>
                      <a:noFill/>
                    </a:lnT>
                    <a:lnB>
                      <a:noFill/>
                    </a:lnB>
                  </a:tcPr>
                </a:tc>
                <a:tc>
                  <a:txBody>
                    <a:bodyPr/>
                    <a:lstStyle/>
                    <a:p>
                      <a:pPr algn="r" fontAlgn="b"/>
                      <a:r>
                        <a:rPr lang="cs-CZ" sz="1200" b="1" i="0" u="none" strike="noStrike" dirty="0">
                          <a:solidFill>
                            <a:srgbClr val="000000"/>
                          </a:solidFill>
                          <a:latin typeface="Calibri"/>
                        </a:rPr>
                        <a:t>1,1</a:t>
                      </a:r>
                    </a:p>
                  </a:txBody>
                  <a:tcPr marL="7315" marR="7315" marT="7315" marB="0" anchor="b">
                    <a:lnL>
                      <a:noFill/>
                    </a:lnL>
                    <a:lnR>
                      <a:noFill/>
                    </a:lnR>
                    <a:lnT>
                      <a:noFill/>
                    </a:lnT>
                    <a:lnB>
                      <a:noFill/>
                    </a:lnB>
                    <a:solidFill>
                      <a:srgbClr val="FFFFFF"/>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Zástupný symbol pro obsah 3"/>
          <p:cNvGraphicFramePr>
            <a:graphicFrameLocks noGrp="1"/>
          </p:cNvGraphicFramePr>
          <p:nvPr>
            <p:ph idx="1"/>
            <p:extLst>
              <p:ext uri="{D42A27DB-BD31-4B8C-83A1-F6EECF244321}">
                <p14:modId xmlns:p14="http://schemas.microsoft.com/office/powerpoint/2010/main" val="3531983896"/>
              </p:ext>
            </p:extLst>
          </p:nvPr>
        </p:nvGraphicFramePr>
        <p:xfrm>
          <a:off x="467544" y="188640"/>
          <a:ext cx="8229600" cy="59375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41109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Referenční hodnoty</a:t>
            </a:r>
            <a:endParaRPr lang="cs-CZ" dirty="0"/>
          </a:p>
        </p:txBody>
      </p:sp>
      <p:graphicFrame>
        <p:nvGraphicFramePr>
          <p:cNvPr id="4" name="Tabulka 3"/>
          <p:cNvGraphicFramePr>
            <a:graphicFrameLocks noGrp="1"/>
          </p:cNvGraphicFramePr>
          <p:nvPr>
            <p:extLst>
              <p:ext uri="{D42A27DB-BD31-4B8C-83A1-F6EECF244321}">
                <p14:modId xmlns:p14="http://schemas.microsoft.com/office/powerpoint/2010/main" val="2267722336"/>
              </p:ext>
            </p:extLst>
          </p:nvPr>
        </p:nvGraphicFramePr>
        <p:xfrm>
          <a:off x="179512" y="1124744"/>
          <a:ext cx="8784978" cy="5225515"/>
        </p:xfrm>
        <a:graphic>
          <a:graphicData uri="http://schemas.openxmlformats.org/drawingml/2006/table">
            <a:tbl>
              <a:tblPr>
                <a:tableStyleId>{5C22544A-7EE6-4342-B048-85BDC9FD1C3A}</a:tableStyleId>
              </a:tblPr>
              <a:tblGrid>
                <a:gridCol w="5881306"/>
                <a:gridCol w="1451836"/>
                <a:gridCol w="1451836"/>
              </a:tblGrid>
              <a:tr h="225642">
                <a:tc>
                  <a:txBody>
                    <a:bodyPr/>
                    <a:lstStyle/>
                    <a:p>
                      <a:pPr algn="l" fontAlgn="b"/>
                      <a:endParaRPr lang="cs-CZ" sz="1200" b="1" i="0" u="none" strike="noStrike" dirty="0">
                        <a:solidFill>
                          <a:srgbClr val="000000"/>
                        </a:solidFill>
                        <a:effectLst/>
                        <a:latin typeface="Calibri" panose="020F0502020204030204" pitchFamily="34" charset="0"/>
                      </a:endParaRPr>
                    </a:p>
                  </a:txBody>
                  <a:tcPr marL="9525" marR="9525" marT="9525" marB="0" anchor="b"/>
                </a:tc>
                <a:tc gridSpan="2">
                  <a:txBody>
                    <a:bodyPr/>
                    <a:lstStyle/>
                    <a:p>
                      <a:pPr algn="l" fontAlgn="b"/>
                      <a:r>
                        <a:rPr lang="cs-CZ" sz="1200" b="1" u="none" strike="noStrike" dirty="0" err="1">
                          <a:effectLst/>
                        </a:rPr>
                        <a:t>Rfc</a:t>
                      </a:r>
                      <a:r>
                        <a:rPr lang="cs-CZ" sz="1200" b="1" u="none" strike="noStrike" dirty="0">
                          <a:effectLst/>
                        </a:rPr>
                        <a:t> </a:t>
                      </a:r>
                      <a:r>
                        <a:rPr lang="cs-CZ" sz="1200" b="1" u="none" strike="noStrike" dirty="0" smtClean="0">
                          <a:effectLst/>
                        </a:rPr>
                        <a:t>WHO/SZÚ/REL</a:t>
                      </a:r>
                      <a:endParaRPr lang="cs-CZ" sz="12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cs-CZ"/>
                    </a:p>
                  </a:txBody>
                  <a:tcPr/>
                </a:tc>
              </a:tr>
              <a:tr h="225642">
                <a:tc>
                  <a:txBody>
                    <a:bodyPr/>
                    <a:lstStyle/>
                    <a:p>
                      <a:pPr algn="l" fontAlgn="b"/>
                      <a:r>
                        <a:rPr lang="cs-CZ" sz="1200" b="1" u="none" strike="noStrike">
                          <a:effectLst/>
                        </a:rPr>
                        <a:t>benzen</a:t>
                      </a:r>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cs-CZ" sz="1200" b="1" u="none" strike="noStrike">
                          <a:effectLst/>
                        </a:rPr>
                        <a:t>30</a:t>
                      </a:r>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cs-CZ" sz="1200" b="1" i="0" u="none" strike="noStrike" dirty="0" err="1" smtClean="0">
                          <a:solidFill>
                            <a:srgbClr val="000000"/>
                          </a:solidFill>
                          <a:effectLst/>
                          <a:latin typeface="Calibri" panose="020F0502020204030204" pitchFamily="34" charset="0"/>
                        </a:rPr>
                        <a:t>hemat</a:t>
                      </a:r>
                      <a:r>
                        <a:rPr lang="cs-CZ" sz="1200" b="1" i="0" u="none" strike="noStrike" dirty="0" smtClean="0">
                          <a:solidFill>
                            <a:srgbClr val="000000"/>
                          </a:solidFill>
                          <a:effectLst/>
                          <a:latin typeface="Calibri" panose="020F0502020204030204" pitchFamily="34" charset="0"/>
                        </a:rPr>
                        <a:t>, </a:t>
                      </a:r>
                      <a:r>
                        <a:rPr lang="cs-CZ" sz="1200" b="1" i="0" u="none" strike="noStrike" dirty="0" err="1" smtClean="0">
                          <a:solidFill>
                            <a:srgbClr val="000000"/>
                          </a:solidFill>
                          <a:effectLst/>
                          <a:latin typeface="Calibri" panose="020F0502020204030204" pitchFamily="34" charset="0"/>
                        </a:rPr>
                        <a:t>imuno</a:t>
                      </a:r>
                      <a:r>
                        <a:rPr lang="cs-CZ" sz="1200" b="1" i="0" u="none" strike="noStrike" dirty="0" smtClean="0">
                          <a:solidFill>
                            <a:srgbClr val="000000"/>
                          </a:solidFill>
                          <a:effectLst/>
                          <a:latin typeface="Calibri" panose="020F0502020204030204" pitchFamily="34" charset="0"/>
                        </a:rPr>
                        <a:t>, </a:t>
                      </a:r>
                      <a:r>
                        <a:rPr lang="cs-CZ" sz="1200" b="1" i="0" u="none" strike="noStrike" dirty="0" err="1" smtClean="0">
                          <a:solidFill>
                            <a:srgbClr val="000000"/>
                          </a:solidFill>
                          <a:effectLst/>
                          <a:latin typeface="Calibri" panose="020F0502020204030204" pitchFamily="34" charset="0"/>
                        </a:rPr>
                        <a:t>develop</a:t>
                      </a:r>
                      <a:endParaRPr lang="cs-CZ" sz="1200" b="1" i="0" u="none" strike="noStrike" dirty="0">
                        <a:solidFill>
                          <a:srgbClr val="000000"/>
                        </a:solidFill>
                        <a:effectLst/>
                        <a:latin typeface="Calibri" panose="020F0502020204030204" pitchFamily="34" charset="0"/>
                      </a:endParaRPr>
                    </a:p>
                  </a:txBody>
                  <a:tcPr marL="9525" marR="9525" marT="9525" marB="0" anchor="b"/>
                </a:tc>
              </a:tr>
              <a:tr h="225642">
                <a:tc>
                  <a:txBody>
                    <a:bodyPr/>
                    <a:lstStyle/>
                    <a:p>
                      <a:pPr algn="l" fontAlgn="b"/>
                      <a:r>
                        <a:rPr lang="cs-CZ" sz="1200" b="1" u="none" strike="noStrike">
                          <a:effectLst/>
                        </a:rPr>
                        <a:t>toluen</a:t>
                      </a:r>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cs-CZ" sz="1200" b="1" u="none" strike="noStrike">
                          <a:effectLst/>
                        </a:rPr>
                        <a:t>400</a:t>
                      </a:r>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cs-CZ" sz="1200" b="1" i="0" u="none" strike="noStrike" dirty="0" err="1" smtClean="0">
                          <a:solidFill>
                            <a:srgbClr val="000000"/>
                          </a:solidFill>
                          <a:effectLst/>
                          <a:latin typeface="Calibri" panose="020F0502020204030204" pitchFamily="34" charset="0"/>
                        </a:rPr>
                        <a:t>Resp</a:t>
                      </a:r>
                      <a:r>
                        <a:rPr lang="cs-CZ" sz="1200" b="1" i="0" u="none" strike="noStrike" dirty="0" smtClean="0">
                          <a:solidFill>
                            <a:srgbClr val="000000"/>
                          </a:solidFill>
                          <a:effectLst/>
                          <a:latin typeface="Calibri" panose="020F0502020204030204" pitchFamily="34" charset="0"/>
                        </a:rPr>
                        <a:t>, </a:t>
                      </a:r>
                      <a:r>
                        <a:rPr lang="cs-CZ" sz="1200" b="1" i="0" u="none" strike="noStrike" dirty="0" err="1" smtClean="0">
                          <a:solidFill>
                            <a:srgbClr val="000000"/>
                          </a:solidFill>
                          <a:effectLst/>
                          <a:latin typeface="Calibri" panose="020F0502020204030204" pitchFamily="34" charset="0"/>
                        </a:rPr>
                        <a:t>neurol</a:t>
                      </a:r>
                      <a:r>
                        <a:rPr lang="cs-CZ" sz="1200" b="1" i="0" u="none" strike="noStrike" dirty="0" smtClean="0">
                          <a:solidFill>
                            <a:srgbClr val="000000"/>
                          </a:solidFill>
                          <a:effectLst/>
                          <a:latin typeface="Calibri" panose="020F0502020204030204" pitchFamily="34" charset="0"/>
                        </a:rPr>
                        <a:t>, </a:t>
                      </a:r>
                      <a:r>
                        <a:rPr lang="cs-CZ" sz="1200" b="1" i="0" u="none" strike="noStrike" dirty="0" err="1" smtClean="0">
                          <a:solidFill>
                            <a:srgbClr val="000000"/>
                          </a:solidFill>
                          <a:effectLst/>
                          <a:latin typeface="Calibri" panose="020F0502020204030204" pitchFamily="34" charset="0"/>
                        </a:rPr>
                        <a:t>reprod</a:t>
                      </a:r>
                      <a:r>
                        <a:rPr lang="cs-CZ" sz="1200" b="1" i="0" u="none" strike="noStrike" dirty="0" smtClean="0">
                          <a:solidFill>
                            <a:srgbClr val="000000"/>
                          </a:solidFill>
                          <a:effectLst/>
                          <a:latin typeface="Calibri" panose="020F0502020204030204" pitchFamily="34" charset="0"/>
                        </a:rPr>
                        <a:t>.</a:t>
                      </a:r>
                      <a:endParaRPr lang="cs-CZ" sz="1200" b="1" i="0" u="none" strike="noStrike" dirty="0">
                        <a:solidFill>
                          <a:srgbClr val="000000"/>
                        </a:solidFill>
                        <a:effectLst/>
                        <a:latin typeface="Calibri" panose="020F0502020204030204" pitchFamily="34" charset="0"/>
                      </a:endParaRPr>
                    </a:p>
                  </a:txBody>
                  <a:tcPr marL="9525" marR="9525" marT="9525" marB="0" anchor="b"/>
                </a:tc>
              </a:tr>
              <a:tr h="225642">
                <a:tc>
                  <a:txBody>
                    <a:bodyPr/>
                    <a:lstStyle/>
                    <a:p>
                      <a:pPr algn="l" fontAlgn="b"/>
                      <a:r>
                        <a:rPr lang="cs-CZ" sz="1200" b="1" u="none" strike="noStrike">
                          <a:effectLst/>
                        </a:rPr>
                        <a:t>xylen</a:t>
                      </a:r>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cs-CZ" sz="1200" b="1" u="none" strike="noStrike">
                          <a:effectLst/>
                        </a:rPr>
                        <a:t>870</a:t>
                      </a:r>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cs-CZ" sz="1200" b="1" i="0" u="none" strike="noStrike" dirty="0" err="1" smtClean="0">
                          <a:solidFill>
                            <a:srgbClr val="000000"/>
                          </a:solidFill>
                          <a:effectLst/>
                          <a:latin typeface="Calibri" panose="020F0502020204030204" pitchFamily="34" charset="0"/>
                        </a:rPr>
                        <a:t>Resp</a:t>
                      </a:r>
                      <a:r>
                        <a:rPr lang="cs-CZ" sz="1200" b="1" i="0" u="none" strike="noStrike" dirty="0" smtClean="0">
                          <a:solidFill>
                            <a:srgbClr val="000000"/>
                          </a:solidFill>
                          <a:effectLst/>
                          <a:latin typeface="Calibri" panose="020F0502020204030204" pitchFamily="34" charset="0"/>
                        </a:rPr>
                        <a:t>, </a:t>
                      </a:r>
                      <a:r>
                        <a:rPr lang="cs-CZ" sz="1200" b="1" i="0" u="none" strike="noStrike" dirty="0" err="1" smtClean="0">
                          <a:solidFill>
                            <a:srgbClr val="000000"/>
                          </a:solidFill>
                          <a:effectLst/>
                          <a:latin typeface="Calibri" panose="020F0502020204030204" pitchFamily="34" charset="0"/>
                        </a:rPr>
                        <a:t>neurol</a:t>
                      </a:r>
                      <a:r>
                        <a:rPr lang="cs-CZ" sz="1200" b="1" i="0" u="none" strike="noStrike" dirty="0" smtClean="0">
                          <a:solidFill>
                            <a:srgbClr val="000000"/>
                          </a:solidFill>
                          <a:effectLst/>
                          <a:latin typeface="Calibri" panose="020F0502020204030204" pitchFamily="34" charset="0"/>
                        </a:rPr>
                        <a:t>, oči</a:t>
                      </a:r>
                      <a:endParaRPr lang="cs-CZ" sz="1200" b="1" i="0" u="none" strike="noStrike" dirty="0">
                        <a:solidFill>
                          <a:srgbClr val="000000"/>
                        </a:solidFill>
                        <a:effectLst/>
                        <a:latin typeface="Calibri" panose="020F0502020204030204" pitchFamily="34" charset="0"/>
                      </a:endParaRPr>
                    </a:p>
                  </a:txBody>
                  <a:tcPr marL="9525" marR="9525" marT="9525" marB="0" anchor="b"/>
                </a:tc>
              </a:tr>
              <a:tr h="225642">
                <a:tc>
                  <a:txBody>
                    <a:bodyPr/>
                    <a:lstStyle/>
                    <a:p>
                      <a:pPr algn="l" fontAlgn="b"/>
                      <a:r>
                        <a:rPr lang="cs-CZ" sz="1200" b="1" u="none" strike="noStrike">
                          <a:effectLst/>
                        </a:rPr>
                        <a:t>styren</a:t>
                      </a:r>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cs-CZ" sz="1200" b="1" u="none" strike="noStrike">
                          <a:effectLst/>
                        </a:rPr>
                        <a:t>900</a:t>
                      </a:r>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cs-CZ" sz="1200" b="1" i="0" u="none" strike="noStrike" dirty="0" err="1" smtClean="0">
                          <a:solidFill>
                            <a:srgbClr val="000000"/>
                          </a:solidFill>
                          <a:effectLst/>
                          <a:latin typeface="Calibri" panose="020F0502020204030204" pitchFamily="34" charset="0"/>
                        </a:rPr>
                        <a:t>Resp</a:t>
                      </a:r>
                      <a:r>
                        <a:rPr lang="cs-CZ" sz="1200" b="1" i="0" u="none" strike="noStrike" dirty="0" smtClean="0">
                          <a:solidFill>
                            <a:srgbClr val="000000"/>
                          </a:solidFill>
                          <a:effectLst/>
                          <a:latin typeface="Calibri" panose="020F0502020204030204" pitchFamily="34" charset="0"/>
                        </a:rPr>
                        <a:t>, </a:t>
                      </a:r>
                      <a:r>
                        <a:rPr lang="cs-CZ" sz="1200" b="1" i="0" u="none" strike="noStrike" dirty="0" err="1" smtClean="0">
                          <a:solidFill>
                            <a:srgbClr val="000000"/>
                          </a:solidFill>
                          <a:effectLst/>
                          <a:latin typeface="Calibri" panose="020F0502020204030204" pitchFamily="34" charset="0"/>
                        </a:rPr>
                        <a:t>neurol</a:t>
                      </a:r>
                      <a:r>
                        <a:rPr lang="cs-CZ" sz="1200" b="1" i="0" u="none" strike="noStrike" dirty="0" smtClean="0">
                          <a:solidFill>
                            <a:srgbClr val="000000"/>
                          </a:solidFill>
                          <a:effectLst/>
                          <a:latin typeface="Calibri" panose="020F0502020204030204" pitchFamily="34" charset="0"/>
                        </a:rPr>
                        <a:t>, </a:t>
                      </a:r>
                      <a:r>
                        <a:rPr lang="cs-CZ" sz="1200" b="1" i="0" u="none" strike="noStrike" dirty="0" err="1" smtClean="0">
                          <a:solidFill>
                            <a:srgbClr val="000000"/>
                          </a:solidFill>
                          <a:effectLst/>
                          <a:latin typeface="Calibri" panose="020F0502020204030204" pitchFamily="34" charset="0"/>
                        </a:rPr>
                        <a:t>repro</a:t>
                      </a:r>
                      <a:endParaRPr lang="cs-CZ" sz="1200" b="1" i="0" u="none" strike="noStrike" dirty="0">
                        <a:solidFill>
                          <a:srgbClr val="000000"/>
                        </a:solidFill>
                        <a:effectLst/>
                        <a:latin typeface="Calibri" panose="020F0502020204030204" pitchFamily="34" charset="0"/>
                      </a:endParaRPr>
                    </a:p>
                  </a:txBody>
                  <a:tcPr marL="9525" marR="9525" marT="9525" marB="0" anchor="b"/>
                </a:tc>
              </a:tr>
              <a:tr h="225642">
                <a:tc>
                  <a:txBody>
                    <a:bodyPr/>
                    <a:lstStyle/>
                    <a:p>
                      <a:pPr algn="l" fontAlgn="b"/>
                      <a:r>
                        <a:rPr lang="cs-CZ" sz="1200" b="1" i="0" u="none" strike="noStrike" dirty="0" smtClean="0">
                          <a:solidFill>
                            <a:srgbClr val="000000"/>
                          </a:solidFill>
                          <a:effectLst/>
                          <a:latin typeface="Calibri" panose="020F0502020204030204" pitchFamily="34" charset="0"/>
                        </a:rPr>
                        <a:t>  </a:t>
                      </a:r>
                      <a:endParaRPr lang="cs-CZ"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25642">
                <a:tc>
                  <a:txBody>
                    <a:bodyPr/>
                    <a:lstStyle/>
                    <a:p>
                      <a:pPr algn="l" fontAlgn="b"/>
                      <a:r>
                        <a:rPr lang="cs-CZ" sz="1200" b="1" i="0" u="none" strike="noStrike" dirty="0" err="1" smtClean="0">
                          <a:solidFill>
                            <a:srgbClr val="000000"/>
                          </a:solidFill>
                          <a:effectLst/>
                          <a:latin typeface="Calibri" panose="020F0502020204030204" pitchFamily="34" charset="0"/>
                        </a:rPr>
                        <a:t>Fosfin</a:t>
                      </a:r>
                      <a:r>
                        <a:rPr lang="cs-CZ" sz="1200" b="1" i="0" u="none" strike="noStrike" dirty="0" smtClean="0">
                          <a:solidFill>
                            <a:srgbClr val="000000"/>
                          </a:solidFill>
                          <a:effectLst/>
                          <a:latin typeface="Calibri" panose="020F0502020204030204" pitchFamily="34" charset="0"/>
                        </a:rPr>
                        <a:t>   0,8 </a:t>
                      </a:r>
                      <a:r>
                        <a:rPr lang="cs-CZ" sz="1200" b="1" i="0" u="none" strike="noStrike" dirty="0" err="1" smtClean="0">
                          <a:solidFill>
                            <a:srgbClr val="000000"/>
                          </a:solidFill>
                          <a:effectLst/>
                          <a:latin typeface="Calibri" panose="020F0502020204030204" pitchFamily="34" charset="0"/>
                        </a:rPr>
                        <a:t>ug</a:t>
                      </a:r>
                      <a:r>
                        <a:rPr lang="cs-CZ" sz="1200" b="1" i="0" u="none" strike="noStrike" dirty="0" smtClean="0">
                          <a:solidFill>
                            <a:srgbClr val="000000"/>
                          </a:solidFill>
                          <a:effectLst/>
                          <a:latin typeface="Calibri" panose="020F0502020204030204" pitchFamily="34" charset="0"/>
                        </a:rPr>
                        <a:t>/m3  </a:t>
                      </a:r>
                      <a:r>
                        <a:rPr lang="cs-CZ" sz="1200" b="1" i="0" u="none" strike="noStrike" dirty="0" err="1" smtClean="0">
                          <a:solidFill>
                            <a:srgbClr val="000000"/>
                          </a:solidFill>
                          <a:effectLst/>
                          <a:latin typeface="Calibri" panose="020F0502020204030204" pitchFamily="34" charset="0"/>
                        </a:rPr>
                        <a:t>chron</a:t>
                      </a:r>
                      <a:r>
                        <a:rPr lang="cs-CZ" sz="1200" b="1" i="0" u="none" strike="noStrike" dirty="0" smtClean="0">
                          <a:solidFill>
                            <a:srgbClr val="000000"/>
                          </a:solidFill>
                          <a:effectLst/>
                          <a:latin typeface="Calibri" panose="020F0502020204030204" pitchFamily="34" charset="0"/>
                        </a:rPr>
                        <a:t>,              etylenoxid</a:t>
                      </a:r>
                      <a:r>
                        <a:rPr lang="cs-CZ" sz="1200" b="1" i="0" u="none" strike="noStrike" baseline="0" dirty="0" smtClean="0">
                          <a:solidFill>
                            <a:srgbClr val="000000"/>
                          </a:solidFill>
                          <a:effectLst/>
                          <a:latin typeface="Calibri" panose="020F0502020204030204" pitchFamily="34" charset="0"/>
                        </a:rPr>
                        <a:t>  30 </a:t>
                      </a:r>
                      <a:r>
                        <a:rPr lang="cs-CZ" sz="1200" b="1" i="0" u="none" strike="noStrike" baseline="0" dirty="0" err="1" smtClean="0">
                          <a:solidFill>
                            <a:srgbClr val="000000"/>
                          </a:solidFill>
                          <a:effectLst/>
                          <a:latin typeface="Calibri" panose="020F0502020204030204" pitchFamily="34" charset="0"/>
                        </a:rPr>
                        <a:t>ug</a:t>
                      </a:r>
                      <a:r>
                        <a:rPr lang="cs-CZ" sz="1200" b="1" i="0" u="none" strike="noStrike" baseline="0" dirty="0" smtClean="0">
                          <a:solidFill>
                            <a:srgbClr val="000000"/>
                          </a:solidFill>
                          <a:effectLst/>
                          <a:latin typeface="Calibri" panose="020F0502020204030204" pitchFamily="34" charset="0"/>
                        </a:rPr>
                        <a:t> /m3,             </a:t>
                      </a:r>
                      <a:r>
                        <a:rPr lang="cs-CZ" sz="1200" b="1" i="0" u="none" strike="noStrike" baseline="0" dirty="0" err="1" smtClean="0">
                          <a:solidFill>
                            <a:srgbClr val="000000"/>
                          </a:solidFill>
                          <a:effectLst/>
                          <a:latin typeface="Calibri" panose="020F0502020204030204" pitchFamily="34" charset="0"/>
                        </a:rPr>
                        <a:t>phenol</a:t>
                      </a:r>
                      <a:r>
                        <a:rPr lang="cs-CZ" sz="1200" b="1" i="0" u="none" strike="noStrike" baseline="0" dirty="0" smtClean="0">
                          <a:solidFill>
                            <a:srgbClr val="000000"/>
                          </a:solidFill>
                          <a:effectLst/>
                          <a:latin typeface="Calibri" panose="020F0502020204030204" pitchFamily="34" charset="0"/>
                        </a:rPr>
                        <a:t>   5800 </a:t>
                      </a:r>
                      <a:r>
                        <a:rPr lang="cs-CZ" sz="1200" b="1" i="0" u="none" strike="noStrike" baseline="0" dirty="0" err="1" smtClean="0">
                          <a:solidFill>
                            <a:srgbClr val="000000"/>
                          </a:solidFill>
                          <a:effectLst/>
                          <a:latin typeface="Calibri" panose="020F0502020204030204" pitchFamily="34" charset="0"/>
                        </a:rPr>
                        <a:t>ac</a:t>
                      </a:r>
                      <a:r>
                        <a:rPr lang="cs-CZ" sz="1200" b="1" i="0" u="none" strike="noStrike" baseline="0" dirty="0" smtClean="0">
                          <a:solidFill>
                            <a:srgbClr val="000000"/>
                          </a:solidFill>
                          <a:effectLst/>
                          <a:latin typeface="Calibri" panose="020F0502020204030204" pitchFamily="34" charset="0"/>
                        </a:rPr>
                        <a:t>, 200 </a:t>
                      </a:r>
                      <a:r>
                        <a:rPr lang="cs-CZ" sz="1200" b="1" i="0" u="none" strike="noStrike" baseline="0" dirty="0" err="1" smtClean="0">
                          <a:solidFill>
                            <a:srgbClr val="000000"/>
                          </a:solidFill>
                          <a:effectLst/>
                          <a:latin typeface="Calibri" panose="020F0502020204030204" pitchFamily="34" charset="0"/>
                        </a:rPr>
                        <a:t>chron</a:t>
                      </a:r>
                      <a:r>
                        <a:rPr lang="cs-CZ" sz="1200" b="1" i="0" u="none" strike="noStrike" baseline="0" dirty="0" smtClean="0">
                          <a:solidFill>
                            <a:srgbClr val="000000"/>
                          </a:solidFill>
                          <a:effectLst/>
                          <a:latin typeface="Calibri" panose="020F0502020204030204" pitchFamily="34" charset="0"/>
                        </a:rPr>
                        <a:t>.</a:t>
                      </a:r>
                      <a:endParaRPr lang="cs-CZ"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cs-CZ" sz="1200" b="1" i="0" u="none" strike="noStrike" dirty="0" err="1" smtClean="0">
                          <a:solidFill>
                            <a:srgbClr val="000000"/>
                          </a:solidFill>
                          <a:effectLst/>
                          <a:latin typeface="Calibri" panose="020F0502020204030204" pitchFamily="34" charset="0"/>
                        </a:rPr>
                        <a:t>Neurol</a:t>
                      </a:r>
                      <a:r>
                        <a:rPr lang="cs-CZ" sz="1200" b="1" i="0" u="none" strike="noStrike" dirty="0" smtClean="0">
                          <a:solidFill>
                            <a:srgbClr val="000000"/>
                          </a:solidFill>
                          <a:effectLst/>
                          <a:latin typeface="Calibri" panose="020F0502020204030204" pitchFamily="34" charset="0"/>
                        </a:rPr>
                        <a:t>, </a:t>
                      </a:r>
                      <a:r>
                        <a:rPr lang="cs-CZ" sz="1200" b="1" i="0" u="none" strike="noStrike" dirty="0" err="1" smtClean="0">
                          <a:solidFill>
                            <a:srgbClr val="000000"/>
                          </a:solidFill>
                          <a:effectLst/>
                          <a:latin typeface="Calibri" panose="020F0502020204030204" pitchFamily="34" charset="0"/>
                        </a:rPr>
                        <a:t>hep</a:t>
                      </a:r>
                      <a:r>
                        <a:rPr lang="cs-CZ" sz="1200" b="1" i="0" u="none" strike="noStrike" dirty="0" smtClean="0">
                          <a:solidFill>
                            <a:srgbClr val="000000"/>
                          </a:solidFill>
                          <a:effectLst/>
                          <a:latin typeface="Calibri" panose="020F0502020204030204" pitchFamily="34" charset="0"/>
                        </a:rPr>
                        <a:t>, </a:t>
                      </a:r>
                      <a:r>
                        <a:rPr lang="cs-CZ" sz="1200" b="1" i="0" u="none" strike="noStrike" dirty="0" err="1" smtClean="0">
                          <a:solidFill>
                            <a:srgbClr val="000000"/>
                          </a:solidFill>
                          <a:effectLst/>
                          <a:latin typeface="Calibri" panose="020F0502020204030204" pitchFamily="34" charset="0"/>
                        </a:rPr>
                        <a:t>resp</a:t>
                      </a:r>
                      <a:endParaRPr lang="cs-CZ" sz="1200" b="1" i="0" u="none" strike="noStrike" dirty="0">
                        <a:solidFill>
                          <a:srgbClr val="000000"/>
                        </a:solidFill>
                        <a:effectLst/>
                        <a:latin typeface="Calibri" panose="020F0502020204030204" pitchFamily="34" charset="0"/>
                      </a:endParaRPr>
                    </a:p>
                  </a:txBody>
                  <a:tcPr marL="9525" marR="9525" marT="9525" marB="0" anchor="b"/>
                </a:tc>
              </a:tr>
              <a:tr h="423347">
                <a:tc>
                  <a:txBody>
                    <a:bodyPr/>
                    <a:lstStyle/>
                    <a:p>
                      <a:pPr algn="l" fontAlgn="b"/>
                      <a:r>
                        <a:rPr lang="cs-CZ" sz="1200" b="1" u="none" strike="noStrike" dirty="0" err="1">
                          <a:effectLst/>
                        </a:rPr>
                        <a:t>Mineral</a:t>
                      </a:r>
                      <a:r>
                        <a:rPr lang="cs-CZ" sz="1200" b="1" u="none" strike="noStrike" dirty="0">
                          <a:effectLst/>
                        </a:rPr>
                        <a:t> </a:t>
                      </a:r>
                      <a:r>
                        <a:rPr lang="cs-CZ" sz="1200" b="1" u="none" strike="noStrike" dirty="0" err="1">
                          <a:effectLst/>
                        </a:rPr>
                        <a:t>Oil</a:t>
                      </a:r>
                      <a:endParaRPr lang="cs-CZ" sz="1200" b="1"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l" fontAlgn="b"/>
                      <a:r>
                        <a:rPr lang="cs-CZ" sz="1200" b="1" u="none" strike="noStrike" dirty="0" smtClean="0">
                          <a:effectLst/>
                        </a:rPr>
                        <a:t>TCA (</a:t>
                      </a:r>
                      <a:r>
                        <a:rPr lang="cs-CZ" sz="1200" b="1" u="none" strike="noStrike" baseline="0" dirty="0" smtClean="0">
                          <a:effectLst/>
                        </a:rPr>
                        <a:t> RIVM </a:t>
                      </a:r>
                      <a:r>
                        <a:rPr lang="cs-CZ" sz="1200" b="1" u="none" strike="noStrike" baseline="0" dirty="0" err="1" smtClean="0">
                          <a:effectLst/>
                        </a:rPr>
                        <a:t>Bilthoven</a:t>
                      </a:r>
                      <a:r>
                        <a:rPr lang="cs-CZ" sz="1200" b="1" u="none" strike="noStrike" baseline="0" dirty="0" smtClean="0">
                          <a:effectLst/>
                        </a:rPr>
                        <a:t>)</a:t>
                      </a:r>
                      <a:endParaRPr lang="cs-CZ"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cs-CZ" sz="1200" b="1" i="0" u="none" strike="noStrike" dirty="0">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alifatics EC 5-6</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r>
                        <a:rPr lang="cs-CZ" sz="1200" b="1" u="none" strike="noStrike">
                          <a:effectLst/>
                        </a:rPr>
                        <a:t>18400</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alifatics EC &gt;6-8</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r>
                        <a:rPr lang="cs-CZ" sz="1200" b="1" u="none" strike="noStrike">
                          <a:effectLst/>
                        </a:rPr>
                        <a:t>18400</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alifatics EC &gt;8-10</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r>
                        <a:rPr lang="cs-CZ" sz="1200" b="1" u="none" strike="noStrike">
                          <a:effectLst/>
                        </a:rPr>
                        <a:t>1000</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alifatics EC &gt;10-12</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r>
                        <a:rPr lang="cs-CZ" sz="1200" b="1" u="none" strike="noStrike">
                          <a:effectLst/>
                        </a:rPr>
                        <a:t>1000</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alifatics EC &gt;12-16</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r>
                        <a:rPr lang="cs-CZ" sz="1200" b="1" u="none" strike="noStrike">
                          <a:effectLst/>
                        </a:rPr>
                        <a:t>1000</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alifatics EC &gt;16</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aromatics EC &gt;8-10</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r>
                        <a:rPr lang="cs-CZ" sz="1200" b="1" u="none" strike="noStrike">
                          <a:effectLst/>
                        </a:rPr>
                        <a:t>200</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aromatics EC &gt;10-12</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r>
                        <a:rPr lang="cs-CZ" sz="1200" b="1" u="none" strike="noStrike">
                          <a:effectLst/>
                        </a:rPr>
                        <a:t>200</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aromatics EC &gt;12-16</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r" fontAlgn="b"/>
                      <a:r>
                        <a:rPr lang="cs-CZ" sz="1200" b="1" u="none" strike="noStrike">
                          <a:effectLst/>
                        </a:rPr>
                        <a:t>200</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aromatics EC &gt;16-21</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r>
                        <a:rPr lang="cs-CZ" sz="1200" b="1" u="none" strike="noStrike">
                          <a:effectLst/>
                        </a:rPr>
                        <a:t>není</a:t>
                      </a:r>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aromatics EC &gt;21-35</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r>
                        <a:rPr lang="cs-CZ" sz="1200" b="1" u="none" strike="noStrike">
                          <a:effectLst/>
                        </a:rPr>
                        <a:t>není</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a:txBody>
                    <a:bodyPr/>
                    <a:lstStyle/>
                    <a:p>
                      <a:pPr algn="l" fontAlgn="b"/>
                      <a:r>
                        <a:rPr lang="cs-CZ" sz="1200" b="1" u="none" strike="noStrike">
                          <a:effectLst/>
                        </a:rPr>
                        <a:t>(Baars,et al 2001)</a:t>
                      </a:r>
                      <a:endParaRPr lang="cs-CZ" sz="1200" b="1"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200" b="1" i="0" u="none" strike="noStrike">
                        <a:solidFill>
                          <a:srgbClr val="000000"/>
                        </a:solidFill>
                        <a:effectLst/>
                        <a:latin typeface="Calibri" panose="020F0502020204030204" pitchFamily="34" charset="0"/>
                      </a:endParaRPr>
                    </a:p>
                  </a:txBody>
                  <a:tcPr marL="9525" marR="9525" marT="9525" marB="0" anchor="b"/>
                </a:tc>
              </a:tr>
              <a:tr h="236387">
                <a:tc gridSpan="2">
                  <a:txBody>
                    <a:bodyPr/>
                    <a:lstStyle/>
                    <a:p>
                      <a:pPr algn="l" fontAlgn="b"/>
                      <a:endParaRPr lang="cs-CZ" sz="1200" b="1" i="0" u="none" strike="noStrike" dirty="0">
                        <a:solidFill>
                          <a:srgbClr val="000000"/>
                        </a:solidFill>
                        <a:effectLst/>
                        <a:latin typeface="Times New Roman" panose="02020603050405020304" pitchFamily="18" charset="0"/>
                      </a:endParaRPr>
                    </a:p>
                  </a:txBody>
                  <a:tcPr marL="9525" marR="9525" marT="9525" marB="0" anchor="b"/>
                </a:tc>
                <a:tc hMerge="1">
                  <a:txBody>
                    <a:bodyPr/>
                    <a:lstStyle/>
                    <a:p>
                      <a:endParaRPr lang="cs-CZ"/>
                    </a:p>
                  </a:txBody>
                  <a:tcPr/>
                </a:tc>
                <a:tc>
                  <a:txBody>
                    <a:bodyPr/>
                    <a:lstStyle/>
                    <a:p>
                      <a:pPr algn="l" fontAlgn="b"/>
                      <a:endParaRPr lang="cs-CZ" sz="1200" b="1"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722058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Účinek zjištěných organických látek</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smtClean="0"/>
              <a:t>Alifatické uhlovodíky, </a:t>
            </a:r>
            <a:r>
              <a:rPr lang="cs-CZ" dirty="0"/>
              <a:t>aromatické, </a:t>
            </a:r>
            <a:r>
              <a:rPr lang="cs-CZ" dirty="0" smtClean="0"/>
              <a:t>halogenované, </a:t>
            </a:r>
            <a:r>
              <a:rPr lang="cs-CZ" dirty="0"/>
              <a:t>pokud se odpařují při normální teplotě, mají narkotický účinek, </a:t>
            </a:r>
            <a:endParaRPr lang="cs-CZ" dirty="0" smtClean="0"/>
          </a:p>
          <a:p>
            <a:r>
              <a:rPr lang="cs-CZ" dirty="0" smtClean="0"/>
              <a:t>Při dlouhodobém působení </a:t>
            </a:r>
            <a:r>
              <a:rPr lang="cs-CZ" dirty="0"/>
              <a:t>poškozují nervový systém, působí dráždivě na sliznici a kůži. Některé se uplatňují dvoufázově.</a:t>
            </a:r>
          </a:p>
          <a:p>
            <a:r>
              <a:rPr lang="cs-CZ" dirty="0"/>
              <a:t>Benzen: </a:t>
            </a:r>
            <a:endParaRPr lang="cs-CZ" dirty="0" smtClean="0"/>
          </a:p>
          <a:p>
            <a:pPr>
              <a:buNone/>
            </a:pPr>
            <a:r>
              <a:rPr lang="cs-CZ" dirty="0"/>
              <a:t>	</a:t>
            </a:r>
            <a:r>
              <a:rPr lang="cs-CZ" dirty="0" smtClean="0"/>
              <a:t>Akutní </a:t>
            </a:r>
            <a:r>
              <a:rPr lang="cs-CZ" dirty="0"/>
              <a:t>otrava se projevuje narkózou.(</a:t>
            </a:r>
            <a:r>
              <a:rPr lang="cs-CZ" dirty="0" err="1"/>
              <a:t>Teissinger</a:t>
            </a:r>
            <a:r>
              <a:rPr lang="cs-CZ" dirty="0"/>
              <a:t>, 1976)  Chronická otrava je spojena s aplastickou anemií, krvácením. Benzen je karcinogen - </a:t>
            </a:r>
            <a:r>
              <a:rPr lang="cs-CZ" dirty="0" err="1"/>
              <a:t>leukemogen</a:t>
            </a:r>
            <a:r>
              <a:rPr lang="cs-CZ" dirty="0"/>
              <a:t>, může vzniknout myeloblastická i </a:t>
            </a:r>
            <a:r>
              <a:rPr lang="cs-CZ" dirty="0" err="1"/>
              <a:t>lymfoblastická</a:t>
            </a:r>
            <a:r>
              <a:rPr lang="cs-CZ" dirty="0"/>
              <a:t> leukemie a to i v době, </a:t>
            </a:r>
            <a:r>
              <a:rPr lang="cs-CZ" dirty="0" smtClean="0"/>
              <a:t>kdy expozice </a:t>
            </a:r>
            <a:r>
              <a:rPr lang="cs-CZ" dirty="0"/>
              <a:t>dávno </a:t>
            </a:r>
            <a:r>
              <a:rPr lang="cs-CZ" dirty="0" smtClean="0"/>
              <a:t>skončila(</a:t>
            </a:r>
            <a:r>
              <a:rPr lang="cs-CZ" dirty="0" err="1" smtClean="0"/>
              <a:t>Teisinger</a:t>
            </a:r>
            <a:r>
              <a:rPr lang="cs-CZ" dirty="0"/>
              <a:t>, 1956</a:t>
            </a:r>
            <a:r>
              <a:rPr lang="cs-CZ" dirty="0" smtClean="0"/>
              <a:t>).V </a:t>
            </a:r>
            <a:r>
              <a:rPr lang="cs-CZ" dirty="0"/>
              <a:t>plicích se zadržuje zprvu v 70-80% posléze se </a:t>
            </a:r>
            <a:r>
              <a:rPr lang="cs-CZ" dirty="0" smtClean="0"/>
              <a:t>retence </a:t>
            </a:r>
            <a:r>
              <a:rPr lang="cs-CZ" dirty="0"/>
              <a:t>snižuje na v 50%. Po přeměně je vylučován močí jako fenol. </a:t>
            </a:r>
          </a:p>
          <a:p>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20688"/>
            <a:ext cx="8229600" cy="5976664"/>
          </a:xfrm>
        </p:spPr>
        <p:txBody>
          <a:bodyPr>
            <a:noAutofit/>
          </a:bodyPr>
          <a:lstStyle/>
          <a:p>
            <a:r>
              <a:rPr lang="cs-CZ" sz="1600" b="1" dirty="0"/>
              <a:t>Styren: </a:t>
            </a:r>
            <a:r>
              <a:rPr lang="cs-CZ" sz="1600" dirty="0"/>
              <a:t>má narkotický účinek, při chronické expozici vyšším koncentracím se pozorují bolesti hlavy, únavnost, spavost a trávicí potíže.Dráždí spojivky a kůži. Páry se vstřebávají </a:t>
            </a:r>
            <a:r>
              <a:rPr lang="cs-CZ" sz="1600" dirty="0" err="1"/>
              <a:t>plicemi</a:t>
            </a:r>
            <a:r>
              <a:rPr lang="cs-CZ" sz="1600" dirty="0"/>
              <a:t> 60 -66%. V těle se metabolizuje , vylučuje se ledvinami v podobě kyseliny mandlové a </a:t>
            </a:r>
            <a:r>
              <a:rPr lang="cs-CZ" sz="1600" dirty="0" err="1"/>
              <a:t>hippurové</a:t>
            </a:r>
            <a:r>
              <a:rPr lang="cs-CZ" sz="1600" dirty="0"/>
              <a:t>.</a:t>
            </a:r>
          </a:p>
          <a:p>
            <a:r>
              <a:rPr lang="cs-CZ" sz="1600" b="1" dirty="0"/>
              <a:t>Toluen</a:t>
            </a:r>
            <a:r>
              <a:rPr lang="cs-CZ" sz="1600" dirty="0"/>
              <a:t>: Má narkotický účinek, ve vyšších koncentracích působí excitaci, často veselost (bývá zneužíván) později se dostaví bolesti hlavy, zvracení, ospalost a bezvědomí  po níž nastává bezvědomí a případně i smrt. Při chronické expozici je ospalost, malátnost, bolesti hlavy, poruchy spánku. (</a:t>
            </a:r>
            <a:r>
              <a:rPr lang="cs-CZ" sz="1600" dirty="0" err="1"/>
              <a:t>Teisinger</a:t>
            </a:r>
            <a:r>
              <a:rPr lang="cs-CZ" sz="1600" dirty="0"/>
              <a:t> </a:t>
            </a:r>
            <a:r>
              <a:rPr lang="cs-CZ" sz="1600" dirty="0" err="1"/>
              <a:t>et</a:t>
            </a:r>
            <a:r>
              <a:rPr lang="cs-CZ" sz="1600" dirty="0"/>
              <a:t> </a:t>
            </a:r>
            <a:r>
              <a:rPr lang="cs-CZ" sz="1600" dirty="0" err="1"/>
              <a:t>al</a:t>
            </a:r>
            <a:r>
              <a:rPr lang="cs-CZ" sz="1600" dirty="0"/>
              <a:t>,1980) Na kůži vznikají </a:t>
            </a:r>
            <a:r>
              <a:rPr lang="cs-CZ" sz="1600" dirty="0" err="1"/>
              <a:t>dermatozy</a:t>
            </a:r>
            <a:r>
              <a:rPr lang="cs-CZ" sz="1600" dirty="0"/>
              <a:t>.  Inhalován je </a:t>
            </a:r>
            <a:r>
              <a:rPr lang="cs-CZ" sz="1600" dirty="0" err="1"/>
              <a:t>zadrženv</a:t>
            </a:r>
            <a:r>
              <a:rPr lang="cs-CZ" sz="1600" dirty="0"/>
              <a:t> 53% (41-64%). Je vylučován jako kyseliny benzoová a </a:t>
            </a:r>
            <a:r>
              <a:rPr lang="cs-CZ" sz="1600" dirty="0" err="1"/>
              <a:t>hippurová</a:t>
            </a:r>
            <a:r>
              <a:rPr lang="cs-CZ" sz="1600" dirty="0"/>
              <a:t> močí.(</a:t>
            </a:r>
            <a:r>
              <a:rPr lang="cs-CZ" sz="1600" dirty="0" err="1"/>
              <a:t>Teissinger</a:t>
            </a:r>
            <a:r>
              <a:rPr lang="cs-CZ" sz="1600" dirty="0"/>
              <a:t>, </a:t>
            </a:r>
            <a:r>
              <a:rPr lang="cs-CZ" sz="1600" dirty="0" smtClean="0"/>
              <a:t>1980)</a:t>
            </a:r>
          </a:p>
          <a:p>
            <a:endParaRPr lang="cs-CZ" sz="1600" dirty="0"/>
          </a:p>
          <a:p>
            <a:r>
              <a:rPr lang="cs-CZ" sz="1600" b="1" dirty="0"/>
              <a:t>Xyleny: </a:t>
            </a:r>
            <a:r>
              <a:rPr lang="cs-CZ" sz="1600" dirty="0"/>
              <a:t>Narkotické příznaky, dráždění sliz nic. Vstřebává se pícemi, přeměna všech tří isomerů xylenu je podobná.</a:t>
            </a:r>
            <a:r>
              <a:rPr lang="cs-CZ" sz="1600" dirty="0" err="1"/>
              <a:t>Retinuje</a:t>
            </a:r>
            <a:r>
              <a:rPr lang="cs-CZ" sz="1600" dirty="0"/>
              <a:t> se v plicích ze 63%.Vylučuje se ledvinami jako kyselina </a:t>
            </a:r>
            <a:r>
              <a:rPr lang="cs-CZ" sz="1600" dirty="0" err="1"/>
              <a:t>metylhippurová</a:t>
            </a:r>
            <a:r>
              <a:rPr lang="cs-CZ" sz="1600" dirty="0" smtClean="0"/>
              <a:t>.</a:t>
            </a:r>
          </a:p>
          <a:p>
            <a:endParaRPr lang="cs-CZ" sz="1600" dirty="0"/>
          </a:p>
          <a:p>
            <a:r>
              <a:rPr lang="cs-CZ" sz="1600" b="1" dirty="0"/>
              <a:t>Alkoholy: </a:t>
            </a:r>
            <a:r>
              <a:rPr lang="cs-CZ" sz="1600" dirty="0"/>
              <a:t>mají narkotický účinek a dráždí respirační ústrojí. Etylalkohol:je především nervovým jedem. Při inhalaci vysokých koncentrací dochází k bolestem hlavy, dráždění dýchadel a spojivek. Vstřebává se </a:t>
            </a:r>
            <a:r>
              <a:rPr lang="cs-CZ" sz="1600" dirty="0" err="1"/>
              <a:t>plicemi</a:t>
            </a:r>
            <a:r>
              <a:rPr lang="cs-CZ" sz="1600" dirty="0"/>
              <a:t>  a skoro všechen se přeměňuje.Malá část se vydechne nezměněna nebo se vyloučí potem a močí (5-10%)Působením </a:t>
            </a:r>
            <a:r>
              <a:rPr lang="cs-CZ" sz="1600" dirty="0" err="1"/>
              <a:t>alkoholdehydrogenázy</a:t>
            </a:r>
            <a:r>
              <a:rPr lang="cs-CZ" sz="1600" dirty="0"/>
              <a:t> se přeměňuje na acetaldehyd, kyselinu octovou a kysličník uhličitý a vodu. </a:t>
            </a:r>
            <a:endParaRPr lang="cs-CZ" sz="1600" dirty="0" smtClean="0"/>
          </a:p>
          <a:p>
            <a:endParaRPr lang="cs-CZ" sz="1600" dirty="0"/>
          </a:p>
          <a:p>
            <a:r>
              <a:rPr lang="cs-CZ" sz="1600" b="1" dirty="0"/>
              <a:t>Etylbenzen: </a:t>
            </a:r>
            <a:r>
              <a:rPr lang="cs-CZ" sz="1600" dirty="0"/>
              <a:t>Má narkotické účinky a ve větších koncentracích dráždí sliznice.(Ve velmi vysokých koncentracích působí slzení.(</a:t>
            </a:r>
            <a:r>
              <a:rPr lang="cs-CZ" sz="1600" dirty="0" err="1"/>
              <a:t>Teisinger</a:t>
            </a:r>
            <a:r>
              <a:rPr lang="cs-CZ" sz="1600" dirty="0"/>
              <a:t>, 1953)</a:t>
            </a:r>
          </a:p>
          <a:p>
            <a:endParaRPr lang="cs-CZ" sz="1600" dirty="0"/>
          </a:p>
          <a:p>
            <a:endParaRPr lang="cs-CZ"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052736"/>
            <a:ext cx="8229600" cy="5073427"/>
          </a:xfrm>
        </p:spPr>
        <p:txBody>
          <a:bodyPr>
            <a:normAutofit/>
          </a:bodyPr>
          <a:lstStyle/>
          <a:p>
            <a:r>
              <a:rPr lang="cs-CZ" sz="2400" b="1" dirty="0" smtClean="0"/>
              <a:t>Fenol:  </a:t>
            </a:r>
            <a:r>
              <a:rPr lang="cs-CZ" sz="2400" dirty="0" smtClean="0"/>
              <a:t>Toxický efekt je způsoben volným fenolem, účinkuje především na centrální nervový systém. Místně při kontaktu na kůži působí leptavě. Celkově působí jako nervový jed. Páry fenolu dráždí sliznice dýchacích cest, rohovku, spojivky, leptá. Akutní otrava (požití, polití) se projevuje poškozením centrálního nervového systému a křečemi, kolapsem, bezvědomím a zástavou dechu. Při chronickém působení jsou nacházeny neurastenické obtíže, nespavost, podrážděnost, dyspepsie, poškození jater a ledvin. Vstřebává se snadno </a:t>
            </a:r>
            <a:r>
              <a:rPr lang="cs-CZ" sz="2400" dirty="0" err="1" smtClean="0"/>
              <a:t>plicemi</a:t>
            </a:r>
            <a:r>
              <a:rPr lang="cs-CZ" sz="2400" dirty="0" smtClean="0"/>
              <a:t>-70% a je rychle metabolizován. Vylučuje se jako fenol v 99 %. (</a:t>
            </a:r>
            <a:r>
              <a:rPr lang="cs-CZ" sz="2400" dirty="0" err="1" smtClean="0"/>
              <a:t>Teisinger</a:t>
            </a:r>
            <a:r>
              <a:rPr lang="cs-CZ" sz="2400" dirty="0" smtClean="0"/>
              <a:t>, 1953, 1980)</a:t>
            </a:r>
          </a:p>
          <a:p>
            <a:r>
              <a:rPr lang="cs-CZ" sz="2400" b="1" dirty="0"/>
              <a:t>Terpeny</a:t>
            </a:r>
            <a:r>
              <a:rPr lang="cs-CZ" sz="2400" dirty="0"/>
              <a:t>: Ve vysokých koncentracích silně dráždí, pak poškozují ledviny(</a:t>
            </a:r>
            <a:r>
              <a:rPr lang="cs-CZ" sz="2400" dirty="0" err="1"/>
              <a:t>Teisinger</a:t>
            </a:r>
            <a:r>
              <a:rPr lang="cs-CZ" sz="2400" dirty="0"/>
              <a:t>, 1985)</a:t>
            </a:r>
          </a:p>
          <a:p>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Chlórované a fluórované uhlovodíky</a:t>
            </a:r>
            <a:endParaRPr lang="cs-CZ" b="1" dirty="0"/>
          </a:p>
        </p:txBody>
      </p:sp>
      <p:sp>
        <p:nvSpPr>
          <p:cNvPr id="3" name="Zástupný symbol pro obsah 2"/>
          <p:cNvSpPr>
            <a:spLocks noGrp="1"/>
          </p:cNvSpPr>
          <p:nvPr>
            <p:ph idx="1"/>
          </p:nvPr>
        </p:nvSpPr>
        <p:spPr/>
        <p:txBody>
          <a:bodyPr>
            <a:normAutofit fontScale="77500" lnSpcReduction="20000"/>
          </a:bodyPr>
          <a:lstStyle/>
          <a:p>
            <a:r>
              <a:rPr lang="cs-CZ" b="1" dirty="0" err="1"/>
              <a:t>Metyldichlorfosfin</a:t>
            </a:r>
            <a:r>
              <a:rPr lang="cs-CZ" b="1" dirty="0"/>
              <a:t>. </a:t>
            </a:r>
            <a:r>
              <a:rPr lang="cs-CZ" dirty="0"/>
              <a:t>Patří mezi organické sloučeniny fosforu, které mají významné biologické účinky. Je to tekutina se silným  dráždivým účinkem a odporným zápachem. Je velmi inhalačně toxická a těžší, než voda. Poškození způsobují i produkty dekompozice této látky. Je lehce hořlavá při styku s vlhkostí a může vzplanout. Spontánně vybuchuje s vodou. Představuje riziko výbuchu.</a:t>
            </a:r>
          </a:p>
          <a:p>
            <a:r>
              <a:rPr lang="cs-CZ" dirty="0"/>
              <a:t>Skupina látek, mezi něž patří, má účinek  podle reprezentantů podskupin </a:t>
            </a:r>
            <a:r>
              <a:rPr lang="cs-CZ" dirty="0" err="1"/>
              <a:t>trikresylfosfátový</a:t>
            </a:r>
            <a:r>
              <a:rPr lang="cs-CZ" dirty="0"/>
              <a:t> a </a:t>
            </a:r>
            <a:r>
              <a:rPr lang="cs-CZ" dirty="0" err="1"/>
              <a:t>parathionový</a:t>
            </a:r>
            <a:r>
              <a:rPr lang="cs-CZ" dirty="0"/>
              <a:t> . </a:t>
            </a:r>
            <a:r>
              <a:rPr lang="cs-CZ" dirty="0" err="1"/>
              <a:t>Trikresylfosfátový</a:t>
            </a:r>
            <a:r>
              <a:rPr lang="cs-CZ" dirty="0"/>
              <a:t> (demyelinizací, pozdně neurotoxický) není v přímém  vztahu s inhibicí </a:t>
            </a:r>
            <a:r>
              <a:rPr lang="cs-CZ" dirty="0" err="1"/>
              <a:t>cholinesterázy</a:t>
            </a:r>
            <a:r>
              <a:rPr lang="cs-CZ" dirty="0"/>
              <a:t> (</a:t>
            </a:r>
            <a:r>
              <a:rPr lang="cs-CZ" dirty="0" err="1"/>
              <a:t>parathionový</a:t>
            </a:r>
            <a:r>
              <a:rPr lang="cs-CZ" dirty="0"/>
              <a:t> účinek, tj. </a:t>
            </a:r>
            <a:r>
              <a:rPr lang="cs-CZ" dirty="0" err="1"/>
              <a:t>cholinergický</a:t>
            </a:r>
            <a:r>
              <a:rPr lang="cs-CZ" dirty="0"/>
              <a:t>, </a:t>
            </a:r>
            <a:r>
              <a:rPr lang="cs-CZ" dirty="0" err="1"/>
              <a:t>parasympatomimetický</a:t>
            </a:r>
            <a:r>
              <a:rPr lang="cs-CZ" dirty="0"/>
              <a:t>)</a:t>
            </a:r>
          </a:p>
          <a:p>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908720"/>
            <a:ext cx="8229600" cy="5217443"/>
          </a:xfrm>
        </p:spPr>
        <p:txBody>
          <a:bodyPr>
            <a:normAutofit fontScale="77500" lnSpcReduction="20000"/>
          </a:bodyPr>
          <a:lstStyle/>
          <a:p>
            <a:r>
              <a:rPr lang="cs-CZ" dirty="0"/>
              <a:t>Etylchlorid je refrigerant, </a:t>
            </a:r>
            <a:r>
              <a:rPr lang="cs-CZ" dirty="0" err="1"/>
              <a:t>spray</a:t>
            </a:r>
            <a:r>
              <a:rPr lang="cs-CZ" dirty="0"/>
              <a:t> propeler a anestetikum, pění stavební pěny. Je katalyzátorem pro produkci etylbenzenu, </a:t>
            </a:r>
            <a:r>
              <a:rPr lang="cs-CZ" dirty="0" err="1"/>
              <a:t>prekursor</a:t>
            </a:r>
            <a:r>
              <a:rPr lang="cs-CZ" dirty="0"/>
              <a:t> styren-monomeru. Dráždí dýchací cesty a. Dýchací cesty musí být chráněny, aby nedošlo k inhalaci.</a:t>
            </a:r>
          </a:p>
          <a:p>
            <a:r>
              <a:rPr lang="cs-CZ" dirty="0" err="1" smtClean="0"/>
              <a:t>Tetrachloroethylen</a:t>
            </a:r>
            <a:r>
              <a:rPr lang="cs-CZ" dirty="0" smtClean="0"/>
              <a:t>  </a:t>
            </a:r>
            <a:r>
              <a:rPr lang="cs-CZ" dirty="0" err="1" smtClean="0"/>
              <a:t>ovliviňuje</a:t>
            </a:r>
            <a:r>
              <a:rPr lang="cs-CZ" dirty="0" smtClean="0"/>
              <a:t> </a:t>
            </a:r>
            <a:r>
              <a:rPr lang="cs-CZ" dirty="0"/>
              <a:t>nervový systém a  stav připomíná intoxikaci alkoholem.</a:t>
            </a:r>
          </a:p>
          <a:p>
            <a:r>
              <a:rPr lang="cs-CZ" dirty="0"/>
              <a:t>Tetrachloretan chronicky ovlivňuje </a:t>
            </a:r>
            <a:r>
              <a:rPr lang="cs-CZ" dirty="0" err="1"/>
              <a:t>parenchymatozní</a:t>
            </a:r>
            <a:r>
              <a:rPr lang="cs-CZ" dirty="0"/>
              <a:t> orgány, zejména játra. Akutně působí narkoticky.Postihuje i krevní systém, ledviny a srdce.</a:t>
            </a:r>
          </a:p>
          <a:p>
            <a:r>
              <a:rPr lang="cs-CZ" dirty="0" err="1"/>
              <a:t>Chlorofluorované</a:t>
            </a:r>
            <a:r>
              <a:rPr lang="cs-CZ" dirty="0"/>
              <a:t> butany, etany, aceton…..jsou velmi dráždivé látky pro oči a dýchací cesty , korodují sliznice,  dýchací  cesty musí být chráněny. </a:t>
            </a:r>
            <a:endParaRPr lang="cs-CZ" dirty="0" smtClean="0"/>
          </a:p>
          <a:p>
            <a:r>
              <a:rPr lang="cs-CZ" dirty="0" smtClean="0"/>
              <a:t>Některé ze zjištěných látek patří mezi regulované uhlovodíky podle Nařízení EP a Rady 105/2009 ES.</a:t>
            </a:r>
            <a:endParaRPr lang="cs-CZ" dirty="0"/>
          </a:p>
          <a:p>
            <a:endParaRPr 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594522"/>
          </a:xfrm>
        </p:spPr>
        <p:txBody>
          <a:bodyPr/>
          <a:lstStyle/>
          <a:p>
            <a:r>
              <a:rPr lang="cs-CZ" dirty="0" smtClean="0"/>
              <a:t>Děkuji za pozornost!</a:t>
            </a: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38138"/>
          </a:xfrm>
        </p:spPr>
        <p:txBody>
          <a:bodyPr>
            <a:normAutofit fontScale="90000"/>
          </a:bodyPr>
          <a:lstStyle/>
          <a:p>
            <a:r>
              <a:rPr lang="cs-CZ" b="1" dirty="0" smtClean="0"/>
              <a:t>I.sezóna 2017</a:t>
            </a:r>
            <a:br>
              <a:rPr lang="cs-CZ" b="1" dirty="0" smtClean="0"/>
            </a:br>
            <a:endParaRPr lang="cs-CZ" b="1" dirty="0"/>
          </a:p>
        </p:txBody>
      </p:sp>
      <p:sp>
        <p:nvSpPr>
          <p:cNvPr id="3" name="Zástupný symbol pro obsah 2"/>
          <p:cNvSpPr>
            <a:spLocks noGrp="1"/>
          </p:cNvSpPr>
          <p:nvPr>
            <p:ph idx="1"/>
          </p:nvPr>
        </p:nvSpPr>
        <p:spPr/>
        <p:txBody>
          <a:bodyPr>
            <a:normAutofit fontScale="70000" lnSpcReduction="20000"/>
          </a:bodyPr>
          <a:lstStyle/>
          <a:p>
            <a:r>
              <a:rPr lang="cs-CZ" dirty="0" smtClean="0"/>
              <a:t>Našimi  </a:t>
            </a:r>
            <a:r>
              <a:rPr lang="cs-CZ" dirty="0"/>
              <a:t>spolupracovníky, kteří sledují zápachové epizody,bylo </a:t>
            </a:r>
            <a:r>
              <a:rPr lang="cs-CZ" dirty="0" smtClean="0"/>
              <a:t>odebráno </a:t>
            </a:r>
            <a:r>
              <a:rPr lang="cs-CZ" dirty="0"/>
              <a:t>celkem 12 odběrů  ovzduší do kanistrů, byly dovezeny do Ústí nad Labem a odtud do Hradce Králové. Tam  byly vzorky analyzovány na oddělení organických analýz.11 vzorků bylo odebráno na německé straně, jeden na české.</a:t>
            </a:r>
          </a:p>
          <a:p>
            <a:r>
              <a:rPr lang="cs-CZ" dirty="0" smtClean="0"/>
              <a:t>Nalezeny: </a:t>
            </a:r>
            <a:r>
              <a:rPr lang="cs-CZ" dirty="0"/>
              <a:t>Alkylované </a:t>
            </a:r>
            <a:r>
              <a:rPr lang="cs-CZ" dirty="0" err="1"/>
              <a:t>alifáty</a:t>
            </a:r>
            <a:r>
              <a:rPr lang="cs-CZ" dirty="0"/>
              <a:t>, aromáty, alkylované aromáty, kyseliny, aldehydy, ketony, chlórované </a:t>
            </a:r>
            <a:r>
              <a:rPr lang="cs-CZ" dirty="0" err="1"/>
              <a:t>alifáty</a:t>
            </a:r>
            <a:r>
              <a:rPr lang="cs-CZ" dirty="0"/>
              <a:t>, fluorované </a:t>
            </a:r>
            <a:r>
              <a:rPr lang="cs-CZ" dirty="0" err="1"/>
              <a:t>alifáty</a:t>
            </a:r>
            <a:r>
              <a:rPr lang="cs-CZ" dirty="0"/>
              <a:t>, chlorované </a:t>
            </a:r>
            <a:r>
              <a:rPr lang="cs-CZ" dirty="0" err="1"/>
              <a:t>alifáty</a:t>
            </a:r>
            <a:r>
              <a:rPr lang="cs-CZ" dirty="0"/>
              <a:t>, fluorované aromáty, </a:t>
            </a:r>
            <a:r>
              <a:rPr lang="cs-CZ" dirty="0" err="1"/>
              <a:t>thio</a:t>
            </a:r>
            <a:r>
              <a:rPr lang="cs-CZ" dirty="0"/>
              <a:t> sloučeniny, </a:t>
            </a:r>
            <a:r>
              <a:rPr lang="cs-CZ" dirty="0" err="1"/>
              <a:t>tetrachloretylen</a:t>
            </a:r>
            <a:r>
              <a:rPr lang="cs-CZ" dirty="0"/>
              <a:t>.</a:t>
            </a:r>
          </a:p>
          <a:p>
            <a:r>
              <a:rPr lang="cs-CZ" dirty="0"/>
              <a:t>Tyto látky dosahovaly koncentrací v desetinách až jednotkách mikrogramu v metru kubickém až do 27.3.2017 kromě jedné koncentrace  1-propanolu 11,7 </a:t>
            </a:r>
            <a:r>
              <a:rPr lang="cs-CZ" dirty="0" err="1"/>
              <a:t>ug</a:t>
            </a:r>
            <a:r>
              <a:rPr lang="cs-CZ" dirty="0"/>
              <a:t>/m3 v </a:t>
            </a:r>
            <a:r>
              <a:rPr lang="cs-CZ" dirty="0" err="1"/>
              <a:t>Seiffenu</a:t>
            </a:r>
            <a:endParaRPr lang="cs-CZ" dirty="0"/>
          </a:p>
          <a:p>
            <a:r>
              <a:rPr lang="cs-CZ" dirty="0"/>
              <a:t>Ve výsledcích byly nalezeny látky, které se vyskytovaly ve všech nebo ve většině vzorků.</a:t>
            </a:r>
          </a:p>
          <a:p>
            <a:r>
              <a:rPr lang="cs-CZ" dirty="0"/>
              <a:t>Byly to: kyselina octová, benzen, toluen, styren, </a:t>
            </a:r>
            <a:r>
              <a:rPr lang="cs-CZ" dirty="0" err="1"/>
              <a:t>terachloretylen</a:t>
            </a:r>
            <a:r>
              <a:rPr lang="cs-CZ" dirty="0"/>
              <a:t>, fenol, limonen, </a:t>
            </a:r>
            <a:r>
              <a:rPr lang="cs-CZ" dirty="0" err="1"/>
              <a:t>dekanal</a:t>
            </a:r>
            <a:endParaRPr lang="cs-CZ" dirty="0"/>
          </a:p>
          <a:p>
            <a:endParaRPr lang="cs-CZ" dirty="0"/>
          </a:p>
        </p:txBody>
      </p:sp>
    </p:spTree>
    <p:extLst>
      <p:ext uri="{BB962C8B-B14F-4D97-AF65-F5344CB8AC3E}">
        <p14:creationId xmlns:p14="http://schemas.microsoft.com/office/powerpoint/2010/main" val="102784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b="1" dirty="0" smtClean="0"/>
              <a:t>Incidence organických látek v místech pachových epizod - 2017</a:t>
            </a:r>
            <a:endParaRPr lang="cs-CZ" sz="3200" b="1" dirty="0"/>
          </a:p>
        </p:txBody>
      </p:sp>
      <p:graphicFrame>
        <p:nvGraphicFramePr>
          <p:cNvPr id="4" name="Graf 3"/>
          <p:cNvGraphicFramePr/>
          <p:nvPr>
            <p:extLst>
              <p:ext uri="{D42A27DB-BD31-4B8C-83A1-F6EECF244321}">
                <p14:modId xmlns:p14="http://schemas.microsoft.com/office/powerpoint/2010/main" val="2127273993"/>
              </p:ext>
            </p:extLst>
          </p:nvPr>
        </p:nvGraphicFramePr>
        <p:xfrm>
          <a:off x="-1" y="1200150"/>
          <a:ext cx="8964489" cy="546921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1626749564"/>
              </p:ext>
            </p:extLst>
          </p:nvPr>
        </p:nvGraphicFramePr>
        <p:xfrm>
          <a:off x="107504" y="332647"/>
          <a:ext cx="8856983" cy="6169099"/>
        </p:xfrm>
        <a:graphic>
          <a:graphicData uri="http://schemas.openxmlformats.org/drawingml/2006/table">
            <a:tbl>
              <a:tblPr/>
              <a:tblGrid>
                <a:gridCol w="3065317"/>
                <a:gridCol w="1068202"/>
                <a:gridCol w="1168348"/>
                <a:gridCol w="1315001"/>
                <a:gridCol w="1105149"/>
                <a:gridCol w="1134966"/>
              </a:tblGrid>
              <a:tr h="268681">
                <a:tc gridSpan="6">
                  <a:txBody>
                    <a:bodyPr/>
                    <a:lstStyle/>
                    <a:p>
                      <a:pPr algn="l" fontAlgn="b"/>
                      <a:r>
                        <a:rPr lang="cs-CZ" sz="1200" b="1" i="0" u="none" strike="noStrike" dirty="0">
                          <a:solidFill>
                            <a:srgbClr val="000000"/>
                          </a:solidFill>
                          <a:latin typeface="Calibri"/>
                        </a:rPr>
                        <a:t>Koncentrace organických látek </a:t>
                      </a:r>
                      <a:r>
                        <a:rPr lang="cs-CZ" sz="1200" b="1" i="0" u="none" strike="noStrike" dirty="0" smtClean="0">
                          <a:solidFill>
                            <a:srgbClr val="000000"/>
                          </a:solidFill>
                          <a:latin typeface="Calibri"/>
                        </a:rPr>
                        <a:t>zjištěných</a:t>
                      </a:r>
                      <a:r>
                        <a:rPr lang="cs-CZ" sz="1200" b="1" i="0" u="none" strike="noStrike" baseline="0" dirty="0" smtClean="0">
                          <a:solidFill>
                            <a:srgbClr val="000000"/>
                          </a:solidFill>
                          <a:latin typeface="Calibri"/>
                        </a:rPr>
                        <a:t> </a:t>
                      </a:r>
                      <a:r>
                        <a:rPr lang="cs-CZ" sz="1200" b="1" i="0" u="none" strike="noStrike" dirty="0" smtClean="0">
                          <a:solidFill>
                            <a:srgbClr val="000000"/>
                          </a:solidFill>
                          <a:latin typeface="Calibri"/>
                        </a:rPr>
                        <a:t>při </a:t>
                      </a:r>
                      <a:r>
                        <a:rPr lang="cs-CZ" sz="1200" b="1" i="0" u="none" strike="noStrike" dirty="0">
                          <a:solidFill>
                            <a:srgbClr val="000000"/>
                          </a:solidFill>
                          <a:latin typeface="Calibri"/>
                        </a:rPr>
                        <a:t>pachových </a:t>
                      </a:r>
                      <a:r>
                        <a:rPr lang="cs-CZ" sz="1200" b="1" i="0" u="none" strike="noStrike" dirty="0" smtClean="0">
                          <a:solidFill>
                            <a:srgbClr val="000000"/>
                          </a:solidFill>
                          <a:latin typeface="Calibri"/>
                        </a:rPr>
                        <a:t>epizodách – střední hodnoty,Q, </a:t>
                      </a:r>
                      <a:r>
                        <a:rPr lang="cs-CZ" sz="1200" b="1" i="0" u="none" strike="noStrike" dirty="0" err="1" smtClean="0">
                          <a:solidFill>
                            <a:srgbClr val="000000"/>
                          </a:solidFill>
                          <a:latin typeface="Calibri"/>
                        </a:rPr>
                        <a:t>max</a:t>
                      </a:r>
                      <a:r>
                        <a:rPr lang="cs-CZ" sz="1200" b="1" i="0" u="none" strike="noStrike" dirty="0" smtClean="0">
                          <a:solidFill>
                            <a:srgbClr val="000000"/>
                          </a:solidFill>
                          <a:latin typeface="Calibri"/>
                        </a:rPr>
                        <a:t>, min 2017</a:t>
                      </a:r>
                      <a:endParaRPr lang="cs-CZ" sz="1200" b="1" i="0" u="none" strike="noStrike" dirty="0">
                        <a:solidFill>
                          <a:srgbClr val="000000"/>
                        </a:solidFill>
                        <a:latin typeface="Calibri"/>
                      </a:endParaRPr>
                    </a:p>
                  </a:txBody>
                  <a:tcPr marL="0" marR="0" marT="0" marB="0" anchor="b">
                    <a:lnL>
                      <a:noFill/>
                    </a:lnL>
                    <a:lnR>
                      <a:noFill/>
                    </a:lnR>
                    <a:lnT>
                      <a:noFill/>
                    </a:lnT>
                    <a:lnB>
                      <a:noFill/>
                    </a:lnB>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pPr algn="l" fontAlgn="b"/>
                      <a:endParaRPr lang="cs-CZ" sz="1000" b="0" i="0" u="none" strike="noStrike" dirty="0">
                        <a:solidFill>
                          <a:srgbClr val="000000"/>
                        </a:solidFill>
                        <a:latin typeface="Calibri"/>
                      </a:endParaRPr>
                    </a:p>
                  </a:txBody>
                  <a:tcPr marL="0" marR="0" marT="0" marB="0" anchor="b">
                    <a:lnL>
                      <a:noFill/>
                    </a:lnL>
                    <a:lnR>
                      <a:noFill/>
                    </a:lnR>
                    <a:lnT>
                      <a:noFill/>
                    </a:lnT>
                    <a:lnB>
                      <a:noFill/>
                    </a:lnB>
                  </a:tcPr>
                </a:tc>
                <a:tc hMerge="1">
                  <a:txBody>
                    <a:bodyPr/>
                    <a:lstStyle/>
                    <a:p>
                      <a:pPr algn="l" fontAlgn="b"/>
                      <a:endParaRPr lang="cs-CZ" sz="1000" b="0" i="0" u="none" strike="noStrike" dirty="0">
                        <a:solidFill>
                          <a:srgbClr val="000000"/>
                        </a:solidFill>
                        <a:latin typeface="Calibri"/>
                      </a:endParaRPr>
                    </a:p>
                  </a:txBody>
                  <a:tcPr marL="0" marR="0" marT="0" marB="0" anchor="b">
                    <a:lnL>
                      <a:noFill/>
                    </a:lnL>
                    <a:lnR>
                      <a:noFill/>
                    </a:lnR>
                    <a:lnT>
                      <a:noFill/>
                    </a:lnT>
                    <a:lnB>
                      <a:noFill/>
                    </a:lnB>
                  </a:tcPr>
                </a:tc>
              </a:tr>
              <a:tr h="307392">
                <a:tc>
                  <a:txBody>
                    <a:bodyPr/>
                    <a:lstStyle/>
                    <a:p>
                      <a:pPr algn="l" fontAlgn="b"/>
                      <a:endParaRPr lang="cs-CZ" sz="1200" b="1"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r>
                        <a:rPr lang="cs-CZ" sz="1200" b="1" i="0" u="none" strike="noStrike" dirty="0">
                          <a:solidFill>
                            <a:srgbClr val="000000"/>
                          </a:solidFill>
                          <a:latin typeface="Calibri"/>
                        </a:rPr>
                        <a:t>min</a:t>
                      </a:r>
                    </a:p>
                  </a:txBody>
                  <a:tcPr marL="0" marR="0" marT="0" marB="0" anchor="b">
                    <a:lnL>
                      <a:noFill/>
                    </a:lnL>
                    <a:lnR>
                      <a:noFill/>
                    </a:lnR>
                    <a:lnT>
                      <a:noFill/>
                    </a:lnT>
                    <a:lnB>
                      <a:noFill/>
                    </a:lnB>
                  </a:tcPr>
                </a:tc>
                <a:tc>
                  <a:txBody>
                    <a:bodyPr/>
                    <a:lstStyle/>
                    <a:p>
                      <a:pPr algn="l" fontAlgn="b"/>
                      <a:r>
                        <a:rPr lang="cs-CZ" sz="1200" b="1" i="0" u="none" strike="noStrike" dirty="0">
                          <a:solidFill>
                            <a:srgbClr val="000000"/>
                          </a:solidFill>
                          <a:latin typeface="Calibri"/>
                        </a:rPr>
                        <a:t>Q1</a:t>
                      </a:r>
                    </a:p>
                  </a:txBody>
                  <a:tcPr marL="0" marR="0" marT="0" marB="0" anchor="b">
                    <a:lnL>
                      <a:noFill/>
                    </a:lnL>
                    <a:lnR>
                      <a:noFill/>
                    </a:lnR>
                    <a:lnT>
                      <a:noFill/>
                    </a:lnT>
                    <a:lnB>
                      <a:noFill/>
                    </a:lnB>
                  </a:tcPr>
                </a:tc>
                <a:tc>
                  <a:txBody>
                    <a:bodyPr/>
                    <a:lstStyle/>
                    <a:p>
                      <a:pPr algn="l" fontAlgn="b"/>
                      <a:r>
                        <a:rPr lang="cs-CZ" sz="1200" b="1" i="0" u="none" strike="noStrike" dirty="0">
                          <a:solidFill>
                            <a:srgbClr val="000000"/>
                          </a:solidFill>
                          <a:latin typeface="Calibri"/>
                        </a:rPr>
                        <a:t>med</a:t>
                      </a:r>
                    </a:p>
                  </a:txBody>
                  <a:tcPr marL="0" marR="0" marT="0" marB="0" anchor="b">
                    <a:lnL>
                      <a:noFill/>
                    </a:lnL>
                    <a:lnR>
                      <a:noFill/>
                    </a:lnR>
                    <a:lnT>
                      <a:noFill/>
                    </a:lnT>
                    <a:lnB>
                      <a:noFill/>
                    </a:lnB>
                  </a:tcPr>
                </a:tc>
                <a:tc>
                  <a:txBody>
                    <a:bodyPr/>
                    <a:lstStyle/>
                    <a:p>
                      <a:pPr algn="l" fontAlgn="b"/>
                      <a:r>
                        <a:rPr lang="cs-CZ" sz="1200" b="1" i="0" u="none" strike="noStrike" dirty="0">
                          <a:solidFill>
                            <a:srgbClr val="000000"/>
                          </a:solidFill>
                          <a:latin typeface="Calibri"/>
                        </a:rPr>
                        <a:t>Q3</a:t>
                      </a:r>
                    </a:p>
                  </a:txBody>
                  <a:tcPr marL="0" marR="0" marT="0" marB="0" anchor="b">
                    <a:lnL>
                      <a:noFill/>
                    </a:lnL>
                    <a:lnR>
                      <a:noFill/>
                    </a:lnR>
                    <a:lnT>
                      <a:noFill/>
                    </a:lnT>
                    <a:lnB>
                      <a:noFill/>
                    </a:lnB>
                  </a:tcPr>
                </a:tc>
                <a:tc>
                  <a:txBody>
                    <a:bodyPr/>
                    <a:lstStyle/>
                    <a:p>
                      <a:pPr algn="l" fontAlgn="b"/>
                      <a:r>
                        <a:rPr lang="cs-CZ" sz="1200" b="1" i="0" u="none" strike="noStrike">
                          <a:solidFill>
                            <a:srgbClr val="000000"/>
                          </a:solidFill>
                          <a:latin typeface="Calibri"/>
                        </a:rPr>
                        <a:t>max</a:t>
                      </a:r>
                    </a:p>
                  </a:txBody>
                  <a:tcPr marL="0" marR="0" marT="0" marB="0" anchor="b">
                    <a:lnL>
                      <a:noFill/>
                    </a:lnL>
                    <a:lnR>
                      <a:noFill/>
                    </a:lnR>
                    <a:lnT>
                      <a:noFill/>
                    </a:lnT>
                    <a:lnB>
                      <a:noFill/>
                    </a:lnB>
                  </a:tcPr>
                </a:tc>
              </a:tr>
              <a:tr h="268681">
                <a:tc>
                  <a:txBody>
                    <a:bodyPr/>
                    <a:lstStyle/>
                    <a:p>
                      <a:pPr algn="l" fontAlgn="b"/>
                      <a:r>
                        <a:rPr lang="cs-CZ" sz="1200" b="1" i="0" u="none" strike="noStrike" dirty="0" err="1">
                          <a:solidFill>
                            <a:srgbClr val="000000"/>
                          </a:solidFill>
                          <a:latin typeface="Calibri"/>
                        </a:rPr>
                        <a:t>Acetic</a:t>
                      </a:r>
                      <a:r>
                        <a:rPr lang="cs-CZ" sz="1200" b="1" i="0" u="none" strike="noStrike" dirty="0">
                          <a:solidFill>
                            <a:srgbClr val="000000"/>
                          </a:solidFill>
                          <a:latin typeface="Calibri"/>
                        </a:rPr>
                        <a:t> </a:t>
                      </a:r>
                      <a:r>
                        <a:rPr lang="cs-CZ" sz="1200" b="1" i="0" u="none" strike="noStrike" dirty="0" err="1">
                          <a:solidFill>
                            <a:srgbClr val="000000"/>
                          </a:solidFill>
                          <a:latin typeface="Calibri"/>
                        </a:rPr>
                        <a:t>acid</a:t>
                      </a:r>
                      <a:endParaRPr lang="cs-CZ" sz="1200" b="1" i="0" u="none" strike="noStrike" dirty="0">
                        <a:solidFill>
                          <a:srgbClr val="000000"/>
                        </a:solidFill>
                        <a:latin typeface="Calibri"/>
                      </a:endParaRPr>
                    </a:p>
                  </a:txBody>
                  <a:tcPr marL="0" marR="0" marT="0" marB="0" anchor="b">
                    <a:lnL>
                      <a:noFill/>
                    </a:lnL>
                    <a:lnR>
                      <a:noFill/>
                    </a:lnR>
                    <a:lnT>
                      <a:noFill/>
                    </a:lnT>
                    <a:lnB>
                      <a:noFill/>
                    </a:lnB>
                    <a:solidFill>
                      <a:srgbClr val="FFFFFF"/>
                    </a:solidFill>
                  </a:tcPr>
                </a:tc>
                <a:tc>
                  <a:txBody>
                    <a:bodyPr/>
                    <a:lstStyle/>
                    <a:p>
                      <a:pPr algn="r" fontAlgn="b"/>
                      <a:r>
                        <a:rPr lang="cs-CZ" sz="1200" b="1" i="0" u="none" strike="noStrike" dirty="0">
                          <a:solidFill>
                            <a:srgbClr val="000000"/>
                          </a:solidFill>
                          <a:latin typeface="Calibri"/>
                        </a:rPr>
                        <a:t>0,902368</a:t>
                      </a:r>
                    </a:p>
                  </a:txBody>
                  <a:tcPr marL="0" marR="0" marT="0" marB="0" anchor="b">
                    <a:lnL>
                      <a:noFill/>
                    </a:lnL>
                    <a:lnR>
                      <a:noFill/>
                    </a:lnR>
                    <a:lnT>
                      <a:noFill/>
                    </a:lnT>
                    <a:lnB>
                      <a:noFill/>
                    </a:lnB>
                  </a:tcPr>
                </a:tc>
                <a:tc>
                  <a:txBody>
                    <a:bodyPr/>
                    <a:lstStyle/>
                    <a:p>
                      <a:pPr algn="r" fontAlgn="b"/>
                      <a:r>
                        <a:rPr lang="cs-CZ" sz="1200" b="1" i="0" u="none" strike="noStrike" dirty="0">
                          <a:solidFill>
                            <a:srgbClr val="000000"/>
                          </a:solidFill>
                          <a:latin typeface="Calibri"/>
                        </a:rPr>
                        <a:t>4,6922258</a:t>
                      </a:r>
                    </a:p>
                  </a:txBody>
                  <a:tcPr marL="0" marR="0" marT="0" marB="0" anchor="b">
                    <a:lnL>
                      <a:noFill/>
                    </a:lnL>
                    <a:lnR>
                      <a:noFill/>
                    </a:lnR>
                    <a:lnT>
                      <a:noFill/>
                    </a:lnT>
                    <a:lnB>
                      <a:noFill/>
                    </a:lnB>
                  </a:tcPr>
                </a:tc>
                <a:tc>
                  <a:txBody>
                    <a:bodyPr/>
                    <a:lstStyle/>
                    <a:p>
                      <a:pPr algn="r" fontAlgn="b"/>
                      <a:r>
                        <a:rPr lang="cs-CZ" sz="1200" b="1" i="0" u="none" strike="noStrike" dirty="0">
                          <a:solidFill>
                            <a:srgbClr val="000000"/>
                          </a:solidFill>
                          <a:latin typeface="Calibri"/>
                        </a:rPr>
                        <a:t>8,690762</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9,87555311</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12,830336</a:t>
                      </a:r>
                    </a:p>
                  </a:txBody>
                  <a:tcPr marL="0" marR="0" marT="0" marB="0" anchor="b">
                    <a:lnL>
                      <a:noFill/>
                    </a:lnL>
                    <a:lnR>
                      <a:noFill/>
                    </a:lnR>
                    <a:lnT>
                      <a:noFill/>
                    </a:lnT>
                    <a:lnB>
                      <a:noFill/>
                    </a:lnB>
                  </a:tcPr>
                </a:tc>
              </a:tr>
              <a:tr h="219406">
                <a:tc>
                  <a:txBody>
                    <a:bodyPr/>
                    <a:lstStyle/>
                    <a:p>
                      <a:pPr algn="l" fontAlgn="b"/>
                      <a:r>
                        <a:rPr lang="cs-CZ" sz="1200" b="1" i="0" u="none" strike="noStrike" dirty="0">
                          <a:solidFill>
                            <a:srgbClr val="000000"/>
                          </a:solidFill>
                          <a:latin typeface="Calibri"/>
                        </a:rPr>
                        <a:t>Benzene</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dirty="0">
                          <a:solidFill>
                            <a:srgbClr val="000000"/>
                          </a:solidFill>
                          <a:latin typeface="Calibri"/>
                        </a:rPr>
                        <a:t>0,217</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1,1385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2,06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2,52</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2,98</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Toluene</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0,46</a:t>
                      </a:r>
                    </a:p>
                  </a:txBody>
                  <a:tcPr marL="0" marR="0" marT="0" marB="0" anchor="b">
                    <a:lnL>
                      <a:noFill/>
                    </a:lnL>
                    <a:lnR>
                      <a:noFill/>
                    </a:lnR>
                    <a:lnT>
                      <a:noFill/>
                    </a:lnT>
                    <a:lnB>
                      <a:noFill/>
                    </a:lnB>
                  </a:tcPr>
                </a:tc>
                <a:tc>
                  <a:txBody>
                    <a:bodyPr/>
                    <a:lstStyle/>
                    <a:p>
                      <a:pPr algn="r" fontAlgn="b"/>
                      <a:r>
                        <a:rPr lang="cs-CZ" sz="1200" b="1" i="0" u="none" strike="noStrike" dirty="0">
                          <a:solidFill>
                            <a:srgbClr val="000000"/>
                          </a:solidFill>
                          <a:latin typeface="Calibri"/>
                        </a:rPr>
                        <a:t>1,3125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2,235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4,555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14,48</a:t>
                      </a:r>
                    </a:p>
                  </a:txBody>
                  <a:tcPr marL="0" marR="0" marT="0" marB="0" anchor="b">
                    <a:lnL>
                      <a:noFill/>
                    </a:lnL>
                    <a:lnR>
                      <a:noFill/>
                    </a:lnR>
                    <a:lnT>
                      <a:noFill/>
                    </a:lnT>
                    <a:lnB>
                      <a:noFill/>
                    </a:lnB>
                  </a:tcPr>
                </a:tc>
              </a:tr>
              <a:tr h="268681">
                <a:tc>
                  <a:txBody>
                    <a:bodyPr/>
                    <a:lstStyle/>
                    <a:p>
                      <a:pPr algn="l" fontAlgn="b"/>
                      <a:r>
                        <a:rPr lang="cs-CZ" sz="1200" b="1" i="0" u="none" strike="noStrike" dirty="0">
                          <a:solidFill>
                            <a:srgbClr val="000000"/>
                          </a:solidFill>
                          <a:latin typeface="Calibri"/>
                        </a:rPr>
                        <a:t>Styrene</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0,520758</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1,49</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2,93</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4,7</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14,42</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Xylen</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0,96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1,345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1,73</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2,115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2,5</a:t>
                      </a:r>
                    </a:p>
                  </a:txBody>
                  <a:tcPr marL="0" marR="0" marT="0" marB="0" anchor="b">
                    <a:lnL>
                      <a:noFill/>
                    </a:lnL>
                    <a:lnR>
                      <a:noFill/>
                    </a:lnR>
                    <a:lnT>
                      <a:noFill/>
                    </a:lnT>
                    <a:lnB>
                      <a:noFill/>
                    </a:lnB>
                  </a:tcPr>
                </a:tc>
              </a:tr>
              <a:tr h="268681">
                <a:tc>
                  <a:txBody>
                    <a:bodyPr/>
                    <a:lstStyle/>
                    <a:p>
                      <a:pPr algn="l" fontAlgn="b"/>
                      <a:r>
                        <a:rPr lang="cs-CZ" sz="1200" b="1" i="0" u="none" strike="noStrike" dirty="0" err="1">
                          <a:solidFill>
                            <a:srgbClr val="000000"/>
                          </a:solidFill>
                          <a:latin typeface="Calibri"/>
                        </a:rPr>
                        <a:t>Tetrachloroethylene</a:t>
                      </a:r>
                      <a:endParaRPr lang="cs-CZ" sz="1200" b="1" i="0" u="none" strike="noStrike" dirty="0">
                        <a:solidFill>
                          <a:srgbClr val="000000"/>
                        </a:solidFill>
                        <a:latin typeface="Calibri"/>
                      </a:endParaRP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1,68</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3,12</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3,880159</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8,99523913</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23,5</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Trichloromethane</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0,740695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1,4395545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2,138414</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2,83727286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3,536132</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Phenol</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7,68</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7,805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10,45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15,255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18,84</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Limonene</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1</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1,1575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1,3</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1,615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3,54</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a-Pinen</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1,08</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1,16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1,24</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1,33</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1,42</a:t>
                      </a:r>
                    </a:p>
                  </a:txBody>
                  <a:tcPr marL="0" marR="0" marT="0" marB="0" anchor="b">
                    <a:lnL>
                      <a:noFill/>
                    </a:lnL>
                    <a:lnR>
                      <a:noFill/>
                    </a:lnR>
                    <a:lnT>
                      <a:noFill/>
                    </a:lnT>
                    <a:lnB>
                      <a:noFill/>
                    </a:lnB>
                  </a:tcPr>
                </a:tc>
              </a:tr>
              <a:tr h="268681">
                <a:tc>
                  <a:txBody>
                    <a:bodyPr/>
                    <a:lstStyle/>
                    <a:p>
                      <a:pPr algn="l" fontAlgn="b"/>
                      <a:r>
                        <a:rPr lang="cs-CZ" sz="1200" b="1" i="0" u="none" strike="noStrike" dirty="0" err="1">
                          <a:solidFill>
                            <a:srgbClr val="000000"/>
                          </a:solidFill>
                          <a:latin typeface="Calibri"/>
                        </a:rPr>
                        <a:t>Acetophenone</a:t>
                      </a:r>
                      <a:endParaRPr lang="cs-CZ" sz="1200" b="1" i="0" u="none" strike="noStrike" dirty="0">
                        <a:solidFill>
                          <a:srgbClr val="000000"/>
                        </a:solidFill>
                        <a:latin typeface="Calibri"/>
                      </a:endParaRP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1</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1,22</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1,48</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2,855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4,68</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Hexanal</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1,144351</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1,2910877</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1,4</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1,79</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2,78</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Octanal</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1,06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1,06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1,06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1,06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1,06</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Decanal</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0,796171</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2,49</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4,66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5,625</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17,22</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Undecanal</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0,195889</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0,1958887</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0,195889</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0,19588871</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0,1958887</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Dodecanal</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0,442536</a:t>
                      </a:r>
                    </a:p>
                  </a:txBody>
                  <a:tcPr marL="0" marR="0" marT="0" marB="0" anchor="b">
                    <a:lnL>
                      <a:noFill/>
                    </a:lnL>
                    <a:lnR>
                      <a:noFill/>
                    </a:lnR>
                    <a:lnT>
                      <a:noFill/>
                    </a:lnT>
                    <a:lnB>
                      <a:noFill/>
                    </a:lnB>
                  </a:tcPr>
                </a:tc>
                <a:tc>
                  <a:txBody>
                    <a:bodyPr/>
                    <a:lstStyle/>
                    <a:p>
                      <a:pPr algn="r" fontAlgn="b"/>
                      <a:r>
                        <a:rPr lang="cs-CZ" sz="1200" b="1" i="0" u="none" strike="noStrike" dirty="0">
                          <a:solidFill>
                            <a:srgbClr val="000000"/>
                          </a:solidFill>
                          <a:latin typeface="Calibri"/>
                        </a:rPr>
                        <a:t>0,442536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0,442536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0,44253598</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0,442536</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Nonanal</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3,1</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3,23</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3,36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3,49</a:t>
                      </a:r>
                    </a:p>
                  </a:txBody>
                  <a:tcPr marL="0" marR="0" marT="0" marB="0" anchor="b">
                    <a:lnL>
                      <a:noFill/>
                    </a:lnL>
                    <a:lnR>
                      <a:noFill/>
                    </a:lnR>
                    <a:lnT>
                      <a:noFill/>
                    </a:lnT>
                    <a:lnB>
                      <a:noFill/>
                    </a:lnB>
                  </a:tcPr>
                </a:tc>
                <a:tc>
                  <a:txBody>
                    <a:bodyPr/>
                    <a:lstStyle/>
                    <a:p>
                      <a:pPr algn="r" fontAlgn="b"/>
                      <a:r>
                        <a:rPr lang="cs-CZ" sz="1200" b="1" i="0" u="none" strike="noStrike" dirty="0">
                          <a:solidFill>
                            <a:srgbClr val="000000"/>
                          </a:solidFill>
                          <a:latin typeface="Calibri"/>
                        </a:rPr>
                        <a:t>3,62</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Benzaldehyde</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5,92</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5,92</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5,92</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5,92</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5,92</a:t>
                      </a:r>
                    </a:p>
                  </a:txBody>
                  <a:tcPr marL="0" marR="0" marT="0" marB="0" anchor="b">
                    <a:lnL>
                      <a:noFill/>
                    </a:lnL>
                    <a:lnR>
                      <a:noFill/>
                    </a:lnR>
                    <a:lnT>
                      <a:noFill/>
                    </a:lnT>
                    <a:lnB>
                      <a:noFill/>
                    </a:lnB>
                  </a:tcPr>
                </a:tc>
              </a:tr>
              <a:tr h="268681">
                <a:tc>
                  <a:txBody>
                    <a:bodyPr/>
                    <a:lstStyle/>
                    <a:p>
                      <a:pPr algn="l" fontAlgn="b"/>
                      <a:r>
                        <a:rPr lang="cs-CZ" sz="1200" b="1" i="0" u="none" strike="noStrike" dirty="0" err="1">
                          <a:solidFill>
                            <a:srgbClr val="000000"/>
                          </a:solidFill>
                          <a:latin typeface="Calibri"/>
                        </a:rPr>
                        <a:t>Heptanal</a:t>
                      </a:r>
                      <a:endParaRPr lang="cs-CZ" sz="1200" b="1" i="0" u="none" strike="noStrike" dirty="0">
                        <a:solidFill>
                          <a:srgbClr val="000000"/>
                        </a:solidFill>
                        <a:latin typeface="Calibri"/>
                      </a:endParaRP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2,24</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2,24</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2,24</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2,24</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2,24</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Dodecane</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1,438337</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3,2362578</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5,034179</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5,43871102</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5,8432432</a:t>
                      </a:r>
                    </a:p>
                  </a:txBody>
                  <a:tcPr marL="0" marR="0" marT="0" marB="0" anchor="b">
                    <a:lnL>
                      <a:noFill/>
                    </a:lnL>
                    <a:lnR>
                      <a:noFill/>
                    </a:lnR>
                    <a:lnT>
                      <a:noFill/>
                    </a:lnT>
                    <a:lnB>
                      <a:noFill/>
                    </a:lnB>
                  </a:tcPr>
                </a:tc>
              </a:tr>
              <a:tr h="268681">
                <a:tc>
                  <a:txBody>
                    <a:bodyPr/>
                    <a:lstStyle/>
                    <a:p>
                      <a:pPr algn="l" fontAlgn="b"/>
                      <a:r>
                        <a:rPr lang="cs-CZ" sz="1200" b="1" i="0" u="none" strike="noStrike">
                          <a:solidFill>
                            <a:srgbClr val="000000"/>
                          </a:solidFill>
                          <a:latin typeface="Calibri"/>
                        </a:rPr>
                        <a:t>Undecane</a:t>
                      </a:r>
                    </a:p>
                  </a:txBody>
                  <a:tcPr marL="0" marR="0" marT="0" marB="0" anchor="b">
                    <a:lnL>
                      <a:noFill/>
                    </a:lnL>
                    <a:lnR>
                      <a:noFill/>
                    </a:lnR>
                    <a:lnT>
                      <a:noFill/>
                    </a:lnT>
                    <a:lnB>
                      <a:noFill/>
                    </a:lnB>
                    <a:solidFill>
                      <a:srgbClr val="FFFFFF"/>
                    </a:solidFill>
                  </a:tcPr>
                </a:tc>
                <a:tc>
                  <a:txBody>
                    <a:bodyPr/>
                    <a:lstStyle/>
                    <a:p>
                      <a:pPr algn="r" fontAlgn="b"/>
                      <a:r>
                        <a:rPr lang="cs-CZ" sz="1200" b="1" i="0" u="none" strike="noStrike">
                          <a:solidFill>
                            <a:srgbClr val="000000"/>
                          </a:solidFill>
                          <a:latin typeface="Calibri"/>
                        </a:rPr>
                        <a:t>1,429863</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2,0166486</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2,016649</a:t>
                      </a:r>
                    </a:p>
                  </a:txBody>
                  <a:tcPr marL="0" marR="0" marT="0" marB="0" anchor="b">
                    <a:lnL>
                      <a:noFill/>
                    </a:lnL>
                    <a:lnR>
                      <a:noFill/>
                    </a:lnR>
                    <a:lnT>
                      <a:noFill/>
                    </a:lnT>
                    <a:lnB>
                      <a:noFill/>
                    </a:lnB>
                  </a:tcPr>
                </a:tc>
                <a:tc>
                  <a:txBody>
                    <a:bodyPr/>
                    <a:lstStyle/>
                    <a:p>
                      <a:pPr algn="r" fontAlgn="b"/>
                      <a:r>
                        <a:rPr lang="cs-CZ" sz="1200" b="1" i="0" u="none" strike="noStrike">
                          <a:solidFill>
                            <a:srgbClr val="000000"/>
                          </a:solidFill>
                          <a:latin typeface="Calibri"/>
                        </a:rPr>
                        <a:t>2,46750086</a:t>
                      </a:r>
                    </a:p>
                  </a:txBody>
                  <a:tcPr marL="0" marR="0" marT="0" marB="0" anchor="b">
                    <a:lnL>
                      <a:noFill/>
                    </a:lnL>
                    <a:lnR>
                      <a:noFill/>
                    </a:lnR>
                    <a:lnT>
                      <a:noFill/>
                    </a:lnT>
                    <a:lnB>
                      <a:noFill/>
                    </a:lnB>
                  </a:tcPr>
                </a:tc>
                <a:tc>
                  <a:txBody>
                    <a:bodyPr/>
                    <a:lstStyle/>
                    <a:p>
                      <a:pPr algn="r" fontAlgn="b"/>
                      <a:r>
                        <a:rPr lang="cs-CZ" sz="1200" b="1" i="0" u="none" strike="noStrike" dirty="0">
                          <a:solidFill>
                            <a:srgbClr val="000000"/>
                          </a:solidFill>
                          <a:latin typeface="Calibri"/>
                        </a:rPr>
                        <a:t>3,5096632</a:t>
                      </a:r>
                    </a:p>
                  </a:txBody>
                  <a:tcPr marL="0" marR="0" marT="0" marB="0" anchor="b">
                    <a:lnL>
                      <a:noFill/>
                    </a:lnL>
                    <a:lnR>
                      <a:noFill/>
                    </a:lnR>
                    <a:lnT>
                      <a:noFill/>
                    </a:lnT>
                    <a:lnB>
                      <a:noFill/>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b="1" dirty="0" smtClean="0"/>
              <a:t>Střední hodnoty, rozložení hodnot – I. sezóna - 2017</a:t>
            </a:r>
            <a:endParaRPr lang="cs-CZ" sz="3200" b="1" dirty="0"/>
          </a:p>
        </p:txBody>
      </p:sp>
      <p:graphicFrame>
        <p:nvGraphicFramePr>
          <p:cNvPr id="4" name="Zástupný symbol pro obsah 3"/>
          <p:cNvGraphicFramePr>
            <a:graphicFrameLocks noGrp="1"/>
          </p:cNvGraphicFramePr>
          <p:nvPr>
            <p:ph idx="1"/>
          </p:nvPr>
        </p:nvGraphicFramePr>
        <p:xfrm>
          <a:off x="251520" y="1447800"/>
          <a:ext cx="8435280" cy="4572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1209213137"/>
              </p:ext>
            </p:extLst>
          </p:nvPr>
        </p:nvGraphicFramePr>
        <p:xfrm>
          <a:off x="323526" y="332662"/>
          <a:ext cx="8496948" cy="6159498"/>
        </p:xfrm>
        <a:graphic>
          <a:graphicData uri="http://schemas.openxmlformats.org/drawingml/2006/table">
            <a:tbl>
              <a:tblPr>
                <a:tableStyleId>{5C22544A-7EE6-4342-B048-85BDC9FD1C3A}</a:tableStyleId>
              </a:tblPr>
              <a:tblGrid>
                <a:gridCol w="1416158"/>
                <a:gridCol w="1416158"/>
                <a:gridCol w="1416158"/>
                <a:gridCol w="1416158"/>
                <a:gridCol w="1416158"/>
                <a:gridCol w="1416158"/>
              </a:tblGrid>
              <a:tr h="432042">
                <a:tc gridSpan="6">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cs-CZ" sz="2000" b="1" u="none" strike="noStrike" dirty="0">
                          <a:effectLst/>
                        </a:rPr>
                        <a:t>Výsledky měření VOC </a:t>
                      </a:r>
                      <a:r>
                        <a:rPr lang="cs-CZ" sz="2000" b="1" u="none" strike="noStrike" dirty="0" err="1">
                          <a:effectLst/>
                        </a:rPr>
                        <a:t>Radiello</a:t>
                      </a:r>
                      <a:r>
                        <a:rPr lang="cs-CZ" sz="2000" b="1" u="none" strike="noStrike" dirty="0">
                          <a:effectLst/>
                        </a:rPr>
                        <a:t> </a:t>
                      </a:r>
                      <a:r>
                        <a:rPr lang="cs-CZ" sz="2000" b="1" u="none" strike="noStrike" dirty="0" err="1">
                          <a:effectLst/>
                        </a:rPr>
                        <a:t>Vaňov</a:t>
                      </a:r>
                      <a:r>
                        <a:rPr lang="cs-CZ" sz="2000" b="1" u="none" strike="noStrike" dirty="0">
                          <a:effectLst/>
                        </a:rPr>
                        <a:t> - </a:t>
                      </a:r>
                      <a:r>
                        <a:rPr lang="cs-CZ" sz="2000" b="1" u="none" strike="noStrike" dirty="0" smtClean="0">
                          <a:effectLst/>
                        </a:rPr>
                        <a:t>Velemín</a:t>
                      </a:r>
                      <a:r>
                        <a:rPr lang="cs-CZ" sz="2000" b="1" u="none" strike="noStrike" dirty="0" smtClean="0">
                          <a:effectLst/>
                        </a:rPr>
                        <a:t>2014</a:t>
                      </a:r>
                      <a:endParaRPr lang="cs-CZ" sz="2000" b="1" i="0" u="none" strike="noStrike" dirty="0" smtClean="0">
                        <a:solidFill>
                          <a:srgbClr val="000000"/>
                        </a:solidFill>
                        <a:effectLst/>
                        <a:latin typeface="Calibri" panose="020F0502020204030204" pitchFamily="34" charset="0"/>
                      </a:endParaRPr>
                    </a:p>
                  </a:txBody>
                  <a:tcPr marL="0" marR="0" marT="0" marB="0" anchor="b"/>
                </a:tc>
                <a:tc hMerge="1">
                  <a:txBody>
                    <a:bodyPr/>
                    <a:lstStyle/>
                    <a:p>
                      <a:endParaRPr lang="cs-CZ"/>
                    </a:p>
                  </a:txBody>
                  <a:tcPr/>
                </a:tc>
                <a:tc hMerge="1">
                  <a:txBody>
                    <a:bodyPr/>
                    <a:lstStyle/>
                    <a:p>
                      <a:pPr algn="ctr" fontAlgn="b"/>
                      <a:endParaRPr lang="cs-CZ" sz="1200" b="1" i="0" u="none" strike="noStrike" dirty="0">
                        <a:solidFill>
                          <a:srgbClr val="000000"/>
                        </a:solidFill>
                        <a:effectLst/>
                        <a:latin typeface="Calibri" panose="020F0502020204030204" pitchFamily="34" charset="0"/>
                      </a:endParaRPr>
                    </a:p>
                  </a:txBody>
                  <a:tcPr marL="0" marR="0" marT="0" marB="0" anchor="b"/>
                </a:tc>
                <a:tc hMerge="1">
                  <a:txBody>
                    <a:bodyPr/>
                    <a:lstStyle/>
                    <a:p>
                      <a:pPr algn="ctr" fontAlgn="b"/>
                      <a:endParaRPr lang="cs-CZ" sz="1200" b="1" i="0" u="none" strike="noStrike" dirty="0">
                        <a:solidFill>
                          <a:srgbClr val="000000"/>
                        </a:solidFill>
                        <a:effectLst/>
                        <a:latin typeface="Calibri" panose="020F0502020204030204" pitchFamily="34" charset="0"/>
                      </a:endParaRPr>
                    </a:p>
                  </a:txBody>
                  <a:tcPr marL="0" marR="0" marT="0" marB="0" anchor="b"/>
                </a:tc>
                <a:tc hMerge="1">
                  <a:txBody>
                    <a:bodyPr/>
                    <a:lstStyle/>
                    <a:p>
                      <a:pPr algn="ctr" fontAlgn="b"/>
                      <a:endParaRPr lang="cs-CZ" sz="1200" b="1" i="0" u="none" strike="noStrike" dirty="0">
                        <a:solidFill>
                          <a:srgbClr val="000000"/>
                        </a:solidFill>
                        <a:effectLst/>
                        <a:latin typeface="Calibri" panose="020F0502020204030204" pitchFamily="34" charset="0"/>
                      </a:endParaRPr>
                    </a:p>
                  </a:txBody>
                  <a:tcPr marL="0" marR="0" marT="0" marB="0" anchor="b"/>
                </a:tc>
                <a:tc hMerge="1">
                  <a:txBody>
                    <a:bodyPr/>
                    <a:lstStyle/>
                    <a:p>
                      <a:pPr algn="ctr" fontAlgn="b"/>
                      <a:endParaRPr lang="cs-CZ" sz="1200" b="1" i="0" u="none" strike="noStrike" dirty="0">
                        <a:solidFill>
                          <a:srgbClr val="000000"/>
                        </a:solidFill>
                        <a:effectLst/>
                        <a:latin typeface="Calibri" panose="020F0502020204030204" pitchFamily="34" charset="0"/>
                      </a:endParaRPr>
                    </a:p>
                  </a:txBody>
                  <a:tcPr marL="0" marR="0" marT="0" marB="0" anchor="b"/>
                </a:tc>
              </a:tr>
              <a:tr h="204552">
                <a:tc>
                  <a:txBody>
                    <a:bodyPr/>
                    <a:lstStyle/>
                    <a:p>
                      <a:pPr algn="ctr" fontAlgn="b"/>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Vaňov</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Vaňov</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Velemín</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Velemín</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zdroj</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léto</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zima</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léto</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zima</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dirty="0">
                          <a:effectLst/>
                        </a:rPr>
                        <a:t>benzen</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0,67</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3,11</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0,55</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1,84</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toluen</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1,29</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5,45</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1,24</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3,68</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xylen</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0,97</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0,51</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2,13</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0,25</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styren</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0,16</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0,25</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0,13</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0,14</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etylbenzen</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0,48</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0,52</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1,05</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0,28</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benzen,1-etyl-3metyl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0,15</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0,17</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benzen,1-etyl-2metyl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0,22</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0,09</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benzen,-1,2,3-trimetyl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0,43</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0,34</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0,74</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benzen,1,2-dietyl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0,26</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benzen,1,3-dimetyl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0,46</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1,52</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0,80</a:t>
                      </a:r>
                      <a:endParaRPr lang="cs-CZ" sz="1200" b="1" i="0" u="none" strike="noStrike">
                        <a:solidFill>
                          <a:srgbClr val="000000"/>
                        </a:solidFill>
                        <a:effectLst/>
                        <a:latin typeface="Calibri" panose="020F0502020204030204" pitchFamily="34" charset="0"/>
                      </a:endParaRPr>
                    </a:p>
                  </a:txBody>
                  <a:tcPr marL="0" marR="0" marT="0" marB="0" anchor="b"/>
                </a:tc>
              </a:tr>
              <a:tr h="409104">
                <a:tc>
                  <a:txBody>
                    <a:bodyPr/>
                    <a:lstStyle/>
                    <a:p>
                      <a:pPr algn="ctr" fontAlgn="b"/>
                      <a:r>
                        <a:rPr lang="cs-CZ" sz="1200" b="1" u="none" strike="noStrike">
                          <a:effectLst/>
                        </a:rPr>
                        <a:t>Benzene, 1-methyl-4-(1-methylethyl)-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0,21</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0,20</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r>
              <a:tr h="409104">
                <a:tc>
                  <a:txBody>
                    <a:bodyPr/>
                    <a:lstStyle/>
                    <a:p>
                      <a:pPr algn="ctr" fontAlgn="b"/>
                      <a:r>
                        <a:rPr lang="cs-CZ" sz="1200" b="1" u="none" strike="noStrike">
                          <a:effectLst/>
                        </a:rPr>
                        <a:t>Benzene, 1,2,4-trimethyl-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0,17</a:t>
                      </a:r>
                      <a:endParaRPr lang="cs-CZ" sz="1200" b="1" i="0" u="none" strike="noStrike">
                        <a:solidFill>
                          <a:srgbClr val="000000"/>
                        </a:solidFill>
                        <a:effectLst/>
                        <a:latin typeface="Calibri" panose="020F0502020204030204" pitchFamily="34" charset="0"/>
                      </a:endParaRPr>
                    </a:p>
                  </a:txBody>
                  <a:tcPr marL="0" marR="0" marT="0" marB="0" anchor="b"/>
                </a:tc>
              </a:tr>
              <a:tr h="409104">
                <a:tc>
                  <a:txBody>
                    <a:bodyPr/>
                    <a:lstStyle/>
                    <a:p>
                      <a:pPr algn="ctr" fontAlgn="b"/>
                      <a:r>
                        <a:rPr lang="cs-CZ" sz="1200" b="1" u="none" strike="noStrike">
                          <a:effectLst/>
                        </a:rPr>
                        <a:t>butan 2,2,3,3,-tertramemetyl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7,32</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butan,2-metyl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0,13</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pentane,2-metyl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0,32</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0,17</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0,31</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pentan</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0,17</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hexan</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1,19</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0,57</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hexan,3-metyl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0,25</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0,19</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hexan,2,2,-dimetyl</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4,32</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4,89</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3,22</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heptan</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0,31</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0,25</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nonan</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0,14</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dirty="0">
                          <a:effectLst/>
                        </a:rPr>
                        <a:t>1S-.alpha.-Pinene</a:t>
                      </a:r>
                      <a:endParaRPr lang="cs-CZ" sz="12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0,47</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r>
              <a:tr h="204552">
                <a:tc>
                  <a:txBody>
                    <a:bodyPr/>
                    <a:lstStyle/>
                    <a:p>
                      <a:pPr algn="ctr" fontAlgn="b"/>
                      <a:r>
                        <a:rPr lang="cs-CZ" sz="1200" b="1" u="none" strike="noStrike">
                          <a:effectLst/>
                        </a:rPr>
                        <a:t>D-Limonene</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0,17</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a:effectLst/>
                        </a:rPr>
                        <a:t> </a:t>
                      </a:r>
                      <a:endParaRPr lang="cs-CZ" sz="1200" b="1"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cs-CZ" sz="1200" b="1" u="none" strike="noStrike" dirty="0">
                          <a:effectLst/>
                        </a:rPr>
                        <a:t> </a:t>
                      </a:r>
                      <a:endParaRPr lang="cs-CZ" sz="1200" b="1" i="0" u="none" strike="noStrike" dirty="0">
                        <a:solidFill>
                          <a:srgbClr val="000000"/>
                        </a:solidFill>
                        <a:effectLst/>
                        <a:latin typeface="Calibri" panose="020F0502020204030204" pitchFamily="34" charset="0"/>
                      </a:endParaRPr>
                    </a:p>
                  </a:txBody>
                  <a:tcPr marL="0" marR="0" marT="0" marB="0" anchor="b"/>
                </a:tc>
              </a:tr>
            </a:tbl>
          </a:graphicData>
        </a:graphic>
      </p:graphicFrame>
    </p:spTree>
    <p:extLst>
      <p:ext uri="{BB962C8B-B14F-4D97-AF65-F5344CB8AC3E}">
        <p14:creationId xmlns:p14="http://schemas.microsoft.com/office/powerpoint/2010/main" val="2604454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II. sezóna</a:t>
            </a:r>
            <a:endParaRPr lang="cs-CZ" b="1" dirty="0"/>
          </a:p>
        </p:txBody>
      </p:sp>
      <p:sp>
        <p:nvSpPr>
          <p:cNvPr id="3" name="Zástupný symbol pro obsah 2"/>
          <p:cNvSpPr>
            <a:spLocks noGrp="1"/>
          </p:cNvSpPr>
          <p:nvPr>
            <p:ph idx="1"/>
          </p:nvPr>
        </p:nvSpPr>
        <p:spPr/>
        <p:txBody>
          <a:bodyPr>
            <a:normAutofit fontScale="92500" lnSpcReduction="10000"/>
          </a:bodyPr>
          <a:lstStyle/>
          <a:p>
            <a:r>
              <a:rPr lang="cs-CZ" dirty="0" smtClean="0"/>
              <a:t>Většina látek, které byly analyzovány v I. sezóně se opět vyskytla ve </a:t>
            </a:r>
            <a:r>
              <a:rPr lang="cs-CZ" dirty="0" err="1" smtClean="0"/>
              <a:t>II.sezóně</a:t>
            </a:r>
            <a:r>
              <a:rPr lang="cs-CZ" dirty="0" smtClean="0"/>
              <a:t>, kyselina octová dokonce ve vysoké koncentraci (163ug/m3) v jednom případě. Benzen byl nacházen v koncentraci desítek mikrogramů na české straně</a:t>
            </a:r>
          </a:p>
          <a:p>
            <a:r>
              <a:rPr lang="cs-CZ" dirty="0" smtClean="0"/>
              <a:t>Byly </a:t>
            </a:r>
            <a:r>
              <a:rPr lang="cs-CZ" dirty="0" err="1" smtClean="0"/>
              <a:t>zjšťovány</a:t>
            </a:r>
            <a:r>
              <a:rPr lang="cs-CZ" dirty="0" smtClean="0"/>
              <a:t> ketony, </a:t>
            </a:r>
            <a:r>
              <a:rPr lang="cs-CZ" dirty="0" err="1" smtClean="0"/>
              <a:t>metylované</a:t>
            </a:r>
            <a:r>
              <a:rPr lang="cs-CZ" dirty="0" smtClean="0"/>
              <a:t> a </a:t>
            </a:r>
            <a:r>
              <a:rPr lang="cs-CZ" dirty="0" err="1" smtClean="0"/>
              <a:t>etylované</a:t>
            </a:r>
            <a:r>
              <a:rPr lang="cs-CZ" dirty="0" smtClean="0"/>
              <a:t> podoby benzenu, estery mastných kyselin s pachovými vlastnostmi a aldehydy.</a:t>
            </a:r>
          </a:p>
          <a:p>
            <a:r>
              <a:rPr lang="cs-CZ" dirty="0" smtClean="0"/>
              <a:t>Zjištěny byly mnohé </a:t>
            </a:r>
            <a:r>
              <a:rPr lang="cs-CZ" dirty="0" err="1" smtClean="0"/>
              <a:t>chloro</a:t>
            </a:r>
            <a:r>
              <a:rPr lang="cs-CZ" dirty="0" smtClean="0"/>
              <a:t>-</a:t>
            </a:r>
            <a:r>
              <a:rPr lang="cs-CZ" dirty="0" err="1" smtClean="0"/>
              <a:t>fluoroorganické</a:t>
            </a:r>
            <a:r>
              <a:rPr lang="cs-CZ" dirty="0" smtClean="0"/>
              <a:t> uhlovodíky na německé straně.</a:t>
            </a:r>
            <a:endParaRPr lang="cs-CZ" dirty="0"/>
          </a:p>
        </p:txBody>
      </p:sp>
    </p:spTree>
    <p:extLst>
      <p:ext uri="{BB962C8B-B14F-4D97-AF65-F5344CB8AC3E}">
        <p14:creationId xmlns:p14="http://schemas.microsoft.com/office/powerpoint/2010/main" val="3812362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Střední hodnoty </a:t>
            </a:r>
            <a:r>
              <a:rPr lang="cs-CZ" b="1" dirty="0" err="1" smtClean="0"/>
              <a:t>II.sezóna</a:t>
            </a:r>
            <a:r>
              <a:rPr lang="cs-CZ" b="1" dirty="0" smtClean="0"/>
              <a:t> 2017+2018</a:t>
            </a:r>
            <a:endParaRPr lang="cs-CZ" b="1" dirty="0"/>
          </a:p>
        </p:txBody>
      </p:sp>
      <p:graphicFrame>
        <p:nvGraphicFramePr>
          <p:cNvPr id="5" name="Tabulka 4"/>
          <p:cNvGraphicFramePr>
            <a:graphicFrameLocks noGrp="1"/>
          </p:cNvGraphicFramePr>
          <p:nvPr/>
        </p:nvGraphicFramePr>
        <p:xfrm>
          <a:off x="1043608" y="1700810"/>
          <a:ext cx="7200799" cy="3816418"/>
        </p:xfrm>
        <a:graphic>
          <a:graphicData uri="http://schemas.openxmlformats.org/drawingml/2006/table">
            <a:tbl>
              <a:tblPr/>
              <a:tblGrid>
                <a:gridCol w="958654"/>
                <a:gridCol w="697203"/>
                <a:gridCol w="1732114"/>
                <a:gridCol w="860610"/>
                <a:gridCol w="2255015"/>
                <a:gridCol w="697203"/>
              </a:tblGrid>
              <a:tr h="304109">
                <a:tc>
                  <a:txBody>
                    <a:bodyPr/>
                    <a:lstStyle/>
                    <a:p>
                      <a:pPr algn="l" fontAlgn="b"/>
                      <a:endParaRPr lang="cs-CZ" sz="1200" b="1"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r>
                        <a:rPr lang="cs-CZ" sz="1200" b="1" i="0" u="none" strike="noStrike">
                          <a:solidFill>
                            <a:srgbClr val="000000"/>
                          </a:solidFill>
                          <a:latin typeface="Calibri"/>
                        </a:rPr>
                        <a:t>min</a:t>
                      </a:r>
                    </a:p>
                  </a:txBody>
                  <a:tcPr marL="0" marR="0" marT="0"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Q1</a:t>
                      </a:r>
                    </a:p>
                  </a:txBody>
                  <a:tcPr marL="0" marR="0" marT="0"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med</a:t>
                      </a:r>
                    </a:p>
                  </a:txBody>
                  <a:tcPr marL="0" marR="0" marT="0"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Q3</a:t>
                      </a:r>
                    </a:p>
                  </a:txBody>
                  <a:tcPr marL="0" marR="0" marT="0" marB="0" anchor="b">
                    <a:lnL>
                      <a:noFill/>
                    </a:lnL>
                    <a:lnR>
                      <a:noFill/>
                    </a:lnR>
                    <a:lnT>
                      <a:noFill/>
                    </a:lnT>
                    <a:lnB>
                      <a:noFill/>
                    </a:lnB>
                    <a:solidFill>
                      <a:srgbClr val="FFFFFF"/>
                    </a:solidFill>
                  </a:tcPr>
                </a:tc>
                <a:tc>
                  <a:txBody>
                    <a:bodyPr/>
                    <a:lstStyle/>
                    <a:p>
                      <a:pPr algn="l" fontAlgn="b"/>
                      <a:r>
                        <a:rPr lang="cs-CZ" sz="1200" b="1" i="0" u="none" strike="noStrike">
                          <a:solidFill>
                            <a:srgbClr val="000000"/>
                          </a:solidFill>
                          <a:latin typeface="Calibri"/>
                        </a:rPr>
                        <a:t>max</a:t>
                      </a:r>
                    </a:p>
                  </a:txBody>
                  <a:tcPr marL="0" marR="0" marT="0" marB="0" anchor="b">
                    <a:lnL>
                      <a:noFill/>
                    </a:lnL>
                    <a:lnR>
                      <a:noFill/>
                    </a:lnR>
                    <a:lnT>
                      <a:noFill/>
                    </a:lnT>
                    <a:lnB>
                      <a:noFill/>
                    </a:lnB>
                    <a:solidFill>
                      <a:srgbClr val="FFFFFF"/>
                    </a:solidFill>
                  </a:tcPr>
                </a:tc>
              </a:tr>
              <a:tr h="305817">
                <a:tc>
                  <a:txBody>
                    <a:bodyPr/>
                    <a:lstStyle/>
                    <a:p>
                      <a:pPr algn="l" fontAlgn="b"/>
                      <a:r>
                        <a:rPr lang="cs-CZ" sz="1200" b="1" i="0" u="none" strike="noStrike" dirty="0" err="1">
                          <a:solidFill>
                            <a:srgbClr val="000000"/>
                          </a:solidFill>
                          <a:latin typeface="Calibri"/>
                        </a:rPr>
                        <a:t>Acetic</a:t>
                      </a:r>
                      <a:r>
                        <a:rPr lang="cs-CZ" sz="1200" b="1" i="0" u="none" strike="noStrike" dirty="0">
                          <a:solidFill>
                            <a:srgbClr val="000000"/>
                          </a:solidFill>
                          <a:latin typeface="Calibri"/>
                        </a:rPr>
                        <a:t> </a:t>
                      </a:r>
                      <a:r>
                        <a:rPr lang="cs-CZ" sz="1200" b="1" i="0" u="none" strike="noStrike" dirty="0" err="1">
                          <a:solidFill>
                            <a:srgbClr val="000000"/>
                          </a:solidFill>
                          <a:latin typeface="Calibri"/>
                        </a:rPr>
                        <a:t>acid</a:t>
                      </a:r>
                      <a:endParaRPr lang="cs-CZ" sz="1200" b="1" i="0" u="none" strike="noStrike" dirty="0">
                        <a:solidFill>
                          <a:srgbClr val="000000"/>
                        </a:solidFill>
                        <a:latin typeface="Calibri"/>
                      </a:endParaRP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11,10113</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85,64624646</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131,298607</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155,1713008</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FF0000"/>
                          </a:solidFill>
                          <a:latin typeface="Calibri"/>
                        </a:rPr>
                        <a:t>164,3774</a:t>
                      </a:r>
                    </a:p>
                  </a:txBody>
                  <a:tcPr marL="0" marR="0" marT="0" marB="0" anchor="b">
                    <a:lnL>
                      <a:noFill/>
                    </a:lnL>
                    <a:lnR>
                      <a:noFill/>
                    </a:lnR>
                    <a:lnT>
                      <a:noFill/>
                    </a:lnT>
                    <a:lnB>
                      <a:noFill/>
                    </a:lnB>
                    <a:solidFill>
                      <a:srgbClr val="FFFFFF"/>
                    </a:solidFill>
                  </a:tcPr>
                </a:tc>
              </a:tr>
              <a:tr h="305817">
                <a:tc>
                  <a:txBody>
                    <a:bodyPr/>
                    <a:lstStyle/>
                    <a:p>
                      <a:pPr algn="l" fontAlgn="b"/>
                      <a:r>
                        <a:rPr lang="cs-CZ" sz="1200" b="1" i="0" u="none" strike="noStrike">
                          <a:solidFill>
                            <a:srgbClr val="000000"/>
                          </a:solidFill>
                          <a:latin typeface="Calibri"/>
                        </a:rPr>
                        <a:t>Benzene</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7,957152</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9,665515321</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10,2652749</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10,669079</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FF0000"/>
                          </a:solidFill>
                          <a:latin typeface="Calibri"/>
                        </a:rPr>
                        <a:t>11,78958</a:t>
                      </a:r>
                    </a:p>
                  </a:txBody>
                  <a:tcPr marL="0" marR="0" marT="0" marB="0" anchor="b">
                    <a:lnL>
                      <a:noFill/>
                    </a:lnL>
                    <a:lnR>
                      <a:noFill/>
                    </a:lnR>
                    <a:lnT>
                      <a:noFill/>
                    </a:lnT>
                    <a:lnB>
                      <a:noFill/>
                    </a:lnB>
                    <a:solidFill>
                      <a:srgbClr val="FFFFFF"/>
                    </a:solidFill>
                  </a:tcPr>
                </a:tc>
              </a:tr>
              <a:tr h="305817">
                <a:tc>
                  <a:txBody>
                    <a:bodyPr/>
                    <a:lstStyle/>
                    <a:p>
                      <a:pPr algn="l" fontAlgn="b"/>
                      <a:r>
                        <a:rPr lang="cs-CZ" sz="1200" b="1" i="0" u="none" strike="noStrike">
                          <a:solidFill>
                            <a:srgbClr val="000000"/>
                          </a:solidFill>
                          <a:latin typeface="Calibri"/>
                        </a:rPr>
                        <a:t>Toluene</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2,337023</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3,630047817</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4,69320166</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5,813823285</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FF0000"/>
                          </a:solidFill>
                          <a:latin typeface="Calibri"/>
                        </a:rPr>
                        <a:t>63,40611</a:t>
                      </a:r>
                    </a:p>
                  </a:txBody>
                  <a:tcPr marL="0" marR="0" marT="0" marB="0" anchor="b">
                    <a:lnL>
                      <a:noFill/>
                    </a:lnL>
                    <a:lnR>
                      <a:noFill/>
                    </a:lnR>
                    <a:lnT>
                      <a:noFill/>
                    </a:lnT>
                    <a:lnB>
                      <a:noFill/>
                    </a:lnB>
                    <a:solidFill>
                      <a:srgbClr val="FFFFFF"/>
                    </a:solidFill>
                  </a:tcPr>
                </a:tc>
              </a:tr>
              <a:tr h="305817">
                <a:tc>
                  <a:txBody>
                    <a:bodyPr/>
                    <a:lstStyle/>
                    <a:p>
                      <a:pPr algn="l" fontAlgn="b"/>
                      <a:r>
                        <a:rPr lang="cs-CZ" sz="1200" b="1" i="0" u="none" strike="noStrike">
                          <a:solidFill>
                            <a:srgbClr val="000000"/>
                          </a:solidFill>
                          <a:latin typeface="Calibri"/>
                        </a:rPr>
                        <a:t>Styrene</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1,922679</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2,13059112</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2,33850312</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24,0995738</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FF0000"/>
                          </a:solidFill>
                          <a:latin typeface="Calibri"/>
                        </a:rPr>
                        <a:t>45,86064</a:t>
                      </a:r>
                    </a:p>
                  </a:txBody>
                  <a:tcPr marL="0" marR="0" marT="0" marB="0" anchor="b">
                    <a:lnL>
                      <a:noFill/>
                    </a:lnL>
                    <a:lnR>
                      <a:noFill/>
                    </a:lnR>
                    <a:lnT>
                      <a:noFill/>
                    </a:lnT>
                    <a:lnB>
                      <a:noFill/>
                    </a:lnB>
                    <a:solidFill>
                      <a:srgbClr val="FFFFFF"/>
                    </a:solidFill>
                  </a:tcPr>
                </a:tc>
              </a:tr>
              <a:tr h="305817">
                <a:tc>
                  <a:txBody>
                    <a:bodyPr/>
                    <a:lstStyle/>
                    <a:p>
                      <a:pPr algn="l" fontAlgn="b"/>
                      <a:r>
                        <a:rPr lang="cs-CZ" sz="1200" b="1" i="0" u="none" strike="noStrike">
                          <a:solidFill>
                            <a:srgbClr val="000000"/>
                          </a:solidFill>
                          <a:latin typeface="Calibri"/>
                        </a:rPr>
                        <a:t>Xylen</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2,648482</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3,51805354</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6,28570375</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11,97334719</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chemeClr val="tx1"/>
                          </a:solidFill>
                          <a:latin typeface="Calibri"/>
                        </a:rPr>
                        <a:t>64,93196</a:t>
                      </a:r>
                    </a:p>
                  </a:txBody>
                  <a:tcPr marL="0" marR="0" marT="0" marB="0" anchor="b">
                    <a:lnL>
                      <a:noFill/>
                    </a:lnL>
                    <a:lnR>
                      <a:noFill/>
                    </a:lnR>
                    <a:lnT>
                      <a:noFill/>
                    </a:lnT>
                    <a:lnB>
                      <a:noFill/>
                    </a:lnB>
                    <a:solidFill>
                      <a:srgbClr val="FFFFFF"/>
                    </a:solidFill>
                  </a:tcPr>
                </a:tc>
              </a:tr>
              <a:tr h="454139">
                <a:tc>
                  <a:txBody>
                    <a:bodyPr/>
                    <a:lstStyle/>
                    <a:p>
                      <a:pPr algn="l" fontAlgn="b"/>
                      <a:r>
                        <a:rPr lang="cs-CZ" sz="1200" b="1" i="0" u="none" strike="noStrike">
                          <a:solidFill>
                            <a:srgbClr val="000000"/>
                          </a:solidFill>
                          <a:latin typeface="Calibri"/>
                        </a:rPr>
                        <a:t>Tetrachloroethylene</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0,518602</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0,864777399</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1,21095296</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1,557128524</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1,903304</a:t>
                      </a:r>
                    </a:p>
                  </a:txBody>
                  <a:tcPr marL="0" marR="0" marT="0" marB="0" anchor="b">
                    <a:lnL>
                      <a:noFill/>
                    </a:lnL>
                    <a:lnR>
                      <a:noFill/>
                    </a:lnR>
                    <a:lnT>
                      <a:noFill/>
                    </a:lnT>
                    <a:lnB>
                      <a:noFill/>
                    </a:lnB>
                    <a:solidFill>
                      <a:srgbClr val="FFFFFF"/>
                    </a:solidFill>
                  </a:tcPr>
                </a:tc>
              </a:tr>
              <a:tr h="305817">
                <a:tc gridSpan="2">
                  <a:txBody>
                    <a:bodyPr/>
                    <a:lstStyle/>
                    <a:p>
                      <a:pPr algn="l" fontAlgn="b"/>
                      <a:r>
                        <a:rPr lang="cs-CZ" sz="1200" b="1" i="0" u="none" strike="noStrike">
                          <a:solidFill>
                            <a:srgbClr val="000000"/>
                          </a:solidFill>
                          <a:latin typeface="Calibri"/>
                        </a:rPr>
                        <a:t>Trichloromethane</a:t>
                      </a:r>
                    </a:p>
                  </a:txBody>
                  <a:tcPr marL="0" marR="0" marT="0" marB="0" anchor="b">
                    <a:lnL>
                      <a:noFill/>
                    </a:lnL>
                    <a:lnR>
                      <a:noFill/>
                    </a:lnR>
                    <a:lnT>
                      <a:noFill/>
                    </a:lnT>
                    <a:lnB>
                      <a:noFill/>
                    </a:lnB>
                    <a:solidFill>
                      <a:srgbClr val="FFFFFF"/>
                    </a:solidFill>
                  </a:tcPr>
                </a:tc>
                <a:tc hMerge="1">
                  <a:txBody>
                    <a:bodyPr/>
                    <a:lstStyle/>
                    <a:p>
                      <a:endParaRPr lang="cs-CZ"/>
                    </a:p>
                  </a:txBody>
                  <a:tcPr/>
                </a:tc>
                <a:tc>
                  <a:txBody>
                    <a:bodyPr/>
                    <a:lstStyle/>
                    <a:p>
                      <a:pPr algn="ctr" fontAlgn="b"/>
                      <a:r>
                        <a:rPr lang="cs-CZ" sz="1200" b="1" i="0" u="none" strike="noStrike" dirty="0">
                          <a:solidFill>
                            <a:srgbClr val="000000"/>
                          </a:solidFill>
                          <a:latin typeface="Calibri"/>
                        </a:rPr>
                        <a:t> </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 </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 </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 </a:t>
                      </a:r>
                    </a:p>
                  </a:txBody>
                  <a:tcPr marL="0" marR="0" marT="0" marB="0" anchor="b">
                    <a:lnL>
                      <a:noFill/>
                    </a:lnL>
                    <a:lnR>
                      <a:noFill/>
                    </a:lnR>
                    <a:lnT>
                      <a:noFill/>
                    </a:lnT>
                    <a:lnB>
                      <a:noFill/>
                    </a:lnB>
                    <a:solidFill>
                      <a:srgbClr val="FFFFFF"/>
                    </a:solidFill>
                  </a:tcPr>
                </a:tc>
              </a:tr>
              <a:tr h="305817">
                <a:tc>
                  <a:txBody>
                    <a:bodyPr/>
                    <a:lstStyle/>
                    <a:p>
                      <a:pPr algn="l" fontAlgn="b"/>
                      <a:r>
                        <a:rPr lang="cs-CZ" sz="1200" b="1" i="0" u="none" strike="noStrike">
                          <a:solidFill>
                            <a:srgbClr val="000000"/>
                          </a:solidFill>
                          <a:latin typeface="Calibri"/>
                        </a:rPr>
                        <a:t>Phenol</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1,063299</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1,146077092</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1,22885478</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1,311632469</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1,39441</a:t>
                      </a:r>
                    </a:p>
                  </a:txBody>
                  <a:tcPr marL="0" marR="0" marT="0" marB="0" anchor="b">
                    <a:lnL>
                      <a:noFill/>
                    </a:lnL>
                    <a:lnR>
                      <a:noFill/>
                    </a:lnR>
                    <a:lnT>
                      <a:noFill/>
                    </a:lnT>
                    <a:lnB>
                      <a:noFill/>
                    </a:lnB>
                    <a:solidFill>
                      <a:srgbClr val="FFFFFF"/>
                    </a:solidFill>
                  </a:tcPr>
                </a:tc>
              </a:tr>
              <a:tr h="305817">
                <a:tc>
                  <a:txBody>
                    <a:bodyPr/>
                    <a:lstStyle/>
                    <a:p>
                      <a:pPr algn="l" fontAlgn="b"/>
                      <a:r>
                        <a:rPr lang="cs-CZ" sz="1200" b="1" i="0" u="none" strike="noStrike">
                          <a:solidFill>
                            <a:srgbClr val="000000"/>
                          </a:solidFill>
                          <a:latin typeface="Calibri"/>
                        </a:rPr>
                        <a:t>Limonene</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4,169388</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4,169387872</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4,16938787</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4,169387872</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4,169388</a:t>
                      </a:r>
                    </a:p>
                  </a:txBody>
                  <a:tcPr marL="0" marR="0" marT="0" marB="0" anchor="b">
                    <a:lnL>
                      <a:noFill/>
                    </a:lnL>
                    <a:lnR>
                      <a:noFill/>
                    </a:lnR>
                    <a:lnT>
                      <a:noFill/>
                    </a:lnT>
                    <a:lnB>
                      <a:noFill/>
                    </a:lnB>
                    <a:solidFill>
                      <a:srgbClr val="FFFFFF"/>
                    </a:solidFill>
                  </a:tcPr>
                </a:tc>
              </a:tr>
              <a:tr h="305817">
                <a:tc>
                  <a:txBody>
                    <a:bodyPr/>
                    <a:lstStyle/>
                    <a:p>
                      <a:pPr algn="l" fontAlgn="b"/>
                      <a:r>
                        <a:rPr lang="cs-CZ" sz="1200" b="1" i="0" u="none" strike="noStrike">
                          <a:solidFill>
                            <a:srgbClr val="000000"/>
                          </a:solidFill>
                          <a:latin typeface="Calibri"/>
                        </a:rPr>
                        <a:t>a-Pinen</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2,641804</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3,309925941</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3,97804815</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4,098478152</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4,218908</a:t>
                      </a:r>
                    </a:p>
                  </a:txBody>
                  <a:tcPr marL="0" marR="0" marT="0" marB="0" anchor="b">
                    <a:lnL>
                      <a:noFill/>
                    </a:lnL>
                    <a:lnR>
                      <a:noFill/>
                    </a:lnR>
                    <a:lnT>
                      <a:noFill/>
                    </a:lnT>
                    <a:lnB>
                      <a:noFill/>
                    </a:lnB>
                    <a:solidFill>
                      <a:srgbClr val="FFFFFF"/>
                    </a:solidFill>
                  </a:tcPr>
                </a:tc>
              </a:tr>
              <a:tr h="305817">
                <a:tc>
                  <a:txBody>
                    <a:bodyPr/>
                    <a:lstStyle/>
                    <a:p>
                      <a:pPr algn="l" fontAlgn="b"/>
                      <a:r>
                        <a:rPr lang="cs-CZ" sz="1200" b="1" i="0" u="none" strike="noStrike">
                          <a:solidFill>
                            <a:srgbClr val="000000"/>
                          </a:solidFill>
                          <a:latin typeface="Calibri"/>
                        </a:rPr>
                        <a:t>d-limonen</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0,071721</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0,271689366</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0,47165784</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a:solidFill>
                            <a:srgbClr val="000000"/>
                          </a:solidFill>
                          <a:latin typeface="Calibri"/>
                        </a:rPr>
                        <a:t>2,00452341</a:t>
                      </a:r>
                    </a:p>
                  </a:txBody>
                  <a:tcPr marL="0" marR="0" marT="0" marB="0" anchor="b">
                    <a:lnL>
                      <a:noFill/>
                    </a:lnL>
                    <a:lnR>
                      <a:noFill/>
                    </a:lnR>
                    <a:lnT>
                      <a:noFill/>
                    </a:lnT>
                    <a:lnB>
                      <a:noFill/>
                    </a:lnB>
                    <a:solidFill>
                      <a:srgbClr val="FFFFFF"/>
                    </a:solidFill>
                  </a:tcPr>
                </a:tc>
                <a:tc>
                  <a:txBody>
                    <a:bodyPr/>
                    <a:lstStyle/>
                    <a:p>
                      <a:pPr algn="ctr" fontAlgn="b"/>
                      <a:r>
                        <a:rPr lang="cs-CZ" sz="1200" b="1" i="0" u="none" strike="noStrike" dirty="0">
                          <a:solidFill>
                            <a:srgbClr val="000000"/>
                          </a:solidFill>
                          <a:latin typeface="Calibri"/>
                        </a:rPr>
                        <a:t>3,537389</a:t>
                      </a:r>
                    </a:p>
                  </a:txBody>
                  <a:tcPr marL="0" marR="0" marT="0" marB="0" anchor="b">
                    <a:lnL>
                      <a:noFill/>
                    </a:lnL>
                    <a:lnR>
                      <a:noFill/>
                    </a:lnR>
                    <a:lnT>
                      <a:noFill/>
                    </a:lnT>
                    <a:lnB>
                      <a:noFill/>
                    </a:lnB>
                    <a:solidFill>
                      <a:srgbClr val="FFFFFF"/>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Střední hodnoty, rozložení hodnot – </a:t>
            </a:r>
            <a:r>
              <a:rPr lang="cs-CZ" b="1" dirty="0" err="1" smtClean="0"/>
              <a:t>II.sezóna</a:t>
            </a:r>
            <a:r>
              <a:rPr lang="cs-CZ" b="1" dirty="0" smtClean="0"/>
              <a:t> 2017+2018</a:t>
            </a:r>
            <a:endParaRPr lang="cs-CZ" dirty="0"/>
          </a:p>
        </p:txBody>
      </p:sp>
      <p:graphicFrame>
        <p:nvGraphicFramePr>
          <p:cNvPr id="4" name="Zástupný symbol pro obsah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502</TotalTime>
  <Words>1048</Words>
  <Application>Microsoft Office PowerPoint</Application>
  <PresentationFormat>Předvádění na obrazovce (4:3)</PresentationFormat>
  <Paragraphs>517</Paragraphs>
  <Slides>18</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18</vt:i4>
      </vt:variant>
    </vt:vector>
  </HeadingPairs>
  <TitlesOfParts>
    <vt:vector size="23" baseType="lpstr">
      <vt:lpstr>Arial</vt:lpstr>
      <vt:lpstr>Arial CE</vt:lpstr>
      <vt:lpstr>Calibri</vt:lpstr>
      <vt:lpstr>Times New Roman</vt:lpstr>
      <vt:lpstr>Motiv sady Office</vt:lpstr>
      <vt:lpstr>  Výsledky měření znečištění ovzduší a jak může být pravděpodobně ovlivněno zdraví</vt:lpstr>
      <vt:lpstr>I.sezóna 2017 </vt:lpstr>
      <vt:lpstr>Incidence organických látek v místech pachových epizod - 2017</vt:lpstr>
      <vt:lpstr>Prezentace aplikace PowerPoint</vt:lpstr>
      <vt:lpstr>Střední hodnoty, rozložení hodnot – I. sezóna - 2017</vt:lpstr>
      <vt:lpstr>Prezentace aplikace PowerPoint</vt:lpstr>
      <vt:lpstr>II. sezóna</vt:lpstr>
      <vt:lpstr>Střední hodnoty II.sezóna 2017+2018</vt:lpstr>
      <vt:lpstr>Střední hodnoty, rozložení hodnot – II.sezóna 2017+2018</vt:lpstr>
      <vt:lpstr>Koncentrace chloro-fluorouhlovodíků v místech pachových epizod 2017+2018</vt:lpstr>
      <vt:lpstr>Prezentace aplikace PowerPoint</vt:lpstr>
      <vt:lpstr>Referenční hodnoty</vt:lpstr>
      <vt:lpstr>Účinek zjištěných organických látek</vt:lpstr>
      <vt:lpstr>Prezentace aplikace PowerPoint</vt:lpstr>
      <vt:lpstr>Prezentace aplikace PowerPoint</vt:lpstr>
      <vt:lpstr>Chlórované a fluórované uhlovodíky</vt:lpstr>
      <vt:lpstr>Prezentace aplikace PowerPoint</vt:lpstr>
      <vt:lpstr>Děkuji za pozornost!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Eva</dc:creator>
  <cp:lastModifiedBy>Rychlíková Eva</cp:lastModifiedBy>
  <cp:revision>26</cp:revision>
  <dcterms:created xsi:type="dcterms:W3CDTF">2018-04-08T12:45:13Z</dcterms:created>
  <dcterms:modified xsi:type="dcterms:W3CDTF">2018-04-12T06:27:29Z</dcterms:modified>
</cp:coreProperties>
</file>