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Lst>
  <p:notesMasterIdLst>
    <p:notesMasterId r:id="rId14"/>
  </p:notesMasterIdLst>
  <p:handoutMasterIdLst>
    <p:handoutMasterId r:id="rId15"/>
  </p:handoutMasterIdLst>
  <p:sldIdLst>
    <p:sldId id="256" r:id="rId2"/>
    <p:sldId id="257" r:id="rId3"/>
    <p:sldId id="258" r:id="rId4"/>
    <p:sldId id="259" r:id="rId5"/>
    <p:sldId id="260" r:id="rId6"/>
    <p:sldId id="263" r:id="rId7"/>
    <p:sldId id="261" r:id="rId8"/>
    <p:sldId id="262" r:id="rId9"/>
    <p:sldId id="264" r:id="rId10"/>
    <p:sldId id="265" r:id="rId11"/>
    <p:sldId id="266" r:id="rId12"/>
    <p:sldId id="267"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EAEAEA"/>
    <a:srgbClr val="DDDDDD"/>
    <a:srgbClr val="333333"/>
    <a:srgbClr val="CC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316" autoAdjust="0"/>
  </p:normalViewPr>
  <p:slideViewPr>
    <p:cSldViewPr snapToGrid="0" snapToObjects="1">
      <p:cViewPr>
        <p:scale>
          <a:sx n="90" d="100"/>
          <a:sy n="90" d="100"/>
        </p:scale>
        <p:origin x="-594" y="-78"/>
      </p:cViewPr>
      <p:guideLst>
        <p:guide orient="horz" pos="845"/>
        <p:guide pos="476"/>
        <p:guide pos="5396"/>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en-GB"/>
          </a:p>
        </p:txBody>
      </p:sp>
      <p:sp>
        <p:nvSpPr>
          <p:cNvPr id="13315"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en-GB"/>
          </a:p>
        </p:txBody>
      </p:sp>
      <p:sp>
        <p:nvSpPr>
          <p:cNvPr id="13316"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en-GB"/>
          </a:p>
        </p:txBody>
      </p:sp>
      <p:sp>
        <p:nvSpPr>
          <p:cNvPr id="13317"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F49CE8E4-97FE-4069-8008-3450B900E1CF}"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en-GB"/>
          </a:p>
        </p:txBody>
      </p:sp>
      <p:sp>
        <p:nvSpPr>
          <p:cNvPr id="1433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en-GB"/>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434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1434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en-GB"/>
          </a:p>
        </p:txBody>
      </p:sp>
      <p:sp>
        <p:nvSpPr>
          <p:cNvPr id="1434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82314EAA-0B06-4FC2-9B7D-C9B7B1F0C818}"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miter lim="800000"/>
            <a:headEnd/>
            <a:tailEnd/>
          </a:ln>
        </p:spPr>
        <p:txBody>
          <a:bodyPr/>
          <a:lstStyle/>
          <a:p>
            <a:fld id="{BBBAFE9E-671E-42FE-9C12-9563B678CD6F}" type="slidenum">
              <a:rPr lang="en-GB" altLang="hu-HU" smtClean="0">
                <a:cs typeface="Arial" charset="0"/>
              </a:rPr>
              <a:pPr/>
              <a:t>1</a:t>
            </a:fld>
            <a:endParaRPr lang="en-GB" altLang="hu-HU" smtClean="0">
              <a:cs typeface="Arial" charset="0"/>
            </a:endParaRPr>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p:spPr>
        <p:txBody>
          <a:bodyPr/>
          <a:lstStyle/>
          <a:p>
            <a:pPr eaLnBrk="1" hangingPunct="1"/>
            <a:endParaRPr lang="en-GB" altLang="hu-HU"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B53CDC92-24A1-4FE8-BD9F-ECCF328FFE3B}" type="slidenum">
              <a:rPr lang="en-GB" altLang="hu-HU" smtClean="0">
                <a:cs typeface="Arial" charset="0"/>
              </a:rPr>
              <a:pPr/>
              <a:t>10</a:t>
            </a:fld>
            <a:endParaRPr lang="en-GB" altLang="hu-HU" smtClean="0">
              <a:cs typeface="Arial" charset="0"/>
            </a:endParaRPr>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p:spPr>
        <p:txBody>
          <a:bodyPr/>
          <a:lstStyle/>
          <a:p>
            <a:pPr eaLnBrk="1" hangingPunct="1"/>
            <a:r>
              <a:rPr lang="hu-HU" altLang="hu-HU" dirty="0" smtClean="0"/>
              <a:t>Na druhou</a:t>
            </a:r>
            <a:r>
              <a:rPr lang="hu-HU" altLang="hu-HU" baseline="0" dirty="0" smtClean="0"/>
              <a:t> stranu</a:t>
            </a:r>
            <a:r>
              <a:rPr lang="hu-HU" altLang="hu-HU" dirty="0" smtClean="0"/>
              <a:t> ubývá poskytuje příležitost k vytvoření více živoucí, méně hustý životní prostředí, a to může odstranit tlak na životní prostředí a zvýšit zeleně. V některých případech po demolici nevyužitých obytných, komerčních nebo průmyslových objektů, nové zelené plochy mohou být vytvořeny s parky, které zvyšují kvalitu obytného prostředí, ale toto řešení vyžaduje velké množství veřejných finančních prostředků. </a:t>
            </a:r>
          </a:p>
          <a:p>
            <a:pPr eaLnBrk="1" hangingPunct="1"/>
            <a:r>
              <a:rPr lang="hu-HU" altLang="hu-HU" dirty="0" smtClean="0"/>
              <a:t>Mezitím nabídka bydlení může ovlivnit možnosti pro zvýšení populace: tedy dostatečný přísun bydlení může přilákat migranty a dostupnost, jakož i dostupnost některých řešení bydlení může mít vliv na výběr lidí. Je však třeba zdůraznit, že samotná nabídka bydlení nestačí přilákat nové zájemce;Klíčovým faktorem atraktivity dané oblasti je jeho potenciál nabídnout pracovní příležitosti.</a:t>
            </a:r>
            <a:endParaRPr lang="hu-HU" altLang="hu-HU" dirty="0" smtClean="0"/>
          </a:p>
          <a:p>
            <a:pPr eaLnBrk="1" hangingPunct="1"/>
            <a:endParaRPr lang="en-GB" altLang="hu-HU"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miter lim="800000"/>
            <a:headEnd/>
            <a:tailEnd/>
          </a:ln>
        </p:spPr>
        <p:txBody>
          <a:bodyPr/>
          <a:lstStyle/>
          <a:p>
            <a:fld id="{F7F52DA9-C3A3-4735-B450-64E03D8710F8}" type="slidenum">
              <a:rPr lang="en-GB" altLang="hu-HU" smtClean="0">
                <a:cs typeface="Arial" charset="0"/>
              </a:rPr>
              <a:pPr/>
              <a:t>11</a:t>
            </a:fld>
            <a:endParaRPr lang="en-GB" altLang="hu-HU" smtClean="0">
              <a:cs typeface="Arial" charset="0"/>
            </a:endParaRP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p:spPr>
        <p:txBody>
          <a:bodyPr/>
          <a:lstStyle/>
          <a:p>
            <a:pPr eaLnBrk="1" hangingPunct="1"/>
            <a:r>
              <a:rPr lang="en-GB" altLang="hu-HU" dirty="0" smtClean="0"/>
              <a:t>Stárn</a:t>
            </a:r>
            <a:r>
              <a:rPr lang="cs-CZ" altLang="hu-HU" dirty="0" err="1" smtClean="0"/>
              <a:t>utí</a:t>
            </a:r>
            <a:r>
              <a:rPr lang="cs-CZ" altLang="hu-HU" baseline="0" dirty="0" smtClean="0"/>
              <a:t> obyvatel je příčina</a:t>
            </a:r>
            <a:r>
              <a:rPr lang="en-GB" altLang="hu-HU" dirty="0" smtClean="0"/>
              <a:t> měnící</a:t>
            </a:r>
            <a:r>
              <a:rPr lang="cs-CZ" altLang="hu-HU" dirty="0" smtClean="0"/>
              <a:t>ch se</a:t>
            </a:r>
            <a:r>
              <a:rPr lang="cs-CZ" altLang="hu-HU" baseline="0" dirty="0" smtClean="0"/>
              <a:t> </a:t>
            </a:r>
            <a:r>
              <a:rPr lang="en-GB" altLang="hu-HU" dirty="0" smtClean="0"/>
              <a:t>nárok</a:t>
            </a:r>
            <a:r>
              <a:rPr lang="cs-CZ" altLang="hu-HU" dirty="0" smtClean="0"/>
              <a:t>ů</a:t>
            </a:r>
            <a:r>
              <a:rPr lang="en-GB" altLang="hu-HU" dirty="0" smtClean="0"/>
              <a:t> na prostředí staveb, včetně bydlení, veřejných budov, veřejných prostorách, typu a dostupnosti služeb, institucí a rekreačních oblastí. Proto je potřeba pro úpravu bydlení, stejně jako sociálně-prostorové struktury osad "na potřeby stárnoucí společnosti. Úprava také otevírá nové zaměstnání a ekonomické příležitosti pro stavební firmy.</a:t>
            </a:r>
            <a:endParaRPr lang="en-GB" altLang="hu-HU"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miter lim="800000"/>
            <a:headEnd/>
            <a:tailEnd/>
          </a:ln>
        </p:spPr>
        <p:txBody>
          <a:bodyPr/>
          <a:lstStyle/>
          <a:p>
            <a:fld id="{14C07942-B94E-4032-9CCB-2EF0F2C20CEC}" type="slidenum">
              <a:rPr lang="en-GB" altLang="hu-HU" smtClean="0">
                <a:cs typeface="Arial" charset="0"/>
              </a:rPr>
              <a:pPr/>
              <a:t>12</a:t>
            </a:fld>
            <a:endParaRPr lang="en-GB" altLang="hu-HU" smtClean="0">
              <a:cs typeface="Arial" charset="0"/>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p:spPr>
        <p:txBody>
          <a:bodyPr/>
          <a:lstStyle/>
          <a:p>
            <a:pPr eaLnBrk="1" hangingPunct="1"/>
            <a:endParaRPr lang="en-GB" altLang="hu-H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miter lim="800000"/>
            <a:headEnd/>
            <a:tailEnd/>
          </a:ln>
        </p:spPr>
        <p:txBody>
          <a:bodyPr/>
          <a:lstStyle/>
          <a:p>
            <a:fld id="{15586B88-9177-4475-B0EA-3619154C2089}" type="slidenum">
              <a:rPr lang="en-GB" altLang="hu-HU" smtClean="0">
                <a:cs typeface="Arial" charset="0"/>
              </a:rPr>
              <a:pPr/>
              <a:t>2</a:t>
            </a:fld>
            <a:endParaRPr lang="en-GB" altLang="hu-HU" smtClean="0">
              <a:cs typeface="Arial" charset="0"/>
            </a:endParaRPr>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r>
              <a:rPr lang="en-GB" altLang="hu-HU" dirty="0" smtClean="0"/>
              <a:t>Demografické změny mají významný vliv na různé aspekty ekonomiky, společnosti a životního prostředí. V prezentaci shrn</a:t>
            </a:r>
            <a:r>
              <a:rPr lang="cs-CZ" altLang="hu-HU" dirty="0" err="1" smtClean="0"/>
              <a:t>eme</a:t>
            </a:r>
            <a:r>
              <a:rPr lang="en-GB" altLang="hu-HU" dirty="0" smtClean="0"/>
              <a:t> některé z nejdůležitějších </a:t>
            </a:r>
            <a:r>
              <a:rPr lang="cs-CZ" altLang="hu-HU" dirty="0" smtClean="0"/>
              <a:t>dopadů</a:t>
            </a:r>
            <a:r>
              <a:rPr lang="en-GB" altLang="hu-HU" dirty="0" smtClean="0"/>
              <a:t> těchto změn.</a:t>
            </a:r>
            <a:endParaRPr lang="en-GB" altLang="hu-HU"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miter lim="800000"/>
            <a:headEnd/>
            <a:tailEnd/>
          </a:ln>
        </p:spPr>
        <p:txBody>
          <a:bodyPr/>
          <a:lstStyle/>
          <a:p>
            <a:fld id="{3AB974FD-ECFB-4AEE-AE72-F788913AF898}" type="slidenum">
              <a:rPr lang="en-GB" altLang="hu-HU" smtClean="0">
                <a:cs typeface="Arial" charset="0"/>
              </a:rPr>
              <a:pPr/>
              <a:t>3</a:t>
            </a:fld>
            <a:endParaRPr lang="en-GB" altLang="hu-HU" smtClean="0">
              <a:cs typeface="Arial"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p:spPr>
        <p:txBody>
          <a:bodyPr/>
          <a:lstStyle/>
          <a:p>
            <a:pPr eaLnBrk="1" hangingPunct="1"/>
            <a:r>
              <a:rPr lang="en-GB" altLang="hu-HU" dirty="0" smtClean="0"/>
              <a:t>Demografické změny ovlivní takové důležité makroekonomické oblasti, jako je hospodářský růst a veřejné financování. </a:t>
            </a:r>
            <a:r>
              <a:rPr lang="cs-CZ" altLang="hu-HU" dirty="0" smtClean="0"/>
              <a:t>Což</a:t>
            </a:r>
            <a:r>
              <a:rPr lang="en-GB" altLang="hu-HU" dirty="0" smtClean="0"/>
              <a:t> to může také otevřít nové ekonomické segmenty. </a:t>
            </a:r>
          </a:p>
          <a:p>
            <a:pPr eaLnBrk="1" hangingPunct="1"/>
            <a:endParaRPr lang="en-GB" altLang="hu-HU" dirty="0" smtClean="0"/>
          </a:p>
          <a:p>
            <a:pPr eaLnBrk="1" hangingPunct="1"/>
            <a:r>
              <a:rPr lang="en-GB" altLang="hu-HU" dirty="0" smtClean="0"/>
              <a:t>Stárnutí vede k poklesu míry zaměstnanosti, což znamená, že počet aktivního obyvatelstva (osoby mezi 15-64 rok věku, jak je definován mezinárodními statistickými organizacemi, definice se mohou lišit v jednotlivých zemích) se snižuje v porovnání s počtem starších lidí. Ubývající pracovní síly potenciální dopad hospodářského růstu klesají, mimo jiné, produktivity a investic. Ztráta pracovních příležitostí je jednou z hlavních příčin úbytek obyvatelstva a</a:t>
            </a:r>
            <a:r>
              <a:rPr lang="cs-CZ" altLang="hu-HU" baseline="0" dirty="0" smtClean="0"/>
              <a:t> odchod</a:t>
            </a:r>
            <a:r>
              <a:rPr lang="en-GB" altLang="hu-HU" dirty="0" smtClean="0"/>
              <a:t> mladších, vzdělanějších skupin společnosti, opět vede k hospodářskému poklesu. </a:t>
            </a:r>
          </a:p>
          <a:p>
            <a:pPr eaLnBrk="1" hangingPunct="1"/>
            <a:r>
              <a:rPr lang="en-GB" altLang="hu-HU" dirty="0" smtClean="0"/>
              <a:t>Demografické změny staví velké výzvy pro veřejné financování: zvyšuje poptávka prostředků pro určité služby, přičemž zároveň snižuje pro n</a:t>
            </a:r>
            <a:r>
              <a:rPr lang="cs-CZ" altLang="hu-HU" dirty="0" smtClean="0"/>
              <a:t>i</a:t>
            </a:r>
            <a:r>
              <a:rPr lang="cs-CZ" altLang="hu-HU" baseline="0" dirty="0" smtClean="0"/>
              <a:t> </a:t>
            </a:r>
            <a:r>
              <a:rPr lang="en-GB" altLang="hu-HU" dirty="0" smtClean="0"/>
              <a:t>disponibilní zdroje. </a:t>
            </a:r>
          </a:p>
          <a:p>
            <a:pPr eaLnBrk="1" hangingPunct="1"/>
            <a:r>
              <a:rPr lang="en-GB" altLang="hu-HU" dirty="0" smtClean="0"/>
              <a:t>Na jedné straně, měnící se věková struktura ovlivňuje poptávku zdrojů na výdajích souvisejících se stárnutím obyvatelstva. Důchodové systémy jsou obzvláště citlivé na </a:t>
            </a:r>
            <a:r>
              <a:rPr lang="cs-CZ" altLang="hu-HU" dirty="0" smtClean="0"/>
              <a:t>následky</a:t>
            </a:r>
            <a:r>
              <a:rPr lang="en-GB" altLang="hu-HU" dirty="0" smtClean="0"/>
              <a:t> stárnutí, ale poptávka zdroj dalším veřejným službám, jako je zdravotní péče a dlouhodobé péče je také zvyšuje. Na základě současných politik, veřejné výdaje na důchody, zdravotní péče a dlouhodobé péče by se měly zvýšit o 4,1 procenta na zhruba 29% HDP v letech 2010 a 2060 v EU. Veřejné výdaje na důchody se zvýší o 1,5 procenta na téměř 13% HDP do roku 2060, že demografické změny vedou k silnému tlaku na zvýšení veřejných výdajů v jiných oblastech, stejně, jako je infrastruktura, bydlení a vzdělávání. Mezitím, v oblastech postižených zmenšuje, náklady na jednotku z mnoha služeb zvyšuje tak méně a méně klienti využívat těchto služeb. </a:t>
            </a:r>
          </a:p>
          <a:p>
            <a:pPr eaLnBrk="1" hangingPunct="1"/>
            <a:r>
              <a:rPr lang="en-GB" altLang="hu-HU" dirty="0" smtClean="0"/>
              <a:t>Na druhé straně, stárnutí a snižuje smršťování dostupné zdroje pro veřejné služby, protože vede ke snížení poměru plátců. Nedostatek zdrojů v regionech s úbytkem obyvatel je dále vyvolaná tím, že dotace poskytované místními orgány z vyšších úrovních státní správy jsou často určovány (zcela nebo částečně) podle počtu obyvatel. To je problematické zejména v době, kdy jsou zvláště potřebné prostředky vyrovnat se s problémy, které vyplývají </a:t>
            </a:r>
            <a:r>
              <a:rPr lang="cs-CZ" altLang="hu-HU" dirty="0" smtClean="0"/>
              <a:t>ze</a:t>
            </a:r>
            <a:r>
              <a:rPr lang="cs-CZ" altLang="hu-HU" baseline="0" dirty="0" smtClean="0"/>
              <a:t> smršťování měst a obcí</a:t>
            </a:r>
            <a:r>
              <a:rPr lang="en-GB" altLang="hu-HU" dirty="0" smtClean="0"/>
              <a:t>. Nedostatek zdrojů je dále umocněn tím, že globální hospodářské krize od roku 2008. </a:t>
            </a:r>
          </a:p>
          <a:p>
            <a:pPr eaLnBrk="1" hangingPunct="1"/>
            <a:r>
              <a:rPr lang="en-GB" altLang="hu-HU" dirty="0" smtClean="0"/>
              <a:t>Mezitím, stárnutí může otevřít nové ekonomické segmenty.</a:t>
            </a:r>
            <a:endParaRPr lang="en-GB" altLang="hu-HU"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miter lim="800000"/>
            <a:headEnd/>
            <a:tailEnd/>
          </a:ln>
        </p:spPr>
        <p:txBody>
          <a:bodyPr/>
          <a:lstStyle/>
          <a:p>
            <a:fld id="{4C5832FE-D39E-4E2D-A4BB-94474F030403}" type="slidenum">
              <a:rPr lang="en-GB" altLang="hu-HU" smtClean="0">
                <a:cs typeface="Arial" charset="0"/>
              </a:rPr>
              <a:pPr/>
              <a:t>4</a:t>
            </a:fld>
            <a:endParaRPr lang="en-GB" altLang="hu-HU" smtClean="0">
              <a:cs typeface="Arial" charset="0"/>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p:spPr>
        <p:txBody>
          <a:bodyPr/>
          <a:lstStyle/>
          <a:p>
            <a:pPr eaLnBrk="1" hangingPunct="1"/>
            <a:r>
              <a:rPr lang="en-GB" altLang="hu-HU" dirty="0" smtClean="0"/>
              <a:t>Takzvan</a:t>
            </a:r>
            <a:r>
              <a:rPr lang="cs-CZ" altLang="hu-HU" dirty="0" smtClean="0"/>
              <a:t>á</a:t>
            </a:r>
            <a:r>
              <a:rPr lang="en-GB" altLang="hu-HU" dirty="0" smtClean="0"/>
              <a:t> "stříbrná ekonomika" se vztahuje k rostoucí poptávce starších spotřebitelů po nových typů produktů a služeb, jako je například osobní péče, technických řešení, které umožňují lidem udržovat zdravý a nezávislý život, zatímco oni stárnou. Taková zvýšená poptávka vytváří nová pracovní místa v příslušných výrobních a servisních oblastech, jako je zdravotnictví a některé sociální služby, a proto představuje možnost vytváření příjmů pro hospodářské subjekty a možnost daňových příjmů pro stát. Termín "stříbrná ekonomika" někdy také zahrnuje skutečnost, že je rostoucí segment starších pracovníků, kteří by měli být považovány za zdroj na trhu práce (další produktivity prostřednictvím delší kariéru, přenositelné dovednosti mladším pracovníkům), které přispívají k ekonomickému růstu.</a:t>
            </a:r>
            <a:endParaRPr lang="en-GB" altLang="hu-HU"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miter lim="800000"/>
            <a:headEnd/>
            <a:tailEnd/>
          </a:ln>
        </p:spPr>
        <p:txBody>
          <a:bodyPr/>
          <a:lstStyle/>
          <a:p>
            <a:fld id="{F6DC1BCC-9A37-4A7B-BA64-D484301E9835}" type="slidenum">
              <a:rPr lang="en-GB" altLang="hu-HU" smtClean="0">
                <a:cs typeface="Arial" charset="0"/>
              </a:rPr>
              <a:pPr/>
              <a:t>5</a:t>
            </a:fld>
            <a:endParaRPr lang="en-GB" altLang="hu-HU" smtClean="0">
              <a:cs typeface="Arial"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eaLnBrk="1" hangingPunct="1"/>
            <a:r>
              <a:rPr lang="en-GB" altLang="hu-HU" dirty="0" smtClean="0"/>
              <a:t>Demografické změny přináší významné změny v potřebách místních společností. To </a:t>
            </a:r>
            <a:r>
              <a:rPr lang="cs-CZ" altLang="hu-HU" dirty="0" smtClean="0"/>
              <a:t>mění</a:t>
            </a:r>
            <a:r>
              <a:rPr lang="cs-CZ" altLang="hu-HU" baseline="0" dirty="0" smtClean="0"/>
              <a:t> </a:t>
            </a:r>
            <a:r>
              <a:rPr lang="en-GB" altLang="hu-HU" dirty="0" smtClean="0"/>
              <a:t>poptávk</a:t>
            </a:r>
            <a:r>
              <a:rPr lang="cs-CZ" altLang="hu-HU" dirty="0" smtClean="0"/>
              <a:t>u</a:t>
            </a:r>
            <a:r>
              <a:rPr lang="en-GB" altLang="hu-HU" dirty="0" smtClean="0"/>
              <a:t> po zboží a službách, a to zejména pro ty, kteří zacílení určité věkové skupiny. Jen abychom jmenovali alespoň některé změny mohou zahrnovat klesající klientelu místních obchodů, méně uživatelů infrastruktury, jako je voda a kanalizace, měnící se potřeby dopravy (pokud jde o cíle, časy a fyzikálních vlastností), zvýšenou potřebu zdravotní péče nebo domácí péče / pomoci , atd </a:t>
            </a:r>
          </a:p>
          <a:p>
            <a:pPr eaLnBrk="1" hangingPunct="1"/>
            <a:r>
              <a:rPr lang="en-GB" altLang="hu-HU" dirty="0" smtClean="0"/>
              <a:t>Pokles v počtu zákazníků, je pravděpodobné, že </a:t>
            </a:r>
            <a:r>
              <a:rPr lang="cs-CZ" altLang="hu-HU" dirty="0" smtClean="0"/>
              <a:t>bude</a:t>
            </a:r>
            <a:r>
              <a:rPr lang="cs-CZ" altLang="hu-HU" baseline="0" dirty="0" smtClean="0"/>
              <a:t> mít </a:t>
            </a:r>
            <a:r>
              <a:rPr lang="en-GB" altLang="hu-HU" dirty="0" smtClean="0"/>
              <a:t>za následek zvýšení nákladů na obyvatele za služby. Nicméně, jsou rozdíly mezi jednotlivými útvary, pokud jde o jejich citlivosti na měnící se demografickou strukturu. Některé náklady na infrastrukturu přímo souvisí s počtem obyvatel, který je méně efektivní z hlediska nákladů v případě nižších počtu obyvatel, jako je veřejná doprava a poskytování vody. Jiní jsou spíše souvisí s věkovou strukturou obyvatelstva, náklady například škol, zdravotní péče, pečovatelské domy jsou silně závislé na věku. Další typy nákladů na infrastrukturu jsou méně citlivé buď stárnutí nebo zmenšování, ale jsou spíše spojeny s sídelní struktury dané oblasti, například na údržbu silnic. </a:t>
            </a:r>
          </a:p>
          <a:p>
            <a:pPr eaLnBrk="1" hangingPunct="1"/>
            <a:r>
              <a:rPr lang="en-GB" altLang="hu-HU" dirty="0" smtClean="0"/>
              <a:t>Kromě toho, demografické změny mohou mít různý vliv na hustě a řídce osídlených oblastech a struktura osídlení v dané oblasti také hraje roli. V hustě osídlených městských oblastech, zatímco úbytek obyvatelstva může vést ke zvýšení nákladů na infrastrukturu na obyvatele (například ve veřejné dopravě a vodním ustanovení), to neohrozí poskytování služeb jako takových. V řídce obydlených oblastech mohou takové změny, aby poskytování služeb nebo neudržitelný nesnesitelné. </a:t>
            </a:r>
          </a:p>
          <a:p>
            <a:pPr eaLnBrk="1" hangingPunct="1"/>
            <a:r>
              <a:rPr lang="en-GB" altLang="hu-HU" dirty="0" smtClean="0"/>
              <a:t>Mezitím nové předpisy a technologie mohou také ovlivnit náklady. Nové / revidované předpisy a technologie, může mít za následek snížení nákladů na: např zmírnění norem a zavádění služeb založených na IKT může mít takový účinek. Nicméně, zavádění nových předpisů a technologií může také zvýšit náklady, například Odborníci položené v rámci projektu ADAPT2DC předpokládají, že náklady pro provozovatele veřejné dopravy se zvýší, protože EU bude znamenat nové právní předpisy a technologie, například k životnímu prostředí šetrných technologií. </a:t>
            </a:r>
          </a:p>
          <a:p>
            <a:pPr eaLnBrk="1" hangingPunct="1"/>
            <a:r>
              <a:rPr lang="en-GB" altLang="hu-HU" dirty="0" smtClean="0"/>
              <a:t>Zvyšující se náklady mohou způsobit, že provozování některých služeb ekonomicky neproveditelné.Poskytování sociálních a kulturních služeb, a to zejména, je první, která budou usmrcena přes škrty ve veřejných výdajích, jak je často vnímána jako méně potřebné než ostatní, jako je voda a čištění odpadních vod </a:t>
            </a:r>
          </a:p>
          <a:p>
            <a:pPr eaLnBrk="1" hangingPunct="1"/>
            <a:r>
              <a:rPr lang="en-GB" altLang="hu-HU" dirty="0" smtClean="0"/>
              <a:t>Stručně řečeno, demografická změna tvary poptávky po službách, náklady na obyvatele, a přes to, že může mít vliv na dostupnost a přístupnost těchto služeb. To platí zejména pro služby zaměřené na určité věkové skupiny.</a:t>
            </a:r>
            <a:r>
              <a:rPr lang="cs-CZ" altLang="hu-HU" dirty="0" smtClean="0"/>
              <a:t> </a:t>
            </a:r>
            <a:r>
              <a:rPr lang="en-GB" altLang="hu-HU" dirty="0" smtClean="0"/>
              <a:t>Demografické změny přináší významné změny v potřebách místních společností. To se změní poptávka po zboží a službách, a to zejména pro ty, kteří zacílení určité věkové skupiny. Jen abychom jmenovali alespoň některé změny mohou zahrnovat klesající klientelu místních obchodů, méně uživatelů infrastruktury, jako je voda a kanalizace, měnící se potřeby dopravy (pokud jde o cíle, časy a fyzikálních vlastností), zvýšenou potřebu zdravotní péče nebo domácí péče / pomoci , atd </a:t>
            </a:r>
          </a:p>
          <a:p>
            <a:pPr eaLnBrk="1" hangingPunct="1"/>
            <a:r>
              <a:rPr lang="en-GB" altLang="hu-HU" dirty="0" smtClean="0"/>
              <a:t>Pokles v počtu zákazníků, je pravděpodobné, že mít za následek zvýšení nákladů na obyvatele za služby. Nicméně, tam jsou rozdíly mezi jednotlivými útvary, pokud jde o jejich citlivosti na měnící se demografickou strukturu. Některé náklady na infrastrukturu přímo souvisí s počtem obyvatel, který je méně efektivní z hlediska nákladů v případě nižších počtu obyvatel, jako je veřejná doprava a poskytování vody. Jiní jsou spíše souvisí s věkovou strukturou obyvatelstva, náklady například škol, zdravotní péče, pečovatelské domy jsou silně závislé na věku. Další typy nákladů na infrastrukturu jsou méně citlivé buď stárnutí nebo zmenšování, ale jsou spíše spojeny s sídelní struktury dané oblasti, například na údržbu silnic. </a:t>
            </a:r>
          </a:p>
          <a:p>
            <a:pPr eaLnBrk="1" hangingPunct="1"/>
            <a:r>
              <a:rPr lang="en-GB" altLang="hu-HU" dirty="0" smtClean="0"/>
              <a:t>Kromě toho, demografické změny mohou mít různý vliv na hustě a řídce osídlených oblastech a struktura osídlení v dané oblasti také hraje roli. V hustě osídlených městských oblastech, zatímco úbytek obyvatelstva může vést ke zvýšení nákladů na infrastrukturu na obyvatele (například ve veřejné dopravě a vodním ustanovení), to neohrozí poskytování služeb jako takových. V řídce obydlených oblastech mohou takové změny, aby poskytování služeb nebo neudržitelný nesnesitelné. </a:t>
            </a:r>
          </a:p>
          <a:p>
            <a:pPr eaLnBrk="1" hangingPunct="1"/>
            <a:r>
              <a:rPr lang="en-GB" altLang="hu-HU" dirty="0" smtClean="0"/>
              <a:t>Mezitím nové předpisy a technologie mohou také ovlivnit náklady. Nové / revidované předpisy a technologie, může mít za následek snížení nákladů na: např zmírnění norem a zavádění služeb založených na IKT může mít takový účinek. Nicméně, zavádění nových předpisů a technologií může také zvýšit náklady, například Odborníci položené v rámci projektu ADAPT2DC předpokládají, že náklady pro provozovatele veřejné dopravy se zvýší, protože EU bude znamenat nové právní předpisy a technologie, například k životnímu prostředí šetrných technologií. </a:t>
            </a:r>
          </a:p>
          <a:p>
            <a:pPr eaLnBrk="1" hangingPunct="1"/>
            <a:r>
              <a:rPr lang="en-GB" altLang="hu-HU" dirty="0" smtClean="0"/>
              <a:t>Zvyšující se náklady mohou způsobit, že provozování některých služeb ekonomicky neproveditelné.Poskytování sociálních a kulturních služeb, a to zejména, je první, která budou usmrcena přes škrty ve veřejných výdajích, jak je často vnímána jako méně potřebné než ostatní, jako je voda a čištění odpadních vod </a:t>
            </a:r>
          </a:p>
          <a:p>
            <a:pPr eaLnBrk="1" hangingPunct="1"/>
            <a:r>
              <a:rPr lang="en-GB" altLang="hu-HU" dirty="0" smtClean="0"/>
              <a:t>Stručně řečeno, demografická změna tvary poptávky po službách, náklady na obyvatele, a přes to, že může mít vliv na dostupnost a přístupnost těchto služeb. To platí zejména pro služby zaměřené na určité věkové skupiny.</a:t>
            </a:r>
            <a:endParaRPr lang="en-GB" altLang="hu-HU"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miter lim="800000"/>
            <a:headEnd/>
            <a:tailEnd/>
          </a:ln>
        </p:spPr>
        <p:txBody>
          <a:bodyPr/>
          <a:lstStyle/>
          <a:p>
            <a:fld id="{4ACE0EAB-5875-4E29-A3F8-8820D12BAB12}" type="slidenum">
              <a:rPr lang="en-GB" altLang="hu-HU" smtClean="0">
                <a:cs typeface="Arial" charset="0"/>
              </a:rPr>
              <a:pPr/>
              <a:t>6</a:t>
            </a:fld>
            <a:endParaRPr lang="en-GB" altLang="hu-HU" smtClean="0">
              <a:cs typeface="Arial" charset="0"/>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pPr eaLnBrk="1" hangingPunct="1"/>
            <a:r>
              <a:rPr lang="en-GB" altLang="hu-HU" dirty="0" smtClean="0"/>
              <a:t>Jedním z důležitých faktorů při smršťování je často selektivní migrace: </a:t>
            </a:r>
            <a:r>
              <a:rPr lang="cs-CZ" altLang="hu-HU" dirty="0" smtClean="0"/>
              <a:t>odchod</a:t>
            </a:r>
            <a:r>
              <a:rPr lang="en-GB" altLang="hu-HU" dirty="0" smtClean="0"/>
              <a:t>mladších skupin obyvatelstva</a:t>
            </a:r>
            <a:r>
              <a:rPr lang="cs-CZ" altLang="hu-HU" baseline="0" dirty="0" smtClean="0"/>
              <a:t> za </a:t>
            </a:r>
            <a:r>
              <a:rPr lang="en-GB" altLang="hu-HU" dirty="0" smtClean="0"/>
              <a:t>vyšší</a:t>
            </a:r>
            <a:r>
              <a:rPr lang="cs-CZ" altLang="hu-HU" dirty="0" smtClean="0"/>
              <a:t>m</a:t>
            </a:r>
            <a:r>
              <a:rPr lang="en-GB" altLang="hu-HU" dirty="0" smtClean="0"/>
              <a:t> </a:t>
            </a:r>
            <a:r>
              <a:rPr lang="cs-CZ" altLang="hu-HU" dirty="0" smtClean="0"/>
              <a:t>společenským statusem</a:t>
            </a:r>
            <a:r>
              <a:rPr lang="en-GB" altLang="hu-HU" dirty="0" smtClean="0"/>
              <a:t>,</a:t>
            </a:r>
            <a:r>
              <a:rPr lang="cs-CZ" altLang="hu-HU" dirty="0" smtClean="0"/>
              <a:t> </a:t>
            </a:r>
            <a:r>
              <a:rPr lang="en-GB" altLang="hu-HU" dirty="0" smtClean="0"/>
              <a:t>zanechala za sebou </a:t>
            </a:r>
            <a:r>
              <a:rPr lang="cs-CZ" altLang="hu-HU" dirty="0" smtClean="0"/>
              <a:t>lidé s </a:t>
            </a:r>
            <a:r>
              <a:rPr lang="en-GB" altLang="hu-HU" dirty="0" smtClean="0"/>
              <a:t>nižším statusem a / nebo starší populaci. Stárnutí a selektivní migrační procesy vedou ke koncentraci chudoby v postižených oblastech. Mezitím, co bylo uvedeno výše, veřejných činitelů "finanční prostředky na pomoc v boji proti chudobě může snížit. </a:t>
            </a:r>
          </a:p>
          <a:p>
            <a:pPr eaLnBrk="1" hangingPunct="1"/>
            <a:r>
              <a:rPr lang="en-GB" altLang="hu-HU" dirty="0" smtClean="0"/>
              <a:t>Starší lidé mívají obvykle nižší riziko chudoby než populace v aktivním věku a zejména dětí. Nicméně, za určitých podmínek, aby byly ohroženy v této souvislosti: starší lidé s nízkým sociálně-ekonomickým statusem ve znevýhodněných oblastech jsou stále více vystaveny riziku chudoby, izolace a sociálního vyloučení. V některých zemích, starší ženy a velmi staré tváře zvýšené riziko chudoby. Jejich zranitelnost je vyšší z důvodu snížení příležitostí pro rodinné péče, měnícím se strukturám rodiny a generační propast rozšíření, které je poháněno internetu a nových technologií. </a:t>
            </a:r>
          </a:p>
          <a:p>
            <a:pPr eaLnBrk="1" hangingPunct="1"/>
            <a:r>
              <a:rPr lang="en-GB" altLang="hu-HU" dirty="0" smtClean="0"/>
              <a:t>Emigrace mladých, aktivních lidí a výsledná koncentrace nižší úrovně a / nebo starší výsledků sčítání ke zvýšení prostorové vzdálenosti mezi různými skupinami obyvatelstva (nižším statusem a vyšším stavu, mladší a starší). Taková prostorová vzdálenost mezi různými skupinami obyvatelstva je často odkazoval se na jako prostorové segregace.</a:t>
            </a:r>
            <a:endParaRPr lang="hu-HU" altLang="hu-HU" dirty="0" smtClean="0"/>
          </a:p>
          <a:p>
            <a:pPr eaLnBrk="1" hangingPunct="1"/>
            <a:endParaRPr lang="hu-HU" altLang="hu-HU" dirty="0" smtClean="0"/>
          </a:p>
          <a:p>
            <a:pPr eaLnBrk="1" hangingPunct="1"/>
            <a:r>
              <a:rPr lang="hu-HU" altLang="hu-HU" dirty="0" smtClean="0"/>
              <a:t> </a:t>
            </a:r>
          </a:p>
          <a:p>
            <a:pPr eaLnBrk="1" hangingPunct="1"/>
            <a:endParaRPr lang="en-GB" altLang="hu-HU"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miter lim="800000"/>
            <a:headEnd/>
            <a:tailEnd/>
          </a:ln>
        </p:spPr>
        <p:txBody>
          <a:bodyPr/>
          <a:lstStyle/>
          <a:p>
            <a:fld id="{7EDBA5FE-A455-43AA-AA84-47A15DE6936A}" type="slidenum">
              <a:rPr lang="en-GB" altLang="hu-HU" smtClean="0">
                <a:cs typeface="Arial" charset="0"/>
              </a:rPr>
              <a:pPr/>
              <a:t>7</a:t>
            </a:fld>
            <a:endParaRPr lang="en-GB" altLang="hu-HU" smtClean="0">
              <a:cs typeface="Arial"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pPr eaLnBrk="1" hangingPunct="1"/>
            <a:r>
              <a:rPr lang="en-GB" altLang="hu-HU" dirty="0" smtClean="0"/>
              <a:t>Prostorová koncentrace obyvatelstva</a:t>
            </a:r>
            <a:r>
              <a:rPr lang="cs-CZ" altLang="hu-HU" dirty="0" smtClean="0"/>
              <a:t> s </a:t>
            </a:r>
            <a:r>
              <a:rPr lang="en-GB" altLang="hu-HU" dirty="0" smtClean="0"/>
              <a:t>n</a:t>
            </a:r>
            <a:r>
              <a:rPr lang="cs-CZ" altLang="hu-HU" dirty="0" err="1" smtClean="0"/>
              <a:t>ižším</a:t>
            </a:r>
            <a:r>
              <a:rPr lang="cs-CZ" altLang="hu-HU" baseline="0" dirty="0" smtClean="0"/>
              <a:t> společenským statusem</a:t>
            </a:r>
            <a:r>
              <a:rPr lang="en-GB" altLang="hu-HU" dirty="0" smtClean="0"/>
              <a:t> otevře self-udržovat kruh chudoby a marginalizace: Dlouhodob</a:t>
            </a:r>
            <a:r>
              <a:rPr lang="cs-CZ" altLang="hu-HU" dirty="0" smtClean="0"/>
              <a:t>ý</a:t>
            </a:r>
            <a:r>
              <a:rPr lang="en-GB" altLang="hu-HU" dirty="0" smtClean="0"/>
              <a:t> a selektivní o</a:t>
            </a:r>
            <a:r>
              <a:rPr lang="cs-CZ" altLang="hu-HU" dirty="0" err="1" smtClean="0"/>
              <a:t>dchod</a:t>
            </a:r>
            <a:r>
              <a:rPr lang="en-GB" altLang="hu-HU" dirty="0" smtClean="0"/>
              <a:t> mladých, aktivních lidí vede k poklesu v místní poptávky a HDP na obyvatele, který činí místní služby nerealizovatelné provozovat proto výsledky v jejich uzavření, což dále snižuje atraktivitu oblasti, a za paliva o</a:t>
            </a:r>
            <a:r>
              <a:rPr lang="cs-CZ" altLang="hu-HU" dirty="0" err="1" smtClean="0"/>
              <a:t>dchod</a:t>
            </a:r>
            <a:r>
              <a:rPr lang="en-GB" altLang="hu-HU" dirty="0" smtClean="0"/>
              <a:t> mladších a více aktivních lidí.</a:t>
            </a:r>
            <a:endParaRPr lang="en-GB" altLang="hu-HU"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miter lim="800000"/>
            <a:headEnd/>
            <a:tailEnd/>
          </a:ln>
        </p:spPr>
        <p:txBody>
          <a:bodyPr/>
          <a:lstStyle/>
          <a:p>
            <a:fld id="{919D5745-001C-4361-846D-21444DC763C3}" type="slidenum">
              <a:rPr lang="en-GB" altLang="hu-HU" smtClean="0">
                <a:cs typeface="Arial" charset="0"/>
              </a:rPr>
              <a:pPr/>
              <a:t>8</a:t>
            </a:fld>
            <a:endParaRPr lang="en-GB" altLang="hu-HU" smtClean="0">
              <a:cs typeface="Arial" charset="0"/>
            </a:endParaRPr>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r>
              <a:rPr lang="en-GB" altLang="hu-HU" dirty="0" smtClean="0"/>
              <a:t>Stárnutí a smršťování představuje výzvy pro sociální soudržnost. Stárnutí, doprovázené vzájemné nepochopení druhých životního stylu (dělení zvýšila různými znalostmi a dovednostmi v oblasti internetu a nových technologií) a nedostatek mezigenerační podpory snižuje sociální soudržnost.</a:t>
            </a:r>
            <a:r>
              <a:rPr lang="cs-CZ" altLang="hu-HU" dirty="0" smtClean="0"/>
              <a:t>Odchod</a:t>
            </a:r>
            <a:r>
              <a:rPr lang="cs-CZ" altLang="hu-HU" baseline="0" dirty="0" smtClean="0"/>
              <a:t> </a:t>
            </a:r>
            <a:r>
              <a:rPr lang="en-GB" altLang="hu-HU" dirty="0" smtClean="0"/>
              <a:t>mladší</a:t>
            </a:r>
            <a:r>
              <a:rPr lang="cs-CZ" altLang="hu-HU" dirty="0" smtClean="0"/>
              <a:t>ch </a:t>
            </a:r>
            <a:r>
              <a:rPr lang="en-GB" altLang="hu-HU" dirty="0" smtClean="0"/>
              <a:t>vyššího stavu,</a:t>
            </a:r>
            <a:r>
              <a:rPr lang="cs-CZ" altLang="hu-HU" baseline="0" dirty="0" smtClean="0"/>
              <a:t> a </a:t>
            </a:r>
            <a:r>
              <a:rPr lang="en-GB" altLang="hu-HU" dirty="0" smtClean="0"/>
              <a:t>více mobilních skupin, odcházející za nižší stavové skupin a starých lidí má podobný účinek. Kromě toho, stárnutí a smršťování může vést k negativní obraz, stigmatizace oblasti, která má za následek snížení upevnění na daném prostoru rezidenty, opět vede ke snížení sociální soudržnosti (a v souvislosti s tím problémy, jako je životní podmínky z důvodu k menšímu péči o zastavěné a přírodního prostředí, dále outmigration atd) v oblastech, na něž se vztahují rozsáhlé migrace v uplynulých desetiletích, sociální integrace, jakož i problémy související s věkem rezidentů zahraničního původu mohou představovat specifické problémy. Přizpůsobení služeb a infrastruktury pro samotné demografické změny může vyvolat sociální napětí, např Uzavření škol je často předmětem protestu místními obyvateli.</a:t>
            </a:r>
            <a:endParaRPr lang="en-GB" altLang="hu-HU"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miter lim="800000"/>
            <a:headEnd/>
            <a:tailEnd/>
          </a:ln>
        </p:spPr>
        <p:txBody>
          <a:bodyPr/>
          <a:lstStyle/>
          <a:p>
            <a:fld id="{BACD30B7-8F03-4F2A-9B30-7D454CB9E76A}" type="slidenum">
              <a:rPr lang="en-GB" altLang="hu-HU" smtClean="0">
                <a:cs typeface="Arial" charset="0"/>
              </a:rPr>
              <a:pPr/>
              <a:t>9</a:t>
            </a:fld>
            <a:endParaRPr lang="en-GB" altLang="hu-HU" smtClean="0">
              <a:cs typeface="Arial" charset="0"/>
            </a:endParaRPr>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p:spPr>
        <p:txBody>
          <a:bodyPr/>
          <a:lstStyle/>
          <a:p>
            <a:pPr eaLnBrk="1" hangingPunct="1"/>
            <a:r>
              <a:rPr lang="en-GB" altLang="hu-HU" dirty="0" smtClean="0"/>
              <a:t>Obyvatelstvo shinking pravděpodobně za následek snížené poptávky po bydlení (je však třeba poznamenat, že poptávka po bydlení je primárně spojena se počtu obyvatel jako takové, ale počet domácností), a proto zvyšující se počet volných bydlení. Průmyslové Oslabení listy zpět nevyužívaných průmyslových zařízení a rostoucí brownfields. Smrštění může také vést k nárůstu volných pracovních míst ve veřejných zařízeních: nemocnice, školky, obchody, nákupní centra. </a:t>
            </a:r>
          </a:p>
          <a:p>
            <a:pPr eaLnBrk="1" hangingPunct="1"/>
            <a:r>
              <a:rPr lang="en-GB" altLang="hu-HU" dirty="0" smtClean="0"/>
              <a:t>Smršťovací má rovněž za následek snížení poptávky po infrastrukturní sítě, jako je voda a kanalizace, které činí dříve postavené systémy náročné na údržbu jak finančně, tak technicky (delší zadržení časy vodu z vodovodu, zvýšená koroze trubek materiálů atd). </a:t>
            </a:r>
          </a:p>
          <a:p>
            <a:pPr eaLnBrk="1" hangingPunct="1"/>
            <a:r>
              <a:rPr lang="en-GB" altLang="hu-HU" dirty="0" smtClean="0"/>
              <a:t>Volná místa vedou k oběma hospodářskými a sociálními problémy. Vytvářejí převis nabídky na trhu s nemovitostmi; tedy snížení hodnoty majetku v postižených oblastech. Navíc, volná nemovitost představuje bezpečnostní problémy a má silný negativní vliv na image oblasti, které dále oslabí hodnotu majetku v okolí. Klesající ceny a nájmy nemovitostí, doprovázené poklesem investic do nemovitostí a pokles výdajů na údržbu kvůli nedostatku veřejných i soukromých zdrojů vést k (další) chátrání budov.</a:t>
            </a:r>
            <a:endParaRPr lang="en-GB" altLang="hu-HU"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685800" y="2130425"/>
            <a:ext cx="7772400" cy="1470025"/>
          </a:xfrm>
          <a:prstGeom prst="rect">
            <a:avLst/>
          </a:prstGeom>
        </p:spPr>
        <p:txBody>
          <a:bodyPr/>
          <a:lstStyle/>
          <a:p>
            <a:r>
              <a:rPr lang="hu-HU" smtClean="0"/>
              <a:t>Mintacím szerkesztése</a:t>
            </a:r>
            <a:endParaRPr lang="hu-HU"/>
          </a:p>
        </p:txBody>
      </p:sp>
      <p:sp>
        <p:nvSpPr>
          <p:cNvPr id="3" name="Alcím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hu-HU" smtClean="0"/>
              <a:t>Alcím mintájának szerkesztése</a:t>
            </a:r>
            <a:endParaRPr lang="hu-H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a:xfrm>
            <a:off x="457200" y="274638"/>
            <a:ext cx="8229600" cy="1143000"/>
          </a:xfrm>
          <a:prstGeom prst="rect">
            <a:avLst/>
          </a:prstGeom>
        </p:spPr>
        <p:txBody>
          <a:bodyPr/>
          <a:lstStyle/>
          <a:p>
            <a:r>
              <a:rPr lang="hu-HU" smtClean="0"/>
              <a:t>Mintacím szerkesztése</a:t>
            </a:r>
            <a:endParaRPr lang="hu-HU"/>
          </a:p>
        </p:txBody>
      </p:sp>
      <p:sp>
        <p:nvSpPr>
          <p:cNvPr id="3" name="Függőleges szöveg helye 2"/>
          <p:cNvSpPr>
            <a:spLocks noGrp="1"/>
          </p:cNvSpPr>
          <p:nvPr>
            <p:ph type="body" orient="vert" idx="1"/>
          </p:nvPr>
        </p:nvSpPr>
        <p:spPr>
          <a:xfrm>
            <a:off x="457200" y="1600200"/>
            <a:ext cx="8229600" cy="4525963"/>
          </a:xfrm>
          <a:prstGeom prst="rect">
            <a:avLst/>
          </a:prstGeo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274638"/>
            <a:ext cx="2057400" cy="5851525"/>
          </a:xfrm>
          <a:prstGeom prst="rect">
            <a:avLst/>
          </a:prstGeom>
        </p:spPr>
        <p:txBody>
          <a:bodyPr vert="eaVert"/>
          <a:lstStyle/>
          <a:p>
            <a:r>
              <a:rPr lang="hu-HU" smtClean="0"/>
              <a:t>Mintacím szerkesztése</a:t>
            </a:r>
            <a:endParaRPr lang="hu-HU"/>
          </a:p>
        </p:txBody>
      </p:sp>
      <p:sp>
        <p:nvSpPr>
          <p:cNvPr id="3" name="Függőleges szöveg helye 2"/>
          <p:cNvSpPr>
            <a:spLocks noGrp="1"/>
          </p:cNvSpPr>
          <p:nvPr>
            <p:ph type="body" orient="vert" idx="1"/>
          </p:nvPr>
        </p:nvSpPr>
        <p:spPr>
          <a:xfrm>
            <a:off x="457200" y="274638"/>
            <a:ext cx="6019800" cy="5851525"/>
          </a:xfrm>
          <a:prstGeom prst="rect">
            <a:avLst/>
          </a:prstGeo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a:xfrm>
            <a:off x="457200" y="274638"/>
            <a:ext cx="8229600" cy="1143000"/>
          </a:xfrm>
          <a:prstGeom prst="rect">
            <a:avLst/>
          </a:prstGeom>
        </p:spPr>
        <p:txBody>
          <a:bodyPr/>
          <a:lstStyle/>
          <a:p>
            <a:r>
              <a:rPr lang="hu-HU" smtClean="0"/>
              <a:t>Mintacím szerkesztése</a:t>
            </a:r>
            <a:endParaRPr lang="hu-HU"/>
          </a:p>
        </p:txBody>
      </p:sp>
      <p:sp>
        <p:nvSpPr>
          <p:cNvPr id="3" name="Tartalom helye 2"/>
          <p:cNvSpPr>
            <a:spLocks noGrp="1"/>
          </p:cNvSpPr>
          <p:nvPr>
            <p:ph idx="1"/>
          </p:nvPr>
        </p:nvSpPr>
        <p:spPr>
          <a:xfrm>
            <a:off x="457200" y="1600200"/>
            <a:ext cx="8229600" cy="4525963"/>
          </a:xfrm>
          <a:prstGeom prst="rect">
            <a:avLst/>
          </a:prstGeo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hu-HU" smtClean="0"/>
              <a:t>Mintacím szerkesztése</a:t>
            </a:r>
            <a:endParaRPr lang="hu-HU"/>
          </a:p>
        </p:txBody>
      </p:sp>
      <p:sp>
        <p:nvSpPr>
          <p:cNvPr id="3" name="Szöveg helye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hu-HU" smtClean="0"/>
              <a:t>Mintaszöveg szerkesztése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a:xfrm>
            <a:off x="457200" y="274638"/>
            <a:ext cx="8229600" cy="1143000"/>
          </a:xfrm>
          <a:prstGeom prst="rect">
            <a:avLst/>
          </a:prstGeom>
        </p:spPr>
        <p:txBody>
          <a:bodyPr/>
          <a:lstStyle/>
          <a:p>
            <a:r>
              <a:rPr lang="hu-HU" smtClean="0"/>
              <a:t>Mintacím szerkesztése</a:t>
            </a:r>
            <a:endParaRPr lang="hu-HU"/>
          </a:p>
        </p:txBody>
      </p:sp>
      <p:sp>
        <p:nvSpPr>
          <p:cNvPr id="3" name="Tartalom helye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Tartalom helye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a:xfrm>
            <a:off x="457200" y="274638"/>
            <a:ext cx="8229600" cy="1143000"/>
          </a:xfrm>
          <a:prstGeom prst="rect">
            <a:avLst/>
          </a:prstGeom>
        </p:spPr>
        <p:txBody>
          <a:bodyPr/>
          <a:lstStyle>
            <a:lvl1pPr>
              <a:defRPr/>
            </a:lvl1pPr>
          </a:lstStyle>
          <a:p>
            <a:r>
              <a:rPr lang="hu-HU" smtClean="0"/>
              <a:t>Mintacím szerkesztése</a:t>
            </a:r>
            <a:endParaRPr lang="hu-HU"/>
          </a:p>
        </p:txBody>
      </p:sp>
      <p:sp>
        <p:nvSpPr>
          <p:cNvPr id="3" name="Szöveg helye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Szöveg helye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a:xfrm>
            <a:off x="457200" y="274638"/>
            <a:ext cx="8229600" cy="1143000"/>
          </a:xfrm>
          <a:prstGeom prst="rect">
            <a:avLst/>
          </a:prstGeom>
        </p:spPr>
        <p:txBody>
          <a:bodyPr/>
          <a:lstStyle/>
          <a:p>
            <a:r>
              <a:rPr lang="hu-HU" smtClean="0"/>
              <a:t>Mintacím szerkesztése</a:t>
            </a:r>
            <a:endParaRPr lang="hu-H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457200" y="273050"/>
            <a:ext cx="3008313" cy="1162050"/>
          </a:xfrm>
          <a:prstGeom prst="rect">
            <a:avLst/>
          </a:prstGeom>
        </p:spPr>
        <p:txBody>
          <a:bodyPr anchor="b"/>
          <a:lstStyle>
            <a:lvl1pPr algn="l">
              <a:defRPr sz="2000" b="1"/>
            </a:lvl1pPr>
          </a:lstStyle>
          <a:p>
            <a:r>
              <a:rPr lang="hu-HU" smtClean="0"/>
              <a:t>Mintacím szerkesztése</a:t>
            </a:r>
            <a:endParaRPr lang="hu-HU"/>
          </a:p>
        </p:txBody>
      </p:sp>
      <p:sp>
        <p:nvSpPr>
          <p:cNvPr id="3" name="Tartalom helye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Szöveg helye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1792288" y="4800600"/>
            <a:ext cx="5486400" cy="566738"/>
          </a:xfrm>
          <a:prstGeom prst="rect">
            <a:avLst/>
          </a:prstGeom>
        </p:spPr>
        <p:txBody>
          <a:bodyPr anchor="b"/>
          <a:lstStyle>
            <a:lvl1pPr algn="l">
              <a:defRPr sz="2000" b="1"/>
            </a:lvl1pPr>
          </a:lstStyle>
          <a:p>
            <a:r>
              <a:rPr lang="hu-HU" smtClean="0"/>
              <a:t>Mintacím szerkesztése</a:t>
            </a:r>
            <a:endParaRPr lang="hu-HU"/>
          </a:p>
        </p:txBody>
      </p:sp>
      <p:sp>
        <p:nvSpPr>
          <p:cNvPr id="3" name="Kép hely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hu-HU" noProof="0" smtClean="0"/>
          </a:p>
        </p:txBody>
      </p:sp>
      <p:sp>
        <p:nvSpPr>
          <p:cNvPr id="4" name="Szöveg helye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Text Box 6"/>
          <p:cNvSpPr txBox="1">
            <a:spLocks noChangeArrowheads="1"/>
          </p:cNvSpPr>
          <p:nvPr/>
        </p:nvSpPr>
        <p:spPr bwMode="auto">
          <a:xfrm>
            <a:off x="755650" y="2997200"/>
            <a:ext cx="7054850" cy="1308050"/>
          </a:xfrm>
          <a:prstGeom prst="rect">
            <a:avLst/>
          </a:prstGeom>
          <a:noFill/>
          <a:ln w="9525">
            <a:noFill/>
            <a:miter lim="800000"/>
            <a:headEnd/>
            <a:tailEnd/>
          </a:ln>
          <a:effectLst/>
        </p:spPr>
        <p:txBody>
          <a:bodyPr lIns="0" tIns="0" rIns="0" bIns="0">
            <a:spAutoFit/>
          </a:bodyPr>
          <a:lstStyle/>
          <a:p>
            <a:r>
              <a:rPr lang="hu-HU" altLang="hu-HU" sz="3500" b="1" dirty="0" smtClean="0">
                <a:solidFill>
                  <a:schemeClr val="bg2"/>
                </a:solidFill>
                <a:latin typeface="Calibri" pitchFamily="34" charset="0"/>
              </a:rPr>
              <a:t>Dopady demografických změn</a:t>
            </a:r>
            <a:endParaRPr lang="en-GB" altLang="hu-HU" sz="2500" dirty="0" smtClean="0">
              <a:solidFill>
                <a:schemeClr val="bg2"/>
              </a:solidFill>
              <a:latin typeface="Calibri" pitchFamily="34" charset="0"/>
            </a:endParaRPr>
          </a:p>
          <a:p>
            <a:r>
              <a:rPr lang="en-GB" altLang="hu-HU" sz="2500" b="1" dirty="0" smtClean="0">
                <a:solidFill>
                  <a:schemeClr val="bg2"/>
                </a:solidFill>
                <a:latin typeface="Calibri" pitchFamily="34" charset="0"/>
              </a:rPr>
              <a:t>A</a:t>
            </a:r>
            <a:r>
              <a:rPr lang="cs-CZ" altLang="hu-HU" sz="2500" b="1" dirty="0" err="1" smtClean="0">
                <a:solidFill>
                  <a:schemeClr val="bg2"/>
                </a:solidFill>
                <a:latin typeface="Calibri" pitchFamily="34" charset="0"/>
              </a:rPr>
              <a:t>utor</a:t>
            </a:r>
            <a:r>
              <a:rPr lang="cs-CZ" altLang="hu-HU" sz="2500" b="1" dirty="0" smtClean="0">
                <a:solidFill>
                  <a:schemeClr val="bg2"/>
                </a:solidFill>
                <a:latin typeface="Calibri" pitchFamily="34" charset="0"/>
              </a:rPr>
              <a:t> prezentace</a:t>
            </a:r>
            <a:endParaRPr lang="en-GB" altLang="hu-HU" sz="2500" b="1" dirty="0" smtClean="0">
              <a:solidFill>
                <a:schemeClr val="bg2"/>
              </a:solidFill>
              <a:latin typeface="Calibri" pitchFamily="34" charset="0"/>
            </a:endParaRPr>
          </a:p>
          <a:p>
            <a:r>
              <a:rPr lang="cs-CZ" altLang="hu-HU" sz="2500" dirty="0" smtClean="0">
                <a:solidFill>
                  <a:schemeClr val="bg2"/>
                </a:solidFill>
                <a:latin typeface="Calibri" pitchFamily="34" charset="0"/>
              </a:rPr>
              <a:t>Název organizace</a:t>
            </a:r>
            <a:endParaRPr lang="en-GB" altLang="hu-HU" sz="2500" dirty="0">
              <a:solidFill>
                <a:schemeClr val="bg2"/>
              </a:solidFill>
              <a:latin typeface="Calibri" pitchFamily="34" charset="0"/>
            </a:endParaRPr>
          </a:p>
        </p:txBody>
      </p:sp>
      <p:sp>
        <p:nvSpPr>
          <p:cNvPr id="1027" name="Text Box 8"/>
          <p:cNvSpPr txBox="1">
            <a:spLocks noChangeArrowheads="1"/>
          </p:cNvSpPr>
          <p:nvPr/>
        </p:nvSpPr>
        <p:spPr bwMode="auto">
          <a:xfrm>
            <a:off x="755650" y="5516563"/>
            <a:ext cx="7054850" cy="244475"/>
          </a:xfrm>
          <a:prstGeom prst="rect">
            <a:avLst/>
          </a:prstGeom>
          <a:noFill/>
          <a:ln w="9525">
            <a:noFill/>
            <a:miter lim="800000"/>
            <a:headEnd/>
            <a:tailEnd/>
          </a:ln>
          <a:effectLst/>
        </p:spPr>
        <p:txBody>
          <a:bodyPr lIns="0" tIns="0" rIns="0" bIns="0">
            <a:spAutoFit/>
          </a:bodyPr>
          <a:lstStyle/>
          <a:p>
            <a:r>
              <a:rPr lang="cs-CZ" altLang="hu-HU" sz="1600" dirty="0" smtClean="0">
                <a:solidFill>
                  <a:schemeClr val="bg2"/>
                </a:solidFill>
                <a:latin typeface="Calibri" pitchFamily="34" charset="0"/>
              </a:rPr>
              <a:t>Název události (mítingu)</a:t>
            </a:r>
            <a:r>
              <a:rPr lang="sl-SI" altLang="hu-HU" sz="1600" dirty="0" smtClean="0">
                <a:solidFill>
                  <a:schemeClr val="bg2"/>
                </a:solidFill>
                <a:latin typeface="Calibri" pitchFamily="34" charset="0"/>
              </a:rPr>
              <a:t> </a:t>
            </a:r>
            <a:r>
              <a:rPr lang="sl-SI" altLang="hu-HU" sz="1600" dirty="0">
                <a:solidFill>
                  <a:schemeClr val="bg2"/>
                </a:solidFill>
                <a:latin typeface="Calibri" pitchFamily="34" charset="0"/>
              </a:rPr>
              <a:t>|</a:t>
            </a:r>
            <a:r>
              <a:rPr lang="en-GB" altLang="hu-HU" sz="1600" dirty="0">
                <a:solidFill>
                  <a:schemeClr val="bg2"/>
                </a:solidFill>
                <a:latin typeface="Calibri" pitchFamily="34" charset="0"/>
              </a:rPr>
              <a:t> </a:t>
            </a:r>
            <a:r>
              <a:rPr lang="cs-CZ" altLang="hu-HU" sz="1600" dirty="0" smtClean="0">
                <a:solidFill>
                  <a:schemeClr val="bg2"/>
                </a:solidFill>
                <a:latin typeface="Calibri" pitchFamily="34" charset="0"/>
              </a:rPr>
              <a:t>Kde se koná</a:t>
            </a:r>
            <a:r>
              <a:rPr lang="sl-SI" altLang="hu-HU" sz="1600" dirty="0" smtClean="0">
                <a:solidFill>
                  <a:schemeClr val="bg2"/>
                </a:solidFill>
                <a:latin typeface="Calibri" pitchFamily="34" charset="0"/>
              </a:rPr>
              <a:t> </a:t>
            </a:r>
            <a:r>
              <a:rPr lang="sl-SI" altLang="hu-HU" sz="1600" dirty="0">
                <a:solidFill>
                  <a:schemeClr val="bg2"/>
                </a:solidFill>
                <a:latin typeface="Calibri" pitchFamily="34" charset="0"/>
              </a:rPr>
              <a:t>|</a:t>
            </a:r>
            <a:r>
              <a:rPr lang="en-GB" altLang="hu-HU" sz="1600" dirty="0">
                <a:solidFill>
                  <a:schemeClr val="bg2"/>
                </a:solidFill>
                <a:latin typeface="Calibri" pitchFamily="34" charset="0"/>
              </a:rPr>
              <a:t> </a:t>
            </a:r>
            <a:r>
              <a:rPr lang="en-GB" altLang="hu-HU" sz="1600" dirty="0" smtClean="0">
                <a:solidFill>
                  <a:schemeClr val="bg2"/>
                </a:solidFill>
                <a:latin typeface="Calibri" pitchFamily="34" charset="0"/>
              </a:rPr>
              <a:t>Da</a:t>
            </a:r>
            <a:r>
              <a:rPr lang="cs-CZ" altLang="hu-HU" sz="1600" dirty="0" err="1" smtClean="0">
                <a:solidFill>
                  <a:schemeClr val="bg2"/>
                </a:solidFill>
                <a:latin typeface="Calibri" pitchFamily="34" charset="0"/>
              </a:rPr>
              <a:t>tum</a:t>
            </a:r>
            <a:r>
              <a:rPr lang="cs-CZ" altLang="hu-HU" sz="1600" dirty="0" smtClean="0">
                <a:solidFill>
                  <a:schemeClr val="bg2"/>
                </a:solidFill>
                <a:latin typeface="Calibri" pitchFamily="34" charset="0"/>
              </a:rPr>
              <a:t> konání</a:t>
            </a:r>
            <a:endParaRPr lang="en-GB" altLang="hu-HU" sz="1600" dirty="0">
              <a:solidFill>
                <a:schemeClr val="bg2"/>
              </a:solidFill>
              <a:latin typeface="Calibri" pitchFamily="34" charset="0"/>
            </a:endParaRPr>
          </a:p>
        </p:txBody>
      </p:sp>
      <p:pic>
        <p:nvPicPr>
          <p:cNvPr id="1028" name="Picture 10" descr="SAMPLE LOGO"/>
          <p:cNvPicPr>
            <a:picLocks noChangeAspect="1" noChangeArrowheads="1"/>
          </p:cNvPicPr>
          <p:nvPr/>
        </p:nvPicPr>
        <p:blipFill>
          <a:blip r:embed="rId3" cstate="print"/>
          <a:srcRect/>
          <a:stretch>
            <a:fillRect/>
          </a:stretch>
        </p:blipFill>
        <p:spPr bwMode="auto">
          <a:xfrm>
            <a:off x="755650" y="4437063"/>
            <a:ext cx="1444625" cy="361950"/>
          </a:xfrm>
          <a:prstGeom prst="rect">
            <a:avLst/>
          </a:prstGeom>
          <a:noFill/>
          <a:ln w="9525">
            <a:noFill/>
            <a:miter lim="800000"/>
            <a:headEnd/>
            <a:tailEnd/>
          </a:ln>
        </p:spPr>
      </p:pic>
      <p:pic>
        <p:nvPicPr>
          <p:cNvPr id="1029" name="Kép 9"/>
          <p:cNvPicPr>
            <a:picLocks noChangeAspect="1"/>
          </p:cNvPicPr>
          <p:nvPr/>
        </p:nvPicPr>
        <p:blipFill>
          <a:blip r:embed="rId4" cstate="print"/>
          <a:srcRect/>
          <a:stretch>
            <a:fillRect/>
          </a:stretch>
        </p:blipFill>
        <p:spPr bwMode="auto">
          <a:xfrm>
            <a:off x="0" y="765175"/>
            <a:ext cx="9144000" cy="1457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12"/>
          <p:cNvSpPr txBox="1">
            <a:spLocks noChangeArrowheads="1"/>
          </p:cNvSpPr>
          <p:nvPr/>
        </p:nvSpPr>
        <p:spPr bwMode="auto">
          <a:xfrm>
            <a:off x="755650" y="1341438"/>
            <a:ext cx="7054850" cy="538162"/>
          </a:xfrm>
          <a:prstGeom prst="rect">
            <a:avLst/>
          </a:prstGeom>
          <a:noFill/>
          <a:ln w="9525">
            <a:noFill/>
            <a:miter lim="800000"/>
            <a:headEnd/>
            <a:tailEnd/>
          </a:ln>
          <a:effectLst/>
        </p:spPr>
        <p:txBody>
          <a:bodyPr lIns="0" tIns="0" rIns="0" bIns="0">
            <a:spAutoFit/>
          </a:bodyPr>
          <a:lstStyle/>
          <a:p>
            <a:r>
              <a:rPr lang="hu-HU" altLang="hu-HU" sz="3500" b="1" dirty="0" smtClean="0">
                <a:solidFill>
                  <a:schemeClr val="bg2"/>
                </a:solidFill>
                <a:latin typeface="Calibri" pitchFamily="34" charset="0"/>
              </a:rPr>
              <a:t>Bydlení a infrastruktura</a:t>
            </a:r>
            <a:endParaRPr lang="en-GB" altLang="hu-HU" sz="3500" b="1" dirty="0">
              <a:solidFill>
                <a:schemeClr val="bg2"/>
              </a:solidFill>
              <a:latin typeface="Calibri" pitchFamily="34" charset="0"/>
            </a:endParaRPr>
          </a:p>
        </p:txBody>
      </p:sp>
      <p:sp>
        <p:nvSpPr>
          <p:cNvPr id="10243" name="Text Box 13"/>
          <p:cNvSpPr txBox="1">
            <a:spLocks noChangeArrowheads="1"/>
          </p:cNvSpPr>
          <p:nvPr/>
        </p:nvSpPr>
        <p:spPr bwMode="auto">
          <a:xfrm>
            <a:off x="755650" y="2317750"/>
            <a:ext cx="7054850" cy="2677656"/>
          </a:xfrm>
          <a:prstGeom prst="rect">
            <a:avLst/>
          </a:prstGeom>
          <a:noFill/>
          <a:ln w="9525">
            <a:noFill/>
            <a:miter lim="800000"/>
            <a:headEnd/>
            <a:tailEnd/>
          </a:ln>
          <a:effectLst/>
        </p:spPr>
        <p:txBody>
          <a:bodyPr lIns="0" tIns="0" rIns="0" bIns="0">
            <a:spAutoFit/>
          </a:bodyPr>
          <a:lstStyle/>
          <a:p>
            <a:pPr marL="180975" indent="-180975"/>
            <a:endParaRPr lang="hu-HU" sz="2000" i="1" dirty="0">
              <a:solidFill>
                <a:schemeClr val="bg2"/>
              </a:solidFill>
              <a:latin typeface="Calibri" pitchFamily="34" charset="0"/>
            </a:endParaRPr>
          </a:p>
          <a:p>
            <a:pPr marL="180975" indent="-180975"/>
            <a:r>
              <a:rPr lang="hu-HU" sz="2200" dirty="0" smtClean="0">
                <a:solidFill>
                  <a:schemeClr val="bg2"/>
                </a:solidFill>
                <a:latin typeface="Calibri" pitchFamily="34" charset="0"/>
              </a:rPr>
              <a:t>Mimojiné</a:t>
            </a:r>
            <a:endParaRPr lang="hu-HU" sz="2200" dirty="0">
              <a:solidFill>
                <a:schemeClr val="bg2"/>
              </a:solidFill>
              <a:latin typeface="Calibri" pitchFamily="34" charset="0"/>
            </a:endParaRPr>
          </a:p>
          <a:p>
            <a:pPr marL="180975" indent="-180975">
              <a:buFontTx/>
              <a:buChar char="•"/>
            </a:pPr>
            <a:r>
              <a:rPr lang="hu-HU" sz="2200" dirty="0" smtClean="0">
                <a:solidFill>
                  <a:schemeClr val="bg2"/>
                </a:solidFill>
                <a:latin typeface="Calibri" pitchFamily="34" charset="0"/>
              </a:rPr>
              <a:t>Vylidňování je příležitost vytvářet více přijatelně obyvatelné,  řídčeji obydlené prostředí a obecně uvolnit tlak na zabydlené prostředí </a:t>
            </a:r>
          </a:p>
          <a:p>
            <a:pPr marL="180975" indent="-180975">
              <a:buFontTx/>
              <a:buChar char="•"/>
            </a:pPr>
            <a:r>
              <a:rPr lang="hu-HU" sz="2200" dirty="0" smtClean="0">
                <a:solidFill>
                  <a:schemeClr val="bg2"/>
                </a:solidFill>
                <a:latin typeface="Calibri" pitchFamily="34" charset="0"/>
              </a:rPr>
              <a:t>Nové bytové kapacity mohou přilákat zájemce o bydlení – nicméně nabídka bydlení sama o sobě nestačí pro natáhnutí lidí s vyššími životními ambicemi.</a:t>
            </a:r>
            <a:endParaRPr lang="hu-HU" sz="2200" dirty="0">
              <a:solidFill>
                <a:schemeClr val="bg2"/>
              </a:solidFill>
              <a:latin typeface="Calibri" pitchFamily="34" charset="0"/>
            </a:endParaRPr>
          </a:p>
        </p:txBody>
      </p:sp>
      <p:sp>
        <p:nvSpPr>
          <p:cNvPr id="10244" name="Rectangle 24"/>
          <p:cNvSpPr>
            <a:spLocks noChangeArrowheads="1"/>
          </p:cNvSpPr>
          <p:nvPr/>
        </p:nvSpPr>
        <p:spPr bwMode="auto">
          <a:xfrm>
            <a:off x="0" y="6505575"/>
            <a:ext cx="9144000" cy="352425"/>
          </a:xfrm>
          <a:prstGeom prst="rect">
            <a:avLst/>
          </a:prstGeom>
          <a:gradFill rotWithShape="1">
            <a:gsLst>
              <a:gs pos="0">
                <a:srgbClr val="DDDDDD"/>
              </a:gs>
              <a:gs pos="50000">
                <a:srgbClr val="EAEAEA"/>
              </a:gs>
              <a:gs pos="100000">
                <a:srgbClr val="DDDDDD"/>
              </a:gs>
            </a:gsLst>
            <a:lin ang="5400000" scaled="1"/>
          </a:gradFill>
          <a:ln w="9525">
            <a:noFill/>
            <a:miter lim="800000"/>
            <a:headEnd/>
            <a:tailEnd/>
          </a:ln>
          <a:effectLst/>
        </p:spPr>
        <p:txBody>
          <a:bodyPr wrap="none" anchor="ctr"/>
          <a:lstStyle/>
          <a:p>
            <a:endParaRPr lang="hu-HU" altLang="hu-HU"/>
          </a:p>
        </p:txBody>
      </p:sp>
      <p:pic>
        <p:nvPicPr>
          <p:cNvPr id="10245" name="Kép 8"/>
          <p:cNvPicPr>
            <a:picLocks noChangeAspect="1"/>
          </p:cNvPicPr>
          <p:nvPr/>
        </p:nvPicPr>
        <p:blipFill>
          <a:blip r:embed="rId3" cstate="print"/>
          <a:srcRect/>
          <a:stretch>
            <a:fillRect/>
          </a:stretch>
        </p:blipFill>
        <p:spPr bwMode="auto">
          <a:xfrm>
            <a:off x="0" y="0"/>
            <a:ext cx="9144000" cy="1457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12"/>
          <p:cNvSpPr txBox="1">
            <a:spLocks noChangeArrowheads="1"/>
          </p:cNvSpPr>
          <p:nvPr/>
        </p:nvSpPr>
        <p:spPr bwMode="auto">
          <a:xfrm>
            <a:off x="755650" y="1341438"/>
            <a:ext cx="7054850" cy="538162"/>
          </a:xfrm>
          <a:prstGeom prst="rect">
            <a:avLst/>
          </a:prstGeom>
          <a:noFill/>
          <a:ln w="9525">
            <a:noFill/>
            <a:miter lim="800000"/>
            <a:headEnd/>
            <a:tailEnd/>
          </a:ln>
          <a:effectLst/>
        </p:spPr>
        <p:txBody>
          <a:bodyPr lIns="0" tIns="0" rIns="0" bIns="0">
            <a:spAutoFit/>
          </a:bodyPr>
          <a:lstStyle/>
          <a:p>
            <a:r>
              <a:rPr lang="hu-HU" altLang="hu-HU" sz="3500" b="1" dirty="0" smtClean="0">
                <a:solidFill>
                  <a:schemeClr val="bg2"/>
                </a:solidFill>
                <a:latin typeface="Calibri" pitchFamily="34" charset="0"/>
              </a:rPr>
              <a:t>Bydlení a infrastruktura</a:t>
            </a:r>
            <a:endParaRPr lang="en-GB" altLang="hu-HU" sz="3500" b="1" dirty="0">
              <a:solidFill>
                <a:schemeClr val="bg2"/>
              </a:solidFill>
              <a:latin typeface="Calibri" pitchFamily="34" charset="0"/>
            </a:endParaRPr>
          </a:p>
        </p:txBody>
      </p:sp>
      <p:sp>
        <p:nvSpPr>
          <p:cNvPr id="12301" name="Text Box 13"/>
          <p:cNvSpPr txBox="1">
            <a:spLocks noChangeArrowheads="1"/>
          </p:cNvSpPr>
          <p:nvPr/>
        </p:nvSpPr>
        <p:spPr bwMode="auto">
          <a:xfrm>
            <a:off x="755650" y="2633663"/>
            <a:ext cx="7054850" cy="270843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spAutoFit/>
          </a:bodyPr>
          <a:lstStyle>
            <a:lvl1pPr marL="180975" indent="-180975">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defRPr/>
            </a:pPr>
            <a:r>
              <a:rPr lang="cs-CZ" sz="2200" dirty="0" smtClean="0">
                <a:solidFill>
                  <a:schemeClr val="bg2"/>
                </a:solidFill>
                <a:latin typeface="Calibri" pitchFamily="34" charset="0"/>
              </a:rPr>
              <a:t>Stárnutí obyvatel předpokládá měnící se nároky životní potřeby obyvatel včetně</a:t>
            </a:r>
            <a:r>
              <a:rPr lang="en-GB" sz="2200" dirty="0" smtClean="0">
                <a:solidFill>
                  <a:schemeClr val="bg2"/>
                </a:solidFill>
                <a:latin typeface="Calibri" pitchFamily="34" charset="0"/>
              </a:rPr>
              <a:t>:</a:t>
            </a:r>
            <a:endParaRPr lang="en-GB" sz="2200" dirty="0" smtClean="0">
              <a:solidFill>
                <a:schemeClr val="bg2"/>
              </a:solidFill>
              <a:latin typeface="Calibri" pitchFamily="34" charset="0"/>
            </a:endParaRPr>
          </a:p>
          <a:p>
            <a:pPr>
              <a:buFontTx/>
              <a:buChar char="•"/>
              <a:defRPr/>
            </a:pPr>
            <a:r>
              <a:rPr lang="cs-CZ" sz="2200" dirty="0" smtClean="0">
                <a:solidFill>
                  <a:schemeClr val="bg2"/>
                </a:solidFill>
                <a:latin typeface="Calibri" pitchFamily="34" charset="0"/>
              </a:rPr>
              <a:t>Bytová politika</a:t>
            </a:r>
            <a:endParaRPr lang="en-GB" sz="2200" dirty="0" smtClean="0">
              <a:solidFill>
                <a:schemeClr val="bg2"/>
              </a:solidFill>
              <a:latin typeface="Calibri" pitchFamily="34" charset="0"/>
            </a:endParaRPr>
          </a:p>
          <a:p>
            <a:pPr>
              <a:buFontTx/>
              <a:buChar char="•"/>
              <a:defRPr/>
            </a:pPr>
            <a:r>
              <a:rPr lang="cs-CZ" sz="2200" dirty="0" smtClean="0">
                <a:solidFill>
                  <a:schemeClr val="bg2"/>
                </a:solidFill>
                <a:latin typeface="Calibri" pitchFamily="34" charset="0"/>
              </a:rPr>
              <a:t>Veřejné budovy</a:t>
            </a:r>
            <a:endParaRPr lang="en-GB" sz="2200" dirty="0" smtClean="0">
              <a:solidFill>
                <a:schemeClr val="bg2"/>
              </a:solidFill>
              <a:latin typeface="Calibri" pitchFamily="34" charset="0"/>
            </a:endParaRPr>
          </a:p>
          <a:p>
            <a:pPr>
              <a:buFontTx/>
              <a:buChar char="•"/>
              <a:defRPr/>
            </a:pPr>
            <a:r>
              <a:rPr lang="cs-CZ" sz="2200" dirty="0" smtClean="0">
                <a:solidFill>
                  <a:schemeClr val="bg2"/>
                </a:solidFill>
                <a:latin typeface="Calibri" pitchFamily="34" charset="0"/>
              </a:rPr>
              <a:t>Veřejná prostranství</a:t>
            </a:r>
            <a:endParaRPr lang="en-GB" sz="2200" dirty="0" smtClean="0">
              <a:solidFill>
                <a:schemeClr val="bg2"/>
              </a:solidFill>
              <a:latin typeface="Calibri" pitchFamily="34" charset="0"/>
            </a:endParaRPr>
          </a:p>
          <a:p>
            <a:pPr>
              <a:buFontTx/>
              <a:buChar char="•"/>
              <a:defRPr/>
            </a:pPr>
            <a:r>
              <a:rPr lang="cs-CZ" sz="2200" dirty="0" smtClean="0">
                <a:solidFill>
                  <a:schemeClr val="bg2"/>
                </a:solidFill>
                <a:latin typeface="Calibri" pitchFamily="34" charset="0"/>
              </a:rPr>
              <a:t>Typ a dostupnost služeb, instituce, místa pro rekreaci</a:t>
            </a:r>
            <a:endParaRPr lang="en-GB" sz="2200" dirty="0" smtClean="0">
              <a:solidFill>
                <a:schemeClr val="bg2"/>
              </a:solidFill>
              <a:latin typeface="Calibri" pitchFamily="34" charset="0"/>
            </a:endParaRPr>
          </a:p>
          <a:p>
            <a:pPr marL="285750" indent="-285750">
              <a:buFont typeface="Wingdings"/>
              <a:buChar char="à"/>
              <a:defRPr/>
            </a:pPr>
            <a:r>
              <a:rPr lang="cs-CZ" sz="2200" dirty="0" smtClean="0">
                <a:solidFill>
                  <a:schemeClr val="bg2"/>
                </a:solidFill>
                <a:latin typeface="Calibri" pitchFamily="34" charset="0"/>
                <a:sym typeface="Wingdings" pitchFamily="2" charset="2"/>
              </a:rPr>
              <a:t>Nutnost adaptace bydlení, stejně jako sociálně – prostorové struktury měst a obcí na změněné potřeby</a:t>
            </a:r>
            <a:endParaRPr lang="en-GB" sz="2200" dirty="0" smtClean="0">
              <a:solidFill>
                <a:schemeClr val="bg2"/>
              </a:solidFill>
              <a:latin typeface="Calibri" pitchFamily="34" charset="0"/>
              <a:sym typeface="Wingdings" pitchFamily="2" charset="2"/>
            </a:endParaRPr>
          </a:p>
        </p:txBody>
      </p:sp>
      <p:sp>
        <p:nvSpPr>
          <p:cNvPr id="11268" name="Rectangle 24"/>
          <p:cNvSpPr>
            <a:spLocks noChangeArrowheads="1"/>
          </p:cNvSpPr>
          <p:nvPr/>
        </p:nvSpPr>
        <p:spPr bwMode="auto">
          <a:xfrm>
            <a:off x="0" y="6505575"/>
            <a:ext cx="9144000" cy="352425"/>
          </a:xfrm>
          <a:prstGeom prst="rect">
            <a:avLst/>
          </a:prstGeom>
          <a:gradFill rotWithShape="1">
            <a:gsLst>
              <a:gs pos="0">
                <a:srgbClr val="DDDDDD"/>
              </a:gs>
              <a:gs pos="50000">
                <a:srgbClr val="EAEAEA"/>
              </a:gs>
              <a:gs pos="100000">
                <a:srgbClr val="DDDDDD"/>
              </a:gs>
            </a:gsLst>
            <a:lin ang="5400000" scaled="1"/>
          </a:gradFill>
          <a:ln w="9525">
            <a:noFill/>
            <a:miter lim="800000"/>
            <a:headEnd/>
            <a:tailEnd/>
          </a:ln>
          <a:effectLst/>
        </p:spPr>
        <p:txBody>
          <a:bodyPr wrap="none" anchor="ctr"/>
          <a:lstStyle/>
          <a:p>
            <a:endParaRPr lang="hu-HU" altLang="hu-HU"/>
          </a:p>
        </p:txBody>
      </p:sp>
      <p:pic>
        <p:nvPicPr>
          <p:cNvPr id="11269" name="Kép 8"/>
          <p:cNvPicPr>
            <a:picLocks noChangeAspect="1"/>
          </p:cNvPicPr>
          <p:nvPr/>
        </p:nvPicPr>
        <p:blipFill>
          <a:blip r:embed="rId3" cstate="print"/>
          <a:srcRect/>
          <a:stretch>
            <a:fillRect/>
          </a:stretch>
        </p:blipFill>
        <p:spPr bwMode="auto">
          <a:xfrm>
            <a:off x="0" y="0"/>
            <a:ext cx="9144000" cy="1457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2"/>
          <p:cNvSpPr txBox="1">
            <a:spLocks noChangeArrowheads="1"/>
          </p:cNvSpPr>
          <p:nvPr/>
        </p:nvSpPr>
        <p:spPr bwMode="auto">
          <a:xfrm>
            <a:off x="755650" y="1611313"/>
            <a:ext cx="7054850" cy="536575"/>
          </a:xfrm>
          <a:prstGeom prst="rect">
            <a:avLst/>
          </a:prstGeom>
          <a:noFill/>
          <a:ln w="9525">
            <a:noFill/>
            <a:miter lim="800000"/>
            <a:headEnd/>
            <a:tailEnd/>
          </a:ln>
          <a:effectLst/>
        </p:spPr>
        <p:txBody>
          <a:bodyPr lIns="0" tIns="0" rIns="0" bIns="0">
            <a:spAutoFit/>
          </a:bodyPr>
          <a:lstStyle/>
          <a:p>
            <a:r>
              <a:rPr lang="cs-CZ" altLang="hu-HU" sz="3500" b="1" dirty="0" smtClean="0">
                <a:solidFill>
                  <a:schemeClr val="bg2"/>
                </a:solidFill>
                <a:latin typeface="Calibri" pitchFamily="34" charset="0"/>
              </a:rPr>
              <a:t>Otázky a komentáře</a:t>
            </a:r>
            <a:endParaRPr lang="en-GB" altLang="hu-HU" sz="2500" dirty="0">
              <a:solidFill>
                <a:schemeClr val="bg2"/>
              </a:solidFill>
              <a:latin typeface="Calibri" pitchFamily="34" charset="0"/>
            </a:endParaRPr>
          </a:p>
        </p:txBody>
      </p:sp>
      <p:sp>
        <p:nvSpPr>
          <p:cNvPr id="12291" name="Rectangle 24"/>
          <p:cNvSpPr>
            <a:spLocks noChangeArrowheads="1"/>
          </p:cNvSpPr>
          <p:nvPr/>
        </p:nvSpPr>
        <p:spPr bwMode="auto">
          <a:xfrm>
            <a:off x="0" y="6505575"/>
            <a:ext cx="9144000" cy="352425"/>
          </a:xfrm>
          <a:prstGeom prst="rect">
            <a:avLst/>
          </a:prstGeom>
          <a:gradFill rotWithShape="1">
            <a:gsLst>
              <a:gs pos="0">
                <a:srgbClr val="DDDDDD"/>
              </a:gs>
              <a:gs pos="50000">
                <a:srgbClr val="EAEAEA"/>
              </a:gs>
              <a:gs pos="100000">
                <a:srgbClr val="DDDDDD"/>
              </a:gs>
            </a:gsLst>
            <a:lin ang="5400000" scaled="1"/>
          </a:gradFill>
          <a:ln w="9525">
            <a:noFill/>
            <a:miter lim="800000"/>
            <a:headEnd/>
            <a:tailEnd/>
          </a:ln>
          <a:effectLst/>
        </p:spPr>
        <p:txBody>
          <a:bodyPr wrap="none" anchor="ctr"/>
          <a:lstStyle/>
          <a:p>
            <a:endParaRPr lang="hu-HU" altLang="hu-HU"/>
          </a:p>
        </p:txBody>
      </p:sp>
      <p:pic>
        <p:nvPicPr>
          <p:cNvPr id="12292" name="Kép 7"/>
          <p:cNvPicPr>
            <a:picLocks noChangeAspect="1"/>
          </p:cNvPicPr>
          <p:nvPr/>
        </p:nvPicPr>
        <p:blipFill>
          <a:blip r:embed="rId3" cstate="print"/>
          <a:srcRect/>
          <a:stretch>
            <a:fillRect/>
          </a:stretch>
        </p:blipFill>
        <p:spPr bwMode="auto">
          <a:xfrm>
            <a:off x="0" y="0"/>
            <a:ext cx="9144000" cy="1457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12"/>
          <p:cNvSpPr txBox="1">
            <a:spLocks noChangeArrowheads="1"/>
          </p:cNvSpPr>
          <p:nvPr/>
        </p:nvSpPr>
        <p:spPr bwMode="auto">
          <a:xfrm>
            <a:off x="755650" y="1457325"/>
            <a:ext cx="7054850" cy="538163"/>
          </a:xfrm>
          <a:prstGeom prst="rect">
            <a:avLst/>
          </a:prstGeom>
          <a:noFill/>
          <a:ln w="9525">
            <a:noFill/>
            <a:miter lim="800000"/>
            <a:headEnd/>
            <a:tailEnd/>
          </a:ln>
          <a:effectLst/>
        </p:spPr>
        <p:txBody>
          <a:bodyPr lIns="0" tIns="0" rIns="0" bIns="0">
            <a:spAutoFit/>
          </a:bodyPr>
          <a:lstStyle/>
          <a:p>
            <a:r>
              <a:rPr lang="hu-HU" altLang="hu-HU" sz="3500" b="1" dirty="0" smtClean="0">
                <a:solidFill>
                  <a:schemeClr val="bg2"/>
                </a:solidFill>
                <a:latin typeface="Calibri" pitchFamily="34" charset="0"/>
              </a:rPr>
              <a:t>Obsah (struktura prezentace)</a:t>
            </a:r>
            <a:endParaRPr lang="en-GB" altLang="hu-HU" sz="3500" b="1" dirty="0">
              <a:solidFill>
                <a:schemeClr val="bg2"/>
              </a:solidFill>
              <a:latin typeface="Calibri" pitchFamily="34" charset="0"/>
            </a:endParaRPr>
          </a:p>
        </p:txBody>
      </p:sp>
      <p:sp>
        <p:nvSpPr>
          <p:cNvPr id="2051" name="Text Box 13"/>
          <p:cNvSpPr txBox="1">
            <a:spLocks noChangeArrowheads="1"/>
          </p:cNvSpPr>
          <p:nvPr/>
        </p:nvSpPr>
        <p:spPr bwMode="auto">
          <a:xfrm>
            <a:off x="755650" y="2224088"/>
            <a:ext cx="7054850" cy="3446462"/>
          </a:xfrm>
          <a:prstGeom prst="rect">
            <a:avLst/>
          </a:prstGeom>
          <a:noFill/>
          <a:ln w="9525">
            <a:noFill/>
            <a:miter lim="800000"/>
            <a:headEnd/>
            <a:tailEnd/>
          </a:ln>
          <a:effectLst/>
        </p:spPr>
        <p:txBody>
          <a:bodyPr lIns="0" tIns="0" rIns="0" bIns="0">
            <a:spAutoFit/>
          </a:bodyPr>
          <a:lstStyle/>
          <a:p>
            <a:pPr marL="180975" indent="-180975">
              <a:buFontTx/>
              <a:buChar char="•"/>
            </a:pPr>
            <a:r>
              <a:rPr lang="sl-SI" altLang="hu-HU" sz="2800" dirty="0" smtClean="0">
                <a:solidFill>
                  <a:schemeClr val="bg2"/>
                </a:solidFill>
                <a:latin typeface="Calibri" pitchFamily="34" charset="0"/>
              </a:rPr>
              <a:t>Hospodářství</a:t>
            </a:r>
            <a:endParaRPr lang="sl-SI" altLang="hu-HU" sz="2800" dirty="0">
              <a:solidFill>
                <a:schemeClr val="bg2"/>
              </a:solidFill>
              <a:latin typeface="Calibri" pitchFamily="34" charset="0"/>
            </a:endParaRPr>
          </a:p>
          <a:p>
            <a:pPr lvl="1">
              <a:buFontTx/>
              <a:buChar char="•"/>
            </a:pPr>
            <a:r>
              <a:rPr lang="hu-HU" altLang="hu-HU" sz="2800" dirty="0" smtClean="0">
                <a:solidFill>
                  <a:schemeClr val="bg2"/>
                </a:solidFill>
                <a:latin typeface="Calibri" pitchFamily="34" charset="0"/>
              </a:rPr>
              <a:t>Makroekonomické dopady</a:t>
            </a:r>
            <a:endParaRPr lang="en-GB" altLang="hu-HU" sz="2800" dirty="0">
              <a:solidFill>
                <a:schemeClr val="bg2"/>
              </a:solidFill>
              <a:latin typeface="Calibri" pitchFamily="34" charset="0"/>
            </a:endParaRPr>
          </a:p>
          <a:p>
            <a:pPr lvl="1">
              <a:buFontTx/>
              <a:buChar char="•"/>
            </a:pPr>
            <a:r>
              <a:rPr lang="sl-SI" altLang="hu-HU" sz="2800" dirty="0" smtClean="0">
                <a:solidFill>
                  <a:schemeClr val="bg2"/>
                </a:solidFill>
                <a:latin typeface="Calibri" pitchFamily="34" charset="0"/>
              </a:rPr>
              <a:t>Mikroekonomické dopady</a:t>
            </a:r>
            <a:endParaRPr lang="sl-SI" altLang="hu-HU" sz="2800" dirty="0">
              <a:solidFill>
                <a:schemeClr val="bg2"/>
              </a:solidFill>
              <a:latin typeface="Calibri" pitchFamily="34" charset="0"/>
            </a:endParaRPr>
          </a:p>
          <a:p>
            <a:pPr marL="180975" indent="-180975">
              <a:buFontTx/>
              <a:buChar char="•"/>
            </a:pPr>
            <a:r>
              <a:rPr lang="sl-SI" altLang="hu-HU" sz="2800" dirty="0" smtClean="0">
                <a:solidFill>
                  <a:schemeClr val="bg2"/>
                </a:solidFill>
                <a:latin typeface="Calibri" pitchFamily="34" charset="0"/>
              </a:rPr>
              <a:t>Společnost</a:t>
            </a:r>
            <a:endParaRPr lang="sl-SI" altLang="hu-HU" sz="2800" dirty="0">
              <a:solidFill>
                <a:schemeClr val="bg2"/>
              </a:solidFill>
              <a:latin typeface="Calibri" pitchFamily="34" charset="0"/>
            </a:endParaRPr>
          </a:p>
          <a:p>
            <a:pPr lvl="1">
              <a:buFontTx/>
              <a:buChar char="•"/>
            </a:pPr>
            <a:r>
              <a:rPr lang="sl-SI" altLang="hu-HU" sz="2800" dirty="0" smtClean="0">
                <a:solidFill>
                  <a:schemeClr val="bg2"/>
                </a:solidFill>
                <a:latin typeface="Calibri" pitchFamily="34" charset="0"/>
              </a:rPr>
              <a:t>Chudoba</a:t>
            </a:r>
            <a:endParaRPr lang="sl-SI" altLang="hu-HU" sz="2800" dirty="0">
              <a:solidFill>
                <a:schemeClr val="bg2"/>
              </a:solidFill>
              <a:latin typeface="Calibri" pitchFamily="34" charset="0"/>
            </a:endParaRPr>
          </a:p>
          <a:p>
            <a:pPr lvl="1">
              <a:buFontTx/>
              <a:buChar char="•"/>
            </a:pPr>
            <a:r>
              <a:rPr lang="sl-SI" altLang="hu-HU" sz="2800" dirty="0" smtClean="0">
                <a:solidFill>
                  <a:schemeClr val="bg2"/>
                </a:solidFill>
                <a:latin typeface="Calibri" pitchFamily="34" charset="0"/>
              </a:rPr>
              <a:t>Segregace, přehlížení, izolace</a:t>
            </a:r>
            <a:endParaRPr lang="sl-SI" altLang="hu-HU" sz="2800" dirty="0">
              <a:solidFill>
                <a:schemeClr val="bg2"/>
              </a:solidFill>
              <a:latin typeface="Calibri" pitchFamily="34" charset="0"/>
            </a:endParaRPr>
          </a:p>
          <a:p>
            <a:pPr lvl="1">
              <a:buFontTx/>
              <a:buChar char="•"/>
            </a:pPr>
            <a:r>
              <a:rPr lang="sl-SI" altLang="hu-HU" sz="2800" dirty="0" smtClean="0">
                <a:solidFill>
                  <a:schemeClr val="bg2"/>
                </a:solidFill>
                <a:latin typeface="Calibri" pitchFamily="34" charset="0"/>
              </a:rPr>
              <a:t>Společenské soužití</a:t>
            </a:r>
            <a:endParaRPr lang="sl-SI" altLang="hu-HU" sz="2800" dirty="0">
              <a:solidFill>
                <a:schemeClr val="bg2"/>
              </a:solidFill>
              <a:latin typeface="Calibri" pitchFamily="34" charset="0"/>
            </a:endParaRPr>
          </a:p>
          <a:p>
            <a:pPr marL="180975" indent="-180975">
              <a:buFontTx/>
              <a:buChar char="•"/>
            </a:pPr>
            <a:r>
              <a:rPr lang="sl-SI" altLang="hu-HU" sz="2800" dirty="0" smtClean="0">
                <a:solidFill>
                  <a:schemeClr val="bg2"/>
                </a:solidFill>
                <a:latin typeface="Calibri" pitchFamily="34" charset="0"/>
              </a:rPr>
              <a:t>Přizpůsobení životního prostředí</a:t>
            </a:r>
            <a:endParaRPr lang="en-GB" altLang="hu-HU" sz="2800" dirty="0">
              <a:solidFill>
                <a:schemeClr val="bg2"/>
              </a:solidFill>
              <a:latin typeface="Calibri" pitchFamily="34" charset="0"/>
            </a:endParaRPr>
          </a:p>
        </p:txBody>
      </p:sp>
      <p:sp>
        <p:nvSpPr>
          <p:cNvPr id="2052" name="Rectangle 24"/>
          <p:cNvSpPr>
            <a:spLocks noChangeArrowheads="1"/>
          </p:cNvSpPr>
          <p:nvPr/>
        </p:nvSpPr>
        <p:spPr bwMode="auto">
          <a:xfrm>
            <a:off x="0" y="6505575"/>
            <a:ext cx="9144000" cy="352425"/>
          </a:xfrm>
          <a:prstGeom prst="rect">
            <a:avLst/>
          </a:prstGeom>
          <a:gradFill rotWithShape="1">
            <a:gsLst>
              <a:gs pos="0">
                <a:srgbClr val="DDDDDD"/>
              </a:gs>
              <a:gs pos="50000">
                <a:srgbClr val="EAEAEA"/>
              </a:gs>
              <a:gs pos="100000">
                <a:srgbClr val="DDDDDD"/>
              </a:gs>
            </a:gsLst>
            <a:lin ang="5400000" scaled="1"/>
          </a:gradFill>
          <a:ln w="9525">
            <a:noFill/>
            <a:miter lim="800000"/>
            <a:headEnd/>
            <a:tailEnd/>
          </a:ln>
          <a:effectLst/>
        </p:spPr>
        <p:txBody>
          <a:bodyPr wrap="none" anchor="ctr"/>
          <a:lstStyle/>
          <a:p>
            <a:endParaRPr lang="hu-HU" altLang="hu-HU"/>
          </a:p>
        </p:txBody>
      </p:sp>
      <p:pic>
        <p:nvPicPr>
          <p:cNvPr id="2053" name="Kép 8"/>
          <p:cNvPicPr>
            <a:picLocks noChangeAspect="1"/>
          </p:cNvPicPr>
          <p:nvPr/>
        </p:nvPicPr>
        <p:blipFill>
          <a:blip r:embed="rId3" cstate="print"/>
          <a:srcRect/>
          <a:stretch>
            <a:fillRect/>
          </a:stretch>
        </p:blipFill>
        <p:spPr bwMode="auto">
          <a:xfrm>
            <a:off x="0" y="0"/>
            <a:ext cx="9144000" cy="1457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12"/>
          <p:cNvSpPr txBox="1">
            <a:spLocks noChangeArrowheads="1"/>
          </p:cNvSpPr>
          <p:nvPr/>
        </p:nvSpPr>
        <p:spPr bwMode="auto">
          <a:xfrm>
            <a:off x="755650" y="1355725"/>
            <a:ext cx="7054850" cy="914400"/>
          </a:xfrm>
          <a:prstGeom prst="rect">
            <a:avLst/>
          </a:prstGeom>
          <a:noFill/>
          <a:ln w="9525">
            <a:noFill/>
            <a:miter lim="800000"/>
            <a:headEnd/>
            <a:tailEnd/>
          </a:ln>
          <a:effectLst/>
        </p:spPr>
        <p:txBody>
          <a:bodyPr lIns="0" tIns="0" rIns="0" bIns="0">
            <a:spAutoFit/>
          </a:bodyPr>
          <a:lstStyle/>
          <a:p>
            <a:r>
              <a:rPr lang="cs-CZ" altLang="hu-HU" sz="3500" b="1" dirty="0" smtClean="0">
                <a:solidFill>
                  <a:schemeClr val="bg2"/>
                </a:solidFill>
                <a:latin typeface="Calibri" pitchFamily="34" charset="0"/>
              </a:rPr>
              <a:t>Hospodářství</a:t>
            </a:r>
            <a:endParaRPr lang="en-GB" altLang="hu-HU" sz="3500" b="1" dirty="0">
              <a:solidFill>
                <a:schemeClr val="bg2"/>
              </a:solidFill>
              <a:latin typeface="Calibri" pitchFamily="34" charset="0"/>
            </a:endParaRPr>
          </a:p>
          <a:p>
            <a:r>
              <a:rPr lang="cs-CZ" altLang="hu-HU" sz="2500" dirty="0" smtClean="0">
                <a:solidFill>
                  <a:schemeClr val="bg2"/>
                </a:solidFill>
                <a:latin typeface="Calibri" pitchFamily="34" charset="0"/>
              </a:rPr>
              <a:t>Makroekonomický dopad demografických změn</a:t>
            </a:r>
            <a:endParaRPr lang="en-GB" altLang="hu-HU" sz="2500" dirty="0">
              <a:solidFill>
                <a:schemeClr val="bg2"/>
              </a:solidFill>
              <a:latin typeface="Calibri" pitchFamily="34" charset="0"/>
            </a:endParaRPr>
          </a:p>
        </p:txBody>
      </p:sp>
      <p:sp>
        <p:nvSpPr>
          <p:cNvPr id="3075" name="Text Box 13"/>
          <p:cNvSpPr txBox="1">
            <a:spLocks noChangeArrowheads="1"/>
          </p:cNvSpPr>
          <p:nvPr/>
        </p:nvSpPr>
        <p:spPr bwMode="auto">
          <a:xfrm>
            <a:off x="755650" y="2442924"/>
            <a:ext cx="7612063" cy="3724096"/>
          </a:xfrm>
          <a:prstGeom prst="rect">
            <a:avLst/>
          </a:prstGeom>
          <a:noFill/>
          <a:ln w="9525">
            <a:noFill/>
            <a:miter lim="800000"/>
            <a:headEnd/>
            <a:tailEnd/>
          </a:ln>
          <a:effectLst/>
        </p:spPr>
        <p:txBody>
          <a:bodyPr lIns="0" tIns="0" rIns="0" bIns="0">
            <a:spAutoFit/>
          </a:bodyPr>
          <a:lstStyle/>
          <a:p>
            <a:pPr marL="180975" indent="-180975">
              <a:buFontTx/>
              <a:buChar char="•"/>
            </a:pPr>
            <a:r>
              <a:rPr lang="sl-SI" altLang="hu-HU" sz="2200" dirty="0" smtClean="0">
                <a:solidFill>
                  <a:schemeClr val="bg2"/>
                </a:solidFill>
                <a:latin typeface="Calibri" pitchFamily="34" charset="0"/>
              </a:rPr>
              <a:t>Pokles míry zaměstnanosti, úbytek pracovní síly </a:t>
            </a:r>
            <a:r>
              <a:rPr lang="sl-SI" altLang="hu-HU" sz="2200" dirty="0" smtClean="0">
                <a:solidFill>
                  <a:schemeClr val="bg2"/>
                </a:solidFill>
                <a:latin typeface="Calibri" pitchFamily="34" charset="0"/>
                <a:sym typeface="Wingdings" pitchFamily="2" charset="2"/>
              </a:rPr>
              <a:t> klesající produktivita a investice  zpomalení hospodářského růstu</a:t>
            </a:r>
            <a:endParaRPr lang="sl-SI" altLang="hu-HU" sz="2200" dirty="0">
              <a:solidFill>
                <a:schemeClr val="bg2"/>
              </a:solidFill>
              <a:latin typeface="Calibri" pitchFamily="34" charset="0"/>
              <a:sym typeface="Wingdings" pitchFamily="2" charset="2"/>
            </a:endParaRPr>
          </a:p>
          <a:p>
            <a:pPr marL="180975" indent="-180975">
              <a:buFontTx/>
              <a:buChar char="•"/>
            </a:pPr>
            <a:r>
              <a:rPr lang="sl-SI" altLang="hu-HU" sz="2200" dirty="0" smtClean="0">
                <a:solidFill>
                  <a:schemeClr val="bg2"/>
                </a:solidFill>
                <a:latin typeface="Calibri" pitchFamily="34" charset="0"/>
                <a:sym typeface="Wingdings" pitchFamily="2" charset="2"/>
              </a:rPr>
              <a:t>Ztráta pracovních příležitostí  odliv mladých a vzdělaných lidí následný hospodářský pokles</a:t>
            </a:r>
            <a:endParaRPr lang="en-GB" altLang="hu-HU" sz="2200" dirty="0">
              <a:solidFill>
                <a:schemeClr val="bg2"/>
              </a:solidFill>
              <a:latin typeface="Calibri" pitchFamily="34" charset="0"/>
            </a:endParaRPr>
          </a:p>
          <a:p>
            <a:pPr marL="180975" indent="-180975">
              <a:buFontTx/>
              <a:buChar char="•"/>
            </a:pPr>
            <a:r>
              <a:rPr lang="sl-SI" altLang="hu-HU" sz="2200" dirty="0" smtClean="0">
                <a:solidFill>
                  <a:schemeClr val="bg2"/>
                </a:solidFill>
                <a:latin typeface="Calibri" pitchFamily="34" charset="0"/>
              </a:rPr>
              <a:t>Příležitosti pro veřejné financování:</a:t>
            </a:r>
            <a:endParaRPr lang="sl-SI" altLang="hu-HU" sz="2200" dirty="0">
              <a:solidFill>
                <a:schemeClr val="bg2"/>
              </a:solidFill>
              <a:latin typeface="Calibri" pitchFamily="34" charset="0"/>
            </a:endParaRPr>
          </a:p>
          <a:p>
            <a:pPr lvl="1">
              <a:buFontTx/>
              <a:buChar char="•"/>
            </a:pPr>
            <a:r>
              <a:rPr lang="sl-SI" altLang="hu-HU" sz="2200" dirty="0">
                <a:solidFill>
                  <a:schemeClr val="bg2"/>
                </a:solidFill>
                <a:latin typeface="Calibri" pitchFamily="34" charset="0"/>
              </a:rPr>
              <a:t>P</a:t>
            </a:r>
            <a:r>
              <a:rPr lang="sl-SI" altLang="hu-HU" sz="2200" dirty="0" smtClean="0">
                <a:solidFill>
                  <a:schemeClr val="bg2"/>
                </a:solidFill>
                <a:latin typeface="Calibri" pitchFamily="34" charset="0"/>
              </a:rPr>
              <a:t>optávka po zdrojích financování výdajů souvisejících se stárnutím,  </a:t>
            </a:r>
            <a:endParaRPr lang="sl-SI" altLang="hu-HU" sz="2200" dirty="0">
              <a:solidFill>
                <a:schemeClr val="bg2"/>
              </a:solidFill>
              <a:latin typeface="Calibri" pitchFamily="34" charset="0"/>
            </a:endParaRPr>
          </a:p>
          <a:p>
            <a:pPr lvl="1">
              <a:buFontTx/>
              <a:buChar char="•"/>
            </a:pPr>
            <a:r>
              <a:rPr lang="sl-SI" altLang="hu-HU" sz="2200" dirty="0" smtClean="0">
                <a:solidFill>
                  <a:schemeClr val="bg2"/>
                </a:solidFill>
                <a:latin typeface="Calibri" pitchFamily="34" charset="0"/>
              </a:rPr>
              <a:t>Zvyšování nákladů za jednotku na služby v postižených oblastech</a:t>
            </a:r>
          </a:p>
          <a:p>
            <a:pPr lvl="1">
              <a:buFontTx/>
              <a:buChar char="•"/>
            </a:pPr>
            <a:r>
              <a:rPr lang="sl-SI" altLang="hu-HU" sz="2200" dirty="0" smtClean="0">
                <a:solidFill>
                  <a:schemeClr val="bg2"/>
                </a:solidFill>
                <a:latin typeface="Calibri" pitchFamily="34" charset="0"/>
              </a:rPr>
              <a:t>Snižování prostředků</a:t>
            </a:r>
            <a:endParaRPr lang="sl-SI" altLang="hu-HU" sz="2200" dirty="0">
              <a:solidFill>
                <a:schemeClr val="bg2"/>
              </a:solidFill>
              <a:latin typeface="Calibri" pitchFamily="34" charset="0"/>
            </a:endParaRPr>
          </a:p>
          <a:p>
            <a:pPr marL="180975" indent="-180975">
              <a:buFontTx/>
              <a:buChar char="•"/>
            </a:pPr>
            <a:r>
              <a:rPr lang="sl-SI" altLang="hu-HU" sz="2200" dirty="0" smtClean="0">
                <a:solidFill>
                  <a:schemeClr val="bg2"/>
                </a:solidFill>
                <a:latin typeface="Calibri" pitchFamily="34" charset="0"/>
              </a:rPr>
              <a:t>Zatímco se rozvíjí hopodářské segmenty, ´stříbrná ekonomika´</a:t>
            </a:r>
            <a:endParaRPr lang="sl-SI" altLang="hu-HU" sz="2200" dirty="0">
              <a:solidFill>
                <a:schemeClr val="bg2"/>
              </a:solidFill>
              <a:latin typeface="Calibri" pitchFamily="34" charset="0"/>
            </a:endParaRPr>
          </a:p>
        </p:txBody>
      </p:sp>
      <p:sp>
        <p:nvSpPr>
          <p:cNvPr id="3076" name="Rectangle 24"/>
          <p:cNvSpPr>
            <a:spLocks noChangeArrowheads="1"/>
          </p:cNvSpPr>
          <p:nvPr/>
        </p:nvSpPr>
        <p:spPr bwMode="auto">
          <a:xfrm>
            <a:off x="0" y="6505575"/>
            <a:ext cx="9144000" cy="352425"/>
          </a:xfrm>
          <a:prstGeom prst="rect">
            <a:avLst/>
          </a:prstGeom>
          <a:gradFill rotWithShape="1">
            <a:gsLst>
              <a:gs pos="0">
                <a:srgbClr val="DDDDDD"/>
              </a:gs>
              <a:gs pos="50000">
                <a:srgbClr val="EAEAEA"/>
              </a:gs>
              <a:gs pos="100000">
                <a:srgbClr val="DDDDDD"/>
              </a:gs>
            </a:gsLst>
            <a:lin ang="5400000" scaled="1"/>
          </a:gradFill>
          <a:ln w="9525">
            <a:noFill/>
            <a:miter lim="800000"/>
            <a:headEnd/>
            <a:tailEnd/>
          </a:ln>
          <a:effectLst/>
        </p:spPr>
        <p:txBody>
          <a:bodyPr wrap="none" anchor="ctr"/>
          <a:lstStyle/>
          <a:p>
            <a:endParaRPr lang="hu-HU" altLang="hu-HU"/>
          </a:p>
        </p:txBody>
      </p:sp>
      <p:pic>
        <p:nvPicPr>
          <p:cNvPr id="3077" name="Kép 8"/>
          <p:cNvPicPr>
            <a:picLocks noChangeAspect="1"/>
          </p:cNvPicPr>
          <p:nvPr/>
        </p:nvPicPr>
        <p:blipFill>
          <a:blip r:embed="rId3" cstate="print"/>
          <a:srcRect/>
          <a:stretch>
            <a:fillRect/>
          </a:stretch>
        </p:blipFill>
        <p:spPr bwMode="auto">
          <a:xfrm>
            <a:off x="0" y="0"/>
            <a:ext cx="9144000" cy="1457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12"/>
          <p:cNvSpPr txBox="1">
            <a:spLocks noChangeArrowheads="1"/>
          </p:cNvSpPr>
          <p:nvPr/>
        </p:nvSpPr>
        <p:spPr bwMode="auto">
          <a:xfrm>
            <a:off x="755650" y="1341438"/>
            <a:ext cx="7054850" cy="1308050"/>
          </a:xfrm>
          <a:prstGeom prst="rect">
            <a:avLst/>
          </a:prstGeom>
          <a:noFill/>
          <a:ln w="9525">
            <a:noFill/>
            <a:miter lim="800000"/>
            <a:headEnd/>
            <a:tailEnd/>
          </a:ln>
          <a:effectLst/>
        </p:spPr>
        <p:txBody>
          <a:bodyPr lIns="0" tIns="0" rIns="0" bIns="0">
            <a:spAutoFit/>
          </a:bodyPr>
          <a:lstStyle/>
          <a:p>
            <a:r>
              <a:rPr lang="cs-CZ" altLang="hu-HU" sz="3500" b="1" dirty="0" smtClean="0">
                <a:solidFill>
                  <a:schemeClr val="bg2"/>
                </a:solidFill>
                <a:latin typeface="Calibri" pitchFamily="34" charset="0"/>
              </a:rPr>
              <a:t>Hospodářství</a:t>
            </a:r>
            <a:endParaRPr lang="en-GB" altLang="hu-HU" sz="3500" b="1" dirty="0">
              <a:solidFill>
                <a:schemeClr val="bg2"/>
              </a:solidFill>
              <a:latin typeface="Calibri" pitchFamily="34" charset="0"/>
            </a:endParaRPr>
          </a:p>
          <a:p>
            <a:r>
              <a:rPr lang="hu-HU" altLang="hu-HU" sz="2500" dirty="0" smtClean="0">
                <a:solidFill>
                  <a:schemeClr val="bg2"/>
                </a:solidFill>
                <a:latin typeface="Calibri" pitchFamily="34" charset="0"/>
              </a:rPr>
              <a:t>Makroekonomický dopad demografických změn(pokračování)</a:t>
            </a:r>
            <a:endParaRPr lang="en-GB" altLang="hu-HU" sz="2500" dirty="0">
              <a:solidFill>
                <a:schemeClr val="bg2"/>
              </a:solidFill>
              <a:latin typeface="Calibri" pitchFamily="34" charset="0"/>
            </a:endParaRPr>
          </a:p>
        </p:txBody>
      </p:sp>
      <p:sp>
        <p:nvSpPr>
          <p:cNvPr id="4100" name="Text Box 13"/>
          <p:cNvSpPr txBox="1">
            <a:spLocks noChangeArrowheads="1"/>
          </p:cNvSpPr>
          <p:nvPr/>
        </p:nvSpPr>
        <p:spPr bwMode="auto">
          <a:xfrm>
            <a:off x="245289" y="2740024"/>
            <a:ext cx="5430024" cy="270843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0" tIns="0" rIns="0" bIns="0">
            <a:spAutoFit/>
          </a:bodyPr>
          <a:lstStyle>
            <a:lvl1pPr marL="180975" indent="-180975"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hu-HU" sz="2200" dirty="0" smtClean="0">
                <a:solidFill>
                  <a:schemeClr val="bg2"/>
                </a:solidFill>
                <a:latin typeface="Calibri" pitchFamily="34" charset="0"/>
              </a:rPr>
              <a:t>‚</a:t>
            </a:r>
            <a:r>
              <a:rPr lang="cs-CZ" altLang="hu-HU" sz="2200" dirty="0" smtClean="0">
                <a:solidFill>
                  <a:schemeClr val="bg2"/>
                </a:solidFill>
                <a:latin typeface="Calibri" pitchFamily="34" charset="0"/>
              </a:rPr>
              <a:t>Stříbrná ekonomika</a:t>
            </a:r>
            <a:r>
              <a:rPr lang="en-GB" altLang="hu-HU" sz="2200" dirty="0" smtClean="0">
                <a:solidFill>
                  <a:schemeClr val="bg2"/>
                </a:solidFill>
                <a:latin typeface="Calibri" pitchFamily="34" charset="0"/>
              </a:rPr>
              <a:t>’:</a:t>
            </a:r>
          </a:p>
          <a:p>
            <a:pPr eaLnBrk="1" hangingPunct="1">
              <a:buFontTx/>
              <a:buChar char="•"/>
              <a:defRPr/>
            </a:pPr>
            <a:r>
              <a:rPr lang="cs-CZ" altLang="hu-HU" sz="2200" dirty="0" smtClean="0">
                <a:solidFill>
                  <a:schemeClr val="bg2"/>
                </a:solidFill>
                <a:latin typeface="Calibri" pitchFamily="34" charset="0"/>
              </a:rPr>
              <a:t>Rostoucí poptávka starších spotřebitelů po nových typech produktů a služeb</a:t>
            </a:r>
            <a:r>
              <a:rPr lang="en-GB" altLang="hu-HU" sz="2200" dirty="0" smtClean="0">
                <a:solidFill>
                  <a:schemeClr val="bg2"/>
                </a:solidFill>
                <a:latin typeface="Calibri" pitchFamily="34" charset="0"/>
                <a:sym typeface="Wingdings" pitchFamily="2" charset="2"/>
              </a:rPr>
              <a:t></a:t>
            </a:r>
            <a:r>
              <a:rPr lang="cs-CZ" altLang="hu-HU" sz="2200" dirty="0" smtClean="0">
                <a:solidFill>
                  <a:schemeClr val="bg2"/>
                </a:solidFill>
                <a:latin typeface="Calibri" pitchFamily="34" charset="0"/>
                <a:sym typeface="Wingdings" pitchFamily="2" charset="2"/>
              </a:rPr>
              <a:t>nová pracovní místa ovlivněná výrobou a oblastí služeb</a:t>
            </a:r>
            <a:r>
              <a:rPr lang="cs-CZ" altLang="hu-HU" sz="2200" dirty="0" smtClean="0">
                <a:solidFill>
                  <a:schemeClr val="bg2"/>
                </a:solidFill>
                <a:latin typeface="Calibri" pitchFamily="34" charset="0"/>
              </a:rPr>
              <a:t> </a:t>
            </a:r>
          </a:p>
          <a:p>
            <a:pPr eaLnBrk="1" hangingPunct="1">
              <a:buFontTx/>
              <a:buChar char="•"/>
              <a:defRPr/>
            </a:pPr>
            <a:r>
              <a:rPr lang="cs-CZ" altLang="hu-HU" sz="2200" dirty="0" smtClean="0">
                <a:solidFill>
                  <a:schemeClr val="bg2"/>
                </a:solidFill>
                <a:latin typeface="Calibri" pitchFamily="34" charset="0"/>
                <a:sym typeface="Wingdings" pitchFamily="2" charset="2"/>
              </a:rPr>
              <a:t>Zvyšující se podíl starších pracovníků na trhu práce</a:t>
            </a:r>
            <a:r>
              <a:rPr lang="en-GB" altLang="hu-HU" sz="2200" dirty="0" smtClean="0">
                <a:solidFill>
                  <a:schemeClr val="bg2"/>
                </a:solidFill>
                <a:latin typeface="Calibri" pitchFamily="34" charset="0"/>
                <a:sym typeface="Wingdings" pitchFamily="2" charset="2"/>
              </a:rPr>
              <a:t> </a:t>
            </a:r>
            <a:r>
              <a:rPr lang="cs-CZ" altLang="hu-HU" sz="2200" dirty="0" smtClean="0">
                <a:solidFill>
                  <a:schemeClr val="bg2"/>
                </a:solidFill>
                <a:latin typeface="Calibri" pitchFamily="34" charset="0"/>
                <a:sym typeface="Wingdings" pitchFamily="2" charset="2"/>
              </a:rPr>
              <a:t>přidaná pozitiva </a:t>
            </a:r>
            <a:r>
              <a:rPr lang="en-GB" altLang="hu-HU" sz="2200" dirty="0" smtClean="0">
                <a:solidFill>
                  <a:schemeClr val="bg2"/>
                </a:solidFill>
                <a:latin typeface="Calibri" pitchFamily="34" charset="0"/>
                <a:sym typeface="Wingdings" pitchFamily="2" charset="2"/>
              </a:rPr>
              <a:t>(</a:t>
            </a:r>
            <a:r>
              <a:rPr lang="cs-CZ" altLang="hu-HU" sz="2200" dirty="0" smtClean="0">
                <a:solidFill>
                  <a:schemeClr val="bg2"/>
                </a:solidFill>
                <a:latin typeface="Calibri" pitchFamily="34" charset="0"/>
                <a:sym typeface="Wingdings" pitchFamily="2" charset="2"/>
              </a:rPr>
              <a:t>déle trvající pracovní zapojení</a:t>
            </a:r>
            <a:r>
              <a:rPr lang="en-GB" altLang="hu-HU" sz="2200" dirty="0" smtClean="0">
                <a:solidFill>
                  <a:schemeClr val="bg2"/>
                </a:solidFill>
                <a:latin typeface="Calibri" pitchFamily="34" charset="0"/>
                <a:sym typeface="Wingdings" pitchFamily="2" charset="2"/>
              </a:rPr>
              <a:t>, </a:t>
            </a:r>
            <a:r>
              <a:rPr lang="cs-CZ" altLang="hu-HU" sz="2200" dirty="0" smtClean="0">
                <a:solidFill>
                  <a:schemeClr val="bg2"/>
                </a:solidFill>
                <a:latin typeface="Calibri" pitchFamily="34" charset="0"/>
                <a:sym typeface="Wingdings" pitchFamily="2" charset="2"/>
              </a:rPr>
              <a:t>přenositelné dovednosti</a:t>
            </a:r>
            <a:r>
              <a:rPr lang="en-GB" altLang="hu-HU" sz="2200" dirty="0" smtClean="0">
                <a:solidFill>
                  <a:schemeClr val="bg2"/>
                </a:solidFill>
                <a:latin typeface="Calibri" pitchFamily="34" charset="0"/>
                <a:sym typeface="Wingdings" pitchFamily="2" charset="2"/>
              </a:rPr>
              <a:t>)</a:t>
            </a:r>
            <a:endParaRPr lang="en-GB" altLang="hu-HU" sz="2200" dirty="0" smtClean="0">
              <a:solidFill>
                <a:schemeClr val="bg2"/>
              </a:solidFill>
              <a:latin typeface="Calibri" pitchFamily="34" charset="0"/>
            </a:endParaRPr>
          </a:p>
        </p:txBody>
      </p:sp>
      <p:sp>
        <p:nvSpPr>
          <p:cNvPr id="2" name="Rectangle 24"/>
          <p:cNvSpPr>
            <a:spLocks noChangeArrowheads="1"/>
          </p:cNvSpPr>
          <p:nvPr/>
        </p:nvSpPr>
        <p:spPr bwMode="auto">
          <a:xfrm>
            <a:off x="0" y="6505575"/>
            <a:ext cx="9144000" cy="352425"/>
          </a:xfrm>
          <a:prstGeom prst="rect">
            <a:avLst/>
          </a:prstGeom>
          <a:gradFill rotWithShape="1">
            <a:gsLst>
              <a:gs pos="0">
                <a:srgbClr val="DDDDDD"/>
              </a:gs>
              <a:gs pos="50000">
                <a:srgbClr val="EAEAEA"/>
              </a:gs>
              <a:gs pos="100000">
                <a:srgbClr val="DDDDDD"/>
              </a:gs>
            </a:gsLst>
            <a:lin ang="5400000" scaled="1"/>
          </a:gradFill>
          <a:ln w="9525">
            <a:noFill/>
            <a:miter lim="800000"/>
            <a:headEnd/>
            <a:tailEnd/>
          </a:ln>
          <a:effectLst/>
        </p:spPr>
        <p:txBody>
          <a:bodyPr wrap="none" anchor="ctr"/>
          <a:lstStyle/>
          <a:p>
            <a:endParaRPr lang="hu-HU" altLang="hu-HU"/>
          </a:p>
        </p:txBody>
      </p:sp>
      <p:pic>
        <p:nvPicPr>
          <p:cNvPr id="4101" name="Picture 10" descr="C:\Users\Felhasználó\Desktop\LEA\LEA_2014\ADATP2DC\KEPEK\Fotolia_24337753_S.jpg"/>
          <p:cNvPicPr>
            <a:picLocks noChangeAspect="1" noChangeArrowheads="1"/>
          </p:cNvPicPr>
          <p:nvPr/>
        </p:nvPicPr>
        <p:blipFill>
          <a:blip r:embed="rId3" cstate="print"/>
          <a:srcRect/>
          <a:stretch>
            <a:fillRect/>
          </a:stretch>
        </p:blipFill>
        <p:spPr bwMode="auto">
          <a:xfrm>
            <a:off x="5675313" y="3898900"/>
            <a:ext cx="3289300" cy="2386013"/>
          </a:xfrm>
          <a:prstGeom prst="rect">
            <a:avLst/>
          </a:prstGeom>
          <a:noFill/>
          <a:ln w="9525">
            <a:noFill/>
            <a:miter lim="800000"/>
            <a:headEnd/>
            <a:tailEnd/>
          </a:ln>
        </p:spPr>
      </p:pic>
      <p:pic>
        <p:nvPicPr>
          <p:cNvPr id="4102" name="Kép 9"/>
          <p:cNvPicPr>
            <a:picLocks noChangeAspect="1"/>
          </p:cNvPicPr>
          <p:nvPr/>
        </p:nvPicPr>
        <p:blipFill>
          <a:blip r:embed="rId4" cstate="print"/>
          <a:srcRect/>
          <a:stretch>
            <a:fillRect/>
          </a:stretch>
        </p:blipFill>
        <p:spPr bwMode="auto">
          <a:xfrm>
            <a:off x="0" y="0"/>
            <a:ext cx="9144000" cy="1457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12"/>
          <p:cNvSpPr txBox="1">
            <a:spLocks noChangeArrowheads="1"/>
          </p:cNvSpPr>
          <p:nvPr/>
        </p:nvSpPr>
        <p:spPr bwMode="auto">
          <a:xfrm>
            <a:off x="573088" y="1397000"/>
            <a:ext cx="7054850" cy="914400"/>
          </a:xfrm>
          <a:prstGeom prst="rect">
            <a:avLst/>
          </a:prstGeom>
          <a:noFill/>
          <a:ln w="9525">
            <a:noFill/>
            <a:miter lim="800000"/>
            <a:headEnd/>
            <a:tailEnd/>
          </a:ln>
          <a:effectLst/>
        </p:spPr>
        <p:txBody>
          <a:bodyPr lIns="0" tIns="0" rIns="0" bIns="0">
            <a:spAutoFit/>
          </a:bodyPr>
          <a:lstStyle/>
          <a:p>
            <a:r>
              <a:rPr lang="cs-CZ" altLang="hu-HU" sz="3500" b="1" dirty="0" smtClean="0">
                <a:solidFill>
                  <a:schemeClr val="bg2"/>
                </a:solidFill>
                <a:latin typeface="Calibri" pitchFamily="34" charset="0"/>
              </a:rPr>
              <a:t>Hospodářství</a:t>
            </a:r>
            <a:endParaRPr lang="en-GB" altLang="hu-HU" sz="3500" b="1" dirty="0">
              <a:solidFill>
                <a:schemeClr val="bg2"/>
              </a:solidFill>
              <a:latin typeface="Calibri" pitchFamily="34" charset="0"/>
            </a:endParaRPr>
          </a:p>
          <a:p>
            <a:r>
              <a:rPr lang="en-GB" altLang="hu-HU" sz="2500" dirty="0" smtClean="0">
                <a:solidFill>
                  <a:schemeClr val="bg2"/>
                </a:solidFill>
                <a:latin typeface="Calibri" pitchFamily="34" charset="0"/>
              </a:rPr>
              <a:t>Mi</a:t>
            </a:r>
            <a:r>
              <a:rPr lang="cs-CZ" altLang="hu-HU" sz="2500" dirty="0" err="1" smtClean="0">
                <a:solidFill>
                  <a:schemeClr val="bg2"/>
                </a:solidFill>
                <a:latin typeface="Calibri" pitchFamily="34" charset="0"/>
              </a:rPr>
              <a:t>kroekonomické</a:t>
            </a:r>
            <a:r>
              <a:rPr lang="cs-CZ" altLang="hu-HU" sz="2500" dirty="0" smtClean="0">
                <a:solidFill>
                  <a:schemeClr val="bg2"/>
                </a:solidFill>
                <a:latin typeface="Calibri" pitchFamily="34" charset="0"/>
              </a:rPr>
              <a:t> dopady</a:t>
            </a:r>
            <a:endParaRPr lang="en-GB" altLang="hu-HU" sz="2500" dirty="0">
              <a:solidFill>
                <a:schemeClr val="bg2"/>
              </a:solidFill>
              <a:latin typeface="Calibri" pitchFamily="34" charset="0"/>
            </a:endParaRPr>
          </a:p>
        </p:txBody>
      </p:sp>
      <p:sp>
        <p:nvSpPr>
          <p:cNvPr id="5123" name="Text Box 13"/>
          <p:cNvSpPr txBox="1">
            <a:spLocks noChangeArrowheads="1"/>
          </p:cNvSpPr>
          <p:nvPr/>
        </p:nvSpPr>
        <p:spPr bwMode="auto">
          <a:xfrm>
            <a:off x="681038" y="2560638"/>
            <a:ext cx="7558087" cy="3724096"/>
          </a:xfrm>
          <a:prstGeom prst="rect">
            <a:avLst/>
          </a:prstGeom>
          <a:noFill/>
          <a:ln w="9525">
            <a:noFill/>
            <a:miter lim="800000"/>
            <a:headEnd/>
            <a:tailEnd/>
          </a:ln>
          <a:effectLst/>
        </p:spPr>
        <p:txBody>
          <a:bodyPr lIns="0" tIns="0" rIns="0" bIns="0">
            <a:spAutoFit/>
          </a:bodyPr>
          <a:lstStyle/>
          <a:p>
            <a:pPr marL="180975" indent="-180975">
              <a:buFontTx/>
              <a:buChar char="•"/>
            </a:pPr>
            <a:r>
              <a:rPr lang="cs-CZ" altLang="hu-HU" sz="2200" dirty="0" smtClean="0">
                <a:solidFill>
                  <a:schemeClr val="bg2"/>
                </a:solidFill>
                <a:latin typeface="Calibri" pitchFamily="34" charset="0"/>
              </a:rPr>
              <a:t>Měnící se poptávka po zboží a službách, zejména u určitých věkových skupin, například:</a:t>
            </a:r>
            <a:endParaRPr lang="en-GB" altLang="hu-HU" sz="2200" dirty="0">
              <a:solidFill>
                <a:schemeClr val="bg2"/>
              </a:solidFill>
              <a:latin typeface="Calibri" pitchFamily="34" charset="0"/>
            </a:endParaRPr>
          </a:p>
          <a:p>
            <a:pPr lvl="1">
              <a:buFontTx/>
              <a:buChar char="•"/>
            </a:pPr>
            <a:r>
              <a:rPr lang="cs-CZ" altLang="hu-HU" sz="2200" dirty="0" smtClean="0">
                <a:solidFill>
                  <a:schemeClr val="bg2"/>
                </a:solidFill>
                <a:latin typeface="Calibri" pitchFamily="34" charset="0"/>
              </a:rPr>
              <a:t>Snižování kupní síly v obchodech</a:t>
            </a:r>
            <a:r>
              <a:rPr lang="en-GB" altLang="hu-HU" sz="2200" dirty="0" smtClean="0">
                <a:solidFill>
                  <a:schemeClr val="bg2"/>
                </a:solidFill>
                <a:latin typeface="Calibri" pitchFamily="34" charset="0"/>
              </a:rPr>
              <a:t>, </a:t>
            </a:r>
            <a:r>
              <a:rPr lang="cs-CZ" altLang="hu-HU" sz="2200" dirty="0" smtClean="0">
                <a:solidFill>
                  <a:schemeClr val="bg2"/>
                </a:solidFill>
                <a:latin typeface="Calibri" pitchFamily="34" charset="0"/>
              </a:rPr>
              <a:t>vodohospodářské společnosti</a:t>
            </a:r>
            <a:r>
              <a:rPr lang="en-GB" altLang="hu-HU" sz="2200" dirty="0" smtClean="0">
                <a:solidFill>
                  <a:schemeClr val="bg2"/>
                </a:solidFill>
                <a:latin typeface="Calibri" pitchFamily="34" charset="0"/>
              </a:rPr>
              <a:t>, </a:t>
            </a:r>
            <a:r>
              <a:rPr lang="cs-CZ" altLang="hu-HU" sz="2200" dirty="0" smtClean="0">
                <a:solidFill>
                  <a:schemeClr val="bg2"/>
                </a:solidFill>
                <a:latin typeface="Calibri" pitchFamily="34" charset="0"/>
              </a:rPr>
              <a:t>snižování počtu žáků</a:t>
            </a:r>
            <a:endParaRPr lang="en-GB" altLang="hu-HU" sz="2200" dirty="0">
              <a:solidFill>
                <a:schemeClr val="bg2"/>
              </a:solidFill>
              <a:latin typeface="Calibri" pitchFamily="34" charset="0"/>
            </a:endParaRPr>
          </a:p>
          <a:p>
            <a:pPr lvl="1">
              <a:buFontTx/>
              <a:buChar char="•"/>
            </a:pPr>
            <a:r>
              <a:rPr lang="cs-CZ" altLang="hu-HU" sz="2200" dirty="0" smtClean="0">
                <a:solidFill>
                  <a:schemeClr val="bg2"/>
                </a:solidFill>
                <a:latin typeface="Calibri" pitchFamily="34" charset="0"/>
              </a:rPr>
              <a:t>Zvýšená poptávka po zdravotní péči, domácí péči</a:t>
            </a:r>
            <a:endParaRPr lang="en-GB" altLang="hu-HU" sz="2200" dirty="0">
              <a:solidFill>
                <a:schemeClr val="bg2"/>
              </a:solidFill>
              <a:latin typeface="Calibri" pitchFamily="34" charset="0"/>
            </a:endParaRPr>
          </a:p>
          <a:p>
            <a:pPr lvl="1">
              <a:buFontTx/>
              <a:buChar char="•"/>
            </a:pPr>
            <a:r>
              <a:rPr lang="cs-CZ" altLang="hu-HU" sz="2200" dirty="0" smtClean="0">
                <a:solidFill>
                  <a:schemeClr val="bg2"/>
                </a:solidFill>
                <a:latin typeface="Calibri" pitchFamily="34" charset="0"/>
              </a:rPr>
              <a:t>Měnící se nároky na dopravu</a:t>
            </a:r>
            <a:endParaRPr lang="en-GB" altLang="hu-HU" sz="2200" dirty="0">
              <a:solidFill>
                <a:schemeClr val="bg2"/>
              </a:solidFill>
              <a:latin typeface="Calibri" pitchFamily="34" charset="0"/>
            </a:endParaRPr>
          </a:p>
          <a:p>
            <a:pPr marL="180975" indent="-180975">
              <a:buFontTx/>
              <a:buChar char="•"/>
            </a:pPr>
            <a:r>
              <a:rPr lang="cs-CZ" altLang="hu-HU" sz="2200" dirty="0" smtClean="0">
                <a:solidFill>
                  <a:schemeClr val="bg2"/>
                </a:solidFill>
                <a:latin typeface="Calibri" pitchFamily="34" charset="0"/>
              </a:rPr>
              <a:t>Zvýšení nákladů na určité služby</a:t>
            </a:r>
            <a:r>
              <a:rPr lang="en-GB" altLang="hu-HU" sz="2200" dirty="0" smtClean="0">
                <a:solidFill>
                  <a:schemeClr val="bg2"/>
                </a:solidFill>
                <a:latin typeface="Calibri" pitchFamily="34" charset="0"/>
              </a:rPr>
              <a:t>, </a:t>
            </a:r>
            <a:r>
              <a:rPr lang="cs-CZ" altLang="hu-HU" sz="2200" dirty="0" smtClean="0">
                <a:solidFill>
                  <a:schemeClr val="bg2"/>
                </a:solidFill>
                <a:latin typeface="Calibri" pitchFamily="34" charset="0"/>
              </a:rPr>
              <a:t>senzitivně lišící se</a:t>
            </a:r>
            <a:endParaRPr lang="en-GB" altLang="hu-HU" sz="2200" dirty="0">
              <a:solidFill>
                <a:schemeClr val="bg2"/>
              </a:solidFill>
              <a:latin typeface="Calibri" pitchFamily="34" charset="0"/>
            </a:endParaRPr>
          </a:p>
          <a:p>
            <a:pPr marL="180975" indent="-180975">
              <a:buFontTx/>
              <a:buChar char="•"/>
            </a:pPr>
            <a:r>
              <a:rPr lang="cs-CZ" altLang="hu-HU" sz="2200" dirty="0" smtClean="0">
                <a:solidFill>
                  <a:schemeClr val="bg2"/>
                </a:solidFill>
                <a:latin typeface="Calibri" pitchFamily="34" charset="0"/>
              </a:rPr>
              <a:t>Odlišný dopad v hustě a řídce osídlených oblastech</a:t>
            </a:r>
            <a:r>
              <a:rPr lang="en-GB" altLang="hu-HU" sz="2200" dirty="0" smtClean="0">
                <a:solidFill>
                  <a:schemeClr val="bg2"/>
                </a:solidFill>
                <a:latin typeface="Calibri" pitchFamily="34" charset="0"/>
              </a:rPr>
              <a:t>, </a:t>
            </a:r>
            <a:r>
              <a:rPr lang="cs-CZ" altLang="hu-HU" sz="2200" dirty="0" smtClean="0">
                <a:solidFill>
                  <a:schemeClr val="bg2"/>
                </a:solidFill>
                <a:latin typeface="Calibri" pitchFamily="34" charset="0"/>
              </a:rPr>
              <a:t>na sídelní struktuře taky záleží</a:t>
            </a:r>
            <a:endParaRPr lang="en-GB" altLang="hu-HU" sz="2200" dirty="0">
              <a:solidFill>
                <a:schemeClr val="bg2"/>
              </a:solidFill>
              <a:latin typeface="Calibri" pitchFamily="34" charset="0"/>
            </a:endParaRPr>
          </a:p>
          <a:p>
            <a:pPr marL="180975" indent="-180975">
              <a:buFontTx/>
              <a:buChar char="•"/>
            </a:pPr>
            <a:r>
              <a:rPr lang="cs-CZ" altLang="hu-HU" sz="2200" dirty="0" smtClean="0">
                <a:solidFill>
                  <a:schemeClr val="bg2"/>
                </a:solidFill>
                <a:latin typeface="Calibri" pitchFamily="34" charset="0"/>
              </a:rPr>
              <a:t>Stručně řečeno, provozování některých služeb může být ekonomicky proveditelné a efektivní</a:t>
            </a:r>
            <a:endParaRPr lang="en-GB" altLang="hu-HU" sz="2200" dirty="0">
              <a:solidFill>
                <a:schemeClr val="bg2"/>
              </a:solidFill>
              <a:latin typeface="Calibri" pitchFamily="34" charset="0"/>
            </a:endParaRPr>
          </a:p>
        </p:txBody>
      </p:sp>
      <p:sp>
        <p:nvSpPr>
          <p:cNvPr id="5124" name="Rectangle 24"/>
          <p:cNvSpPr>
            <a:spLocks noChangeArrowheads="1"/>
          </p:cNvSpPr>
          <p:nvPr/>
        </p:nvSpPr>
        <p:spPr bwMode="auto">
          <a:xfrm>
            <a:off x="0" y="6505575"/>
            <a:ext cx="9144000" cy="352425"/>
          </a:xfrm>
          <a:prstGeom prst="rect">
            <a:avLst/>
          </a:prstGeom>
          <a:gradFill rotWithShape="1">
            <a:gsLst>
              <a:gs pos="0">
                <a:srgbClr val="DDDDDD"/>
              </a:gs>
              <a:gs pos="50000">
                <a:srgbClr val="EAEAEA"/>
              </a:gs>
              <a:gs pos="100000">
                <a:srgbClr val="DDDDDD"/>
              </a:gs>
            </a:gsLst>
            <a:lin ang="5400000" scaled="1"/>
          </a:gradFill>
          <a:ln w="9525">
            <a:noFill/>
            <a:miter lim="800000"/>
            <a:headEnd/>
            <a:tailEnd/>
          </a:ln>
          <a:effectLst/>
        </p:spPr>
        <p:txBody>
          <a:bodyPr wrap="none" anchor="ctr"/>
          <a:lstStyle/>
          <a:p>
            <a:endParaRPr lang="hu-HU" altLang="hu-HU"/>
          </a:p>
        </p:txBody>
      </p:sp>
      <p:pic>
        <p:nvPicPr>
          <p:cNvPr id="5125" name="Kép 8"/>
          <p:cNvPicPr>
            <a:picLocks noChangeAspect="1"/>
          </p:cNvPicPr>
          <p:nvPr/>
        </p:nvPicPr>
        <p:blipFill>
          <a:blip r:embed="rId3" cstate="print"/>
          <a:srcRect/>
          <a:stretch>
            <a:fillRect/>
          </a:stretch>
        </p:blipFill>
        <p:spPr bwMode="auto">
          <a:xfrm>
            <a:off x="0" y="0"/>
            <a:ext cx="9144000" cy="1457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2"/>
          <p:cNvSpPr txBox="1">
            <a:spLocks noChangeArrowheads="1"/>
          </p:cNvSpPr>
          <p:nvPr/>
        </p:nvSpPr>
        <p:spPr bwMode="auto">
          <a:xfrm>
            <a:off x="573088" y="1554163"/>
            <a:ext cx="7054850" cy="914400"/>
          </a:xfrm>
          <a:prstGeom prst="rect">
            <a:avLst/>
          </a:prstGeom>
          <a:noFill/>
          <a:ln w="9525">
            <a:noFill/>
            <a:miter lim="800000"/>
            <a:headEnd/>
            <a:tailEnd/>
          </a:ln>
          <a:effectLst/>
        </p:spPr>
        <p:txBody>
          <a:bodyPr lIns="0" tIns="0" rIns="0" bIns="0">
            <a:spAutoFit/>
          </a:bodyPr>
          <a:lstStyle/>
          <a:p>
            <a:r>
              <a:rPr lang="en-GB" altLang="hu-HU" sz="3500" b="1" dirty="0" smtClean="0">
                <a:solidFill>
                  <a:schemeClr val="bg2"/>
                </a:solidFill>
                <a:latin typeface="Calibri" pitchFamily="34" charset="0"/>
              </a:rPr>
              <a:t>S</a:t>
            </a:r>
            <a:r>
              <a:rPr lang="cs-CZ" altLang="hu-HU" sz="3500" b="1" dirty="0" err="1" smtClean="0">
                <a:solidFill>
                  <a:schemeClr val="bg2"/>
                </a:solidFill>
                <a:latin typeface="Calibri" pitchFamily="34" charset="0"/>
              </a:rPr>
              <a:t>polečnost</a:t>
            </a:r>
            <a:endParaRPr lang="en-GB" altLang="hu-HU" sz="3500" b="1" dirty="0">
              <a:solidFill>
                <a:schemeClr val="bg2"/>
              </a:solidFill>
              <a:latin typeface="Calibri" pitchFamily="34" charset="0"/>
            </a:endParaRPr>
          </a:p>
          <a:p>
            <a:r>
              <a:rPr lang="cs-CZ" altLang="hu-HU" sz="2500" dirty="0" smtClean="0">
                <a:solidFill>
                  <a:schemeClr val="bg2"/>
                </a:solidFill>
                <a:latin typeface="Calibri" pitchFamily="34" charset="0"/>
              </a:rPr>
              <a:t>Chudoba, segregace, intolerance</a:t>
            </a:r>
            <a:endParaRPr lang="en-GB" altLang="hu-HU" sz="2500" dirty="0">
              <a:solidFill>
                <a:schemeClr val="bg2"/>
              </a:solidFill>
              <a:latin typeface="Calibri" pitchFamily="34" charset="0"/>
            </a:endParaRPr>
          </a:p>
        </p:txBody>
      </p:sp>
      <p:sp>
        <p:nvSpPr>
          <p:cNvPr id="6147" name="Text Box 13"/>
          <p:cNvSpPr txBox="1">
            <a:spLocks noChangeArrowheads="1"/>
          </p:cNvSpPr>
          <p:nvPr/>
        </p:nvSpPr>
        <p:spPr bwMode="auto">
          <a:xfrm>
            <a:off x="755650" y="2604977"/>
            <a:ext cx="7054850" cy="3724096"/>
          </a:xfrm>
          <a:prstGeom prst="rect">
            <a:avLst/>
          </a:prstGeom>
          <a:noFill/>
          <a:ln w="9525">
            <a:noFill/>
            <a:miter lim="800000"/>
            <a:headEnd/>
            <a:tailEnd/>
          </a:ln>
          <a:effectLst/>
        </p:spPr>
        <p:txBody>
          <a:bodyPr lIns="0" tIns="0" rIns="0" bIns="0">
            <a:spAutoFit/>
          </a:bodyPr>
          <a:lstStyle/>
          <a:p>
            <a:pPr marL="180975" indent="-180975">
              <a:buFontTx/>
              <a:buChar char="•"/>
            </a:pPr>
            <a:r>
              <a:rPr lang="cs-CZ" altLang="hu-HU" sz="2200" dirty="0" smtClean="0">
                <a:solidFill>
                  <a:schemeClr val="bg2"/>
                </a:solidFill>
                <a:latin typeface="Calibri" pitchFamily="34" charset="0"/>
              </a:rPr>
              <a:t>Stárnutí a selektivní migrace </a:t>
            </a:r>
            <a:r>
              <a:rPr lang="en-GB" altLang="hu-HU" sz="2200" dirty="0" smtClean="0">
                <a:solidFill>
                  <a:schemeClr val="bg2"/>
                </a:solidFill>
                <a:latin typeface="Calibri" pitchFamily="34" charset="0"/>
              </a:rPr>
              <a:t>– </a:t>
            </a:r>
            <a:r>
              <a:rPr lang="cs-CZ" altLang="hu-HU" sz="2200" dirty="0" smtClean="0">
                <a:solidFill>
                  <a:schemeClr val="bg2"/>
                </a:solidFill>
                <a:latin typeface="Calibri" pitchFamily="34" charset="0"/>
              </a:rPr>
              <a:t>odliv mladých lidí z důvodu vidiny lepšího společenského postavení a/nebo u starší populace tento trend vede ke koncentraci chudoby.</a:t>
            </a:r>
            <a:endParaRPr lang="en-GB" altLang="hu-HU" sz="2200" dirty="0">
              <a:solidFill>
                <a:schemeClr val="bg2"/>
              </a:solidFill>
              <a:latin typeface="Calibri" pitchFamily="34" charset="0"/>
            </a:endParaRPr>
          </a:p>
          <a:p>
            <a:pPr marL="180975" indent="-180975">
              <a:buFontTx/>
              <a:buChar char="•"/>
            </a:pPr>
            <a:r>
              <a:rPr lang="cs-CZ" altLang="hu-HU" sz="2200" dirty="0" smtClean="0">
                <a:solidFill>
                  <a:schemeClr val="bg2"/>
                </a:solidFill>
                <a:latin typeface="Calibri" pitchFamily="34" charset="0"/>
              </a:rPr>
              <a:t>Riziko chudoby je u starší populace nižší, avšak za určitých podmínek mohou být starší lidé ohroženi:</a:t>
            </a:r>
            <a:endParaRPr lang="en-GB" altLang="hu-HU" sz="2200" dirty="0">
              <a:solidFill>
                <a:schemeClr val="bg2"/>
              </a:solidFill>
              <a:latin typeface="Calibri" pitchFamily="34" charset="0"/>
            </a:endParaRPr>
          </a:p>
          <a:p>
            <a:pPr marL="742950" lvl="1" indent="-285750">
              <a:buFontTx/>
              <a:buChar char="•"/>
            </a:pPr>
            <a:r>
              <a:rPr lang="cs-CZ" altLang="hu-HU" sz="2200" dirty="0" smtClean="0">
                <a:solidFill>
                  <a:schemeClr val="bg2"/>
                </a:solidFill>
                <a:latin typeface="Calibri" pitchFamily="34" charset="0"/>
              </a:rPr>
              <a:t>nízké </a:t>
            </a:r>
            <a:r>
              <a:rPr lang="cs-CZ" altLang="hu-HU" sz="2200" dirty="0" err="1" smtClean="0">
                <a:solidFill>
                  <a:schemeClr val="bg2"/>
                </a:solidFill>
                <a:latin typeface="Calibri" pitchFamily="34" charset="0"/>
              </a:rPr>
              <a:t>socio</a:t>
            </a:r>
            <a:r>
              <a:rPr lang="cs-CZ" altLang="hu-HU" sz="2200" dirty="0" smtClean="0">
                <a:solidFill>
                  <a:schemeClr val="bg2"/>
                </a:solidFill>
                <a:latin typeface="Calibri" pitchFamily="34" charset="0"/>
              </a:rPr>
              <a:t>-ekonomické postavení</a:t>
            </a:r>
            <a:r>
              <a:rPr lang="en-GB" altLang="hu-HU" sz="2200" dirty="0" smtClean="0">
                <a:solidFill>
                  <a:schemeClr val="bg2"/>
                </a:solidFill>
                <a:latin typeface="Calibri" pitchFamily="34" charset="0"/>
              </a:rPr>
              <a:t>, </a:t>
            </a:r>
            <a:endParaRPr lang="en-GB" altLang="hu-HU" sz="2200" dirty="0">
              <a:solidFill>
                <a:schemeClr val="bg2"/>
              </a:solidFill>
              <a:latin typeface="Calibri" pitchFamily="34" charset="0"/>
            </a:endParaRPr>
          </a:p>
          <a:p>
            <a:pPr marL="742950" lvl="1" indent="-285750">
              <a:buFontTx/>
              <a:buChar char="•"/>
            </a:pPr>
            <a:r>
              <a:rPr lang="cs-CZ" altLang="hu-HU" sz="2200" dirty="0" smtClean="0">
                <a:solidFill>
                  <a:schemeClr val="bg2"/>
                </a:solidFill>
                <a:latin typeface="Calibri" pitchFamily="34" charset="0"/>
              </a:rPr>
              <a:t>žijí (bydlí) v zanedbaných oblastech</a:t>
            </a:r>
            <a:r>
              <a:rPr lang="en-GB" altLang="hu-HU" sz="2200" dirty="0" smtClean="0">
                <a:solidFill>
                  <a:schemeClr val="bg2"/>
                </a:solidFill>
                <a:latin typeface="Calibri" pitchFamily="34" charset="0"/>
              </a:rPr>
              <a:t>, </a:t>
            </a:r>
            <a:endParaRPr lang="en-GB" altLang="hu-HU" sz="2200" dirty="0">
              <a:solidFill>
                <a:schemeClr val="bg2"/>
              </a:solidFill>
              <a:latin typeface="Calibri" pitchFamily="34" charset="0"/>
            </a:endParaRPr>
          </a:p>
          <a:p>
            <a:pPr marL="742950" lvl="1" indent="-285750">
              <a:buFontTx/>
              <a:buChar char="•"/>
            </a:pPr>
            <a:r>
              <a:rPr lang="cs-CZ" altLang="hu-HU" sz="2200" dirty="0" smtClean="0">
                <a:solidFill>
                  <a:schemeClr val="bg2"/>
                </a:solidFill>
                <a:latin typeface="Calibri" pitchFamily="34" charset="0"/>
              </a:rPr>
              <a:t>měnící se struktura rodin</a:t>
            </a:r>
            <a:r>
              <a:rPr lang="en-GB" altLang="hu-HU" sz="2200" dirty="0" smtClean="0">
                <a:solidFill>
                  <a:schemeClr val="bg2"/>
                </a:solidFill>
                <a:latin typeface="Calibri" pitchFamily="34" charset="0"/>
              </a:rPr>
              <a:t>, </a:t>
            </a:r>
            <a:endParaRPr lang="en-GB" altLang="hu-HU" sz="2200" dirty="0">
              <a:solidFill>
                <a:schemeClr val="bg2"/>
              </a:solidFill>
              <a:latin typeface="Calibri" pitchFamily="34" charset="0"/>
            </a:endParaRPr>
          </a:p>
          <a:p>
            <a:pPr marL="742950" lvl="1" indent="-285750">
              <a:buFontTx/>
              <a:buChar char="•"/>
            </a:pPr>
            <a:r>
              <a:rPr lang="cs-CZ" altLang="hu-HU" sz="2200" dirty="0" smtClean="0">
                <a:solidFill>
                  <a:schemeClr val="bg2"/>
                </a:solidFill>
                <a:latin typeface="Calibri" pitchFamily="34" charset="0"/>
              </a:rPr>
              <a:t>prohlubující se generační rozdíly</a:t>
            </a:r>
            <a:r>
              <a:rPr lang="en-GB" altLang="hu-HU" sz="2200" dirty="0" smtClean="0">
                <a:solidFill>
                  <a:schemeClr val="bg2"/>
                </a:solidFill>
                <a:latin typeface="Calibri" pitchFamily="34" charset="0"/>
              </a:rPr>
              <a:t>.</a:t>
            </a:r>
            <a:endParaRPr lang="en-GB" altLang="hu-HU" sz="2200" dirty="0">
              <a:solidFill>
                <a:schemeClr val="bg2"/>
              </a:solidFill>
              <a:latin typeface="Calibri" pitchFamily="34" charset="0"/>
            </a:endParaRPr>
          </a:p>
          <a:p>
            <a:pPr marL="180975" indent="-180975">
              <a:buFontTx/>
              <a:buChar char="•"/>
            </a:pPr>
            <a:r>
              <a:rPr lang="cs-CZ" altLang="hu-HU" sz="2200" dirty="0" smtClean="0">
                <a:solidFill>
                  <a:schemeClr val="bg2"/>
                </a:solidFill>
                <a:latin typeface="Calibri" pitchFamily="34" charset="0"/>
              </a:rPr>
              <a:t>Stárnutí a selektivní migrace zvyšuje prostorovou vzdálenost mezi populačními skupinami</a:t>
            </a:r>
            <a:r>
              <a:rPr lang="en-GB" altLang="hu-HU" sz="2200" dirty="0" smtClean="0">
                <a:solidFill>
                  <a:schemeClr val="bg2"/>
                </a:solidFill>
                <a:latin typeface="Calibri" pitchFamily="34" charset="0"/>
                <a:sym typeface="Wingdings" pitchFamily="2" charset="2"/>
              </a:rPr>
              <a:t> </a:t>
            </a:r>
            <a:r>
              <a:rPr lang="cs-CZ" altLang="hu-HU" sz="2200" dirty="0" smtClean="0">
                <a:solidFill>
                  <a:schemeClr val="bg2"/>
                </a:solidFill>
                <a:latin typeface="Calibri" pitchFamily="34" charset="0"/>
                <a:sym typeface="Wingdings" pitchFamily="2" charset="2"/>
              </a:rPr>
              <a:t>prostorová segregace</a:t>
            </a:r>
            <a:endParaRPr lang="en-GB" altLang="hu-HU" sz="2200" dirty="0">
              <a:solidFill>
                <a:schemeClr val="bg2"/>
              </a:solidFill>
              <a:latin typeface="Calibri" pitchFamily="34" charset="0"/>
              <a:sym typeface="Wingdings" pitchFamily="2" charset="2"/>
            </a:endParaRPr>
          </a:p>
        </p:txBody>
      </p:sp>
      <p:sp>
        <p:nvSpPr>
          <p:cNvPr id="6148" name="Rectangle 24"/>
          <p:cNvSpPr>
            <a:spLocks noChangeArrowheads="1"/>
          </p:cNvSpPr>
          <p:nvPr/>
        </p:nvSpPr>
        <p:spPr bwMode="auto">
          <a:xfrm>
            <a:off x="0" y="6505575"/>
            <a:ext cx="9144000" cy="352425"/>
          </a:xfrm>
          <a:prstGeom prst="rect">
            <a:avLst/>
          </a:prstGeom>
          <a:gradFill rotWithShape="1">
            <a:gsLst>
              <a:gs pos="0">
                <a:srgbClr val="DDDDDD"/>
              </a:gs>
              <a:gs pos="50000">
                <a:srgbClr val="EAEAEA"/>
              </a:gs>
              <a:gs pos="100000">
                <a:srgbClr val="DDDDDD"/>
              </a:gs>
            </a:gsLst>
            <a:lin ang="5400000" scaled="1"/>
          </a:gradFill>
          <a:ln w="9525">
            <a:noFill/>
            <a:miter lim="800000"/>
            <a:headEnd/>
            <a:tailEnd/>
          </a:ln>
          <a:effectLst/>
        </p:spPr>
        <p:txBody>
          <a:bodyPr wrap="none" anchor="ctr"/>
          <a:lstStyle/>
          <a:p>
            <a:endParaRPr lang="en-GB" altLang="hu-HU"/>
          </a:p>
        </p:txBody>
      </p:sp>
      <p:pic>
        <p:nvPicPr>
          <p:cNvPr id="6149" name="Kép 8"/>
          <p:cNvPicPr>
            <a:picLocks noChangeAspect="1"/>
          </p:cNvPicPr>
          <p:nvPr/>
        </p:nvPicPr>
        <p:blipFill>
          <a:blip r:embed="rId3" cstate="print"/>
          <a:srcRect/>
          <a:stretch>
            <a:fillRect/>
          </a:stretch>
        </p:blipFill>
        <p:spPr bwMode="auto">
          <a:xfrm>
            <a:off x="0" y="0"/>
            <a:ext cx="9144000" cy="1457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12"/>
          <p:cNvSpPr txBox="1">
            <a:spLocks noChangeArrowheads="1"/>
          </p:cNvSpPr>
          <p:nvPr/>
        </p:nvSpPr>
        <p:spPr bwMode="auto">
          <a:xfrm>
            <a:off x="830263" y="1319213"/>
            <a:ext cx="7054850" cy="914400"/>
          </a:xfrm>
          <a:prstGeom prst="rect">
            <a:avLst/>
          </a:prstGeom>
          <a:noFill/>
          <a:ln w="9525">
            <a:noFill/>
            <a:miter lim="800000"/>
            <a:headEnd/>
            <a:tailEnd/>
          </a:ln>
          <a:effectLst/>
        </p:spPr>
        <p:txBody>
          <a:bodyPr lIns="0" tIns="0" rIns="0" bIns="0">
            <a:spAutoFit/>
          </a:bodyPr>
          <a:lstStyle/>
          <a:p>
            <a:r>
              <a:rPr lang="cs-CZ" altLang="hu-HU" sz="3500" b="1" dirty="0" smtClean="0">
                <a:solidFill>
                  <a:schemeClr val="bg2"/>
                </a:solidFill>
                <a:latin typeface="Calibri" pitchFamily="34" charset="0"/>
              </a:rPr>
              <a:t>Společnost</a:t>
            </a:r>
            <a:endParaRPr lang="en-GB" altLang="hu-HU" sz="3500" b="1" dirty="0">
              <a:solidFill>
                <a:schemeClr val="bg2"/>
              </a:solidFill>
              <a:latin typeface="Calibri" pitchFamily="34" charset="0"/>
            </a:endParaRPr>
          </a:p>
          <a:p>
            <a:r>
              <a:rPr lang="cs-CZ" altLang="hu-HU" sz="2500" dirty="0" smtClean="0">
                <a:solidFill>
                  <a:schemeClr val="bg2"/>
                </a:solidFill>
                <a:latin typeface="Calibri" pitchFamily="34" charset="0"/>
              </a:rPr>
              <a:t>Kruh chudoby a intolerance</a:t>
            </a:r>
            <a:endParaRPr lang="en-GB" altLang="hu-HU" sz="2500" dirty="0">
              <a:solidFill>
                <a:schemeClr val="bg2"/>
              </a:solidFill>
              <a:latin typeface="Calibri" pitchFamily="34" charset="0"/>
            </a:endParaRPr>
          </a:p>
        </p:txBody>
      </p:sp>
      <p:sp>
        <p:nvSpPr>
          <p:cNvPr id="7171" name="Text Box 13"/>
          <p:cNvSpPr txBox="1">
            <a:spLocks noChangeArrowheads="1"/>
          </p:cNvSpPr>
          <p:nvPr/>
        </p:nvSpPr>
        <p:spPr bwMode="auto">
          <a:xfrm>
            <a:off x="830263" y="5953125"/>
            <a:ext cx="7054850" cy="554038"/>
          </a:xfrm>
          <a:prstGeom prst="rect">
            <a:avLst/>
          </a:prstGeom>
          <a:noFill/>
          <a:ln w="9525">
            <a:noFill/>
            <a:miter lim="800000"/>
            <a:headEnd/>
            <a:tailEnd/>
          </a:ln>
          <a:effectLst/>
        </p:spPr>
        <p:txBody>
          <a:bodyPr lIns="0" tIns="0" rIns="0" bIns="0">
            <a:spAutoFit/>
          </a:bodyPr>
          <a:lstStyle/>
          <a:p>
            <a:pPr marL="180975" indent="-180975"/>
            <a:endParaRPr lang="hu-HU" altLang="hu-HU" dirty="0">
              <a:solidFill>
                <a:schemeClr val="bg2"/>
              </a:solidFill>
              <a:latin typeface="Calibri" pitchFamily="34" charset="0"/>
            </a:endParaRPr>
          </a:p>
          <a:p>
            <a:pPr marL="180975" indent="-180975"/>
            <a:r>
              <a:rPr lang="hu-HU" altLang="hu-HU" dirty="0" smtClean="0">
                <a:solidFill>
                  <a:schemeClr val="bg2"/>
                </a:solidFill>
                <a:latin typeface="Calibri" pitchFamily="34" charset="0"/>
              </a:rPr>
              <a:t>Zdroj: </a:t>
            </a:r>
            <a:r>
              <a:rPr lang="hu-HU" altLang="hu-HU" dirty="0">
                <a:solidFill>
                  <a:schemeClr val="bg2"/>
                </a:solidFill>
                <a:latin typeface="Calibri" pitchFamily="34" charset="0"/>
              </a:rPr>
              <a:t>Buran, Aimone, Ferlaino and Migliore (1998:9)</a:t>
            </a:r>
            <a:endParaRPr lang="en-GB" altLang="hu-HU" i="1" dirty="0">
              <a:solidFill>
                <a:schemeClr val="bg2"/>
              </a:solidFill>
              <a:latin typeface="Calibri" pitchFamily="34" charset="0"/>
            </a:endParaRPr>
          </a:p>
        </p:txBody>
      </p:sp>
      <p:sp>
        <p:nvSpPr>
          <p:cNvPr id="7172" name="Rectangle 24"/>
          <p:cNvSpPr>
            <a:spLocks noChangeArrowheads="1"/>
          </p:cNvSpPr>
          <p:nvPr/>
        </p:nvSpPr>
        <p:spPr bwMode="auto">
          <a:xfrm>
            <a:off x="0" y="6505575"/>
            <a:ext cx="9144000" cy="352425"/>
          </a:xfrm>
          <a:prstGeom prst="rect">
            <a:avLst/>
          </a:prstGeom>
          <a:gradFill rotWithShape="1">
            <a:gsLst>
              <a:gs pos="0">
                <a:srgbClr val="DDDDDD"/>
              </a:gs>
              <a:gs pos="50000">
                <a:srgbClr val="EAEAEA"/>
              </a:gs>
              <a:gs pos="100000">
                <a:srgbClr val="DDDDDD"/>
              </a:gs>
            </a:gsLst>
            <a:lin ang="5400000" scaled="1"/>
          </a:gradFill>
          <a:ln w="9525">
            <a:noFill/>
            <a:miter lim="800000"/>
            <a:headEnd/>
            <a:tailEnd/>
          </a:ln>
          <a:effectLst/>
        </p:spPr>
        <p:txBody>
          <a:bodyPr wrap="none" anchor="ctr"/>
          <a:lstStyle/>
          <a:p>
            <a:endParaRPr lang="hu-HU" altLang="hu-HU"/>
          </a:p>
        </p:txBody>
      </p:sp>
      <p:pic>
        <p:nvPicPr>
          <p:cNvPr id="7173" name="Kép 9"/>
          <p:cNvPicPr>
            <a:picLocks noChangeAspect="1" noChangeArrowheads="1"/>
          </p:cNvPicPr>
          <p:nvPr/>
        </p:nvPicPr>
        <p:blipFill>
          <a:blip r:embed="rId3" cstate="print"/>
          <a:srcRect/>
          <a:stretch>
            <a:fillRect/>
          </a:stretch>
        </p:blipFill>
        <p:spPr bwMode="auto">
          <a:xfrm>
            <a:off x="755650" y="2328863"/>
            <a:ext cx="6457950" cy="3873500"/>
          </a:xfrm>
          <a:prstGeom prst="rect">
            <a:avLst/>
          </a:prstGeom>
          <a:noFill/>
          <a:ln w="9525">
            <a:noFill/>
            <a:miter lim="800000"/>
            <a:headEnd/>
            <a:tailEnd/>
          </a:ln>
        </p:spPr>
      </p:pic>
      <p:pic>
        <p:nvPicPr>
          <p:cNvPr id="7174" name="Kép 9"/>
          <p:cNvPicPr>
            <a:picLocks noChangeAspect="1"/>
          </p:cNvPicPr>
          <p:nvPr/>
        </p:nvPicPr>
        <p:blipFill>
          <a:blip r:embed="rId4" cstate="print"/>
          <a:srcRect/>
          <a:stretch>
            <a:fillRect/>
          </a:stretch>
        </p:blipFill>
        <p:spPr bwMode="auto">
          <a:xfrm>
            <a:off x="0" y="0"/>
            <a:ext cx="9144000" cy="1457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2"/>
          <p:cNvSpPr txBox="1">
            <a:spLocks noChangeArrowheads="1"/>
          </p:cNvSpPr>
          <p:nvPr/>
        </p:nvSpPr>
        <p:spPr bwMode="auto">
          <a:xfrm>
            <a:off x="755650" y="1341438"/>
            <a:ext cx="7054850" cy="914400"/>
          </a:xfrm>
          <a:prstGeom prst="rect">
            <a:avLst/>
          </a:prstGeom>
          <a:noFill/>
          <a:ln w="9525">
            <a:noFill/>
            <a:miter lim="800000"/>
            <a:headEnd/>
            <a:tailEnd/>
          </a:ln>
          <a:effectLst/>
        </p:spPr>
        <p:txBody>
          <a:bodyPr lIns="0" tIns="0" rIns="0" bIns="0">
            <a:spAutoFit/>
          </a:bodyPr>
          <a:lstStyle/>
          <a:p>
            <a:r>
              <a:rPr lang="hu-HU" altLang="hu-HU" sz="3500" b="1" dirty="0" smtClean="0">
                <a:solidFill>
                  <a:schemeClr val="bg2"/>
                </a:solidFill>
                <a:latin typeface="Calibri" pitchFamily="34" charset="0"/>
              </a:rPr>
              <a:t>Společnost</a:t>
            </a:r>
            <a:endParaRPr lang="en-GB" altLang="hu-HU" sz="3500" b="1" dirty="0">
              <a:solidFill>
                <a:schemeClr val="bg2"/>
              </a:solidFill>
              <a:latin typeface="Calibri" pitchFamily="34" charset="0"/>
            </a:endParaRPr>
          </a:p>
          <a:p>
            <a:r>
              <a:rPr lang="hu-HU" altLang="hu-HU" sz="2500" dirty="0" smtClean="0">
                <a:solidFill>
                  <a:schemeClr val="bg2"/>
                </a:solidFill>
                <a:latin typeface="Calibri" pitchFamily="34" charset="0"/>
              </a:rPr>
              <a:t>Sociální soužití</a:t>
            </a:r>
            <a:endParaRPr lang="en-GB" altLang="hu-HU" sz="2500" dirty="0">
              <a:solidFill>
                <a:schemeClr val="bg2"/>
              </a:solidFill>
              <a:latin typeface="Calibri" pitchFamily="34" charset="0"/>
            </a:endParaRPr>
          </a:p>
        </p:txBody>
      </p:sp>
      <p:sp>
        <p:nvSpPr>
          <p:cNvPr id="8195" name="Text Box 13"/>
          <p:cNvSpPr txBox="1">
            <a:spLocks noChangeArrowheads="1"/>
          </p:cNvSpPr>
          <p:nvPr/>
        </p:nvSpPr>
        <p:spPr bwMode="auto">
          <a:xfrm>
            <a:off x="755650" y="2633663"/>
            <a:ext cx="7054850" cy="3046988"/>
          </a:xfrm>
          <a:prstGeom prst="rect">
            <a:avLst/>
          </a:prstGeom>
          <a:noFill/>
          <a:ln w="9525">
            <a:noFill/>
            <a:miter lim="800000"/>
            <a:headEnd/>
            <a:tailEnd/>
          </a:ln>
          <a:effectLst/>
        </p:spPr>
        <p:txBody>
          <a:bodyPr lIns="0" tIns="0" rIns="0" bIns="0">
            <a:spAutoFit/>
          </a:bodyPr>
          <a:lstStyle/>
          <a:p>
            <a:pPr marL="180975" indent="-180975"/>
            <a:r>
              <a:rPr lang="hu-HU" altLang="hu-HU" sz="2200" dirty="0" smtClean="0">
                <a:solidFill>
                  <a:schemeClr val="bg2"/>
                </a:solidFill>
                <a:latin typeface="Calibri" pitchFamily="34" charset="0"/>
              </a:rPr>
              <a:t>Stárnutí a vylidňování představuje výzvy sociální soudržnosti:</a:t>
            </a:r>
            <a:endParaRPr lang="hu-HU" altLang="hu-HU" sz="2200" dirty="0">
              <a:solidFill>
                <a:schemeClr val="bg2"/>
              </a:solidFill>
              <a:latin typeface="Calibri" pitchFamily="34" charset="0"/>
            </a:endParaRPr>
          </a:p>
          <a:p>
            <a:pPr marL="180975" indent="-180975">
              <a:buFontTx/>
              <a:buChar char="•"/>
            </a:pPr>
            <a:r>
              <a:rPr lang="hu-HU" altLang="hu-HU" sz="2200" dirty="0" smtClean="0">
                <a:solidFill>
                  <a:schemeClr val="bg2"/>
                </a:solidFill>
                <a:latin typeface="Calibri" pitchFamily="34" charset="0"/>
              </a:rPr>
              <a:t>Vzájemné pochopení životního stylu ostatních obyvatel, </a:t>
            </a:r>
            <a:endParaRPr lang="hu-HU" altLang="hu-HU" sz="2200" dirty="0">
              <a:solidFill>
                <a:schemeClr val="bg2"/>
              </a:solidFill>
              <a:latin typeface="Calibri" pitchFamily="34" charset="0"/>
            </a:endParaRPr>
          </a:p>
          <a:p>
            <a:pPr marL="180975" indent="-180975">
              <a:buFontTx/>
              <a:buChar char="•"/>
            </a:pPr>
            <a:r>
              <a:rPr lang="hu-HU" altLang="hu-HU" sz="2200" dirty="0" smtClean="0">
                <a:solidFill>
                  <a:schemeClr val="bg2"/>
                </a:solidFill>
                <a:latin typeface="Calibri" pitchFamily="34" charset="0"/>
              </a:rPr>
              <a:t>Nedostatek podpory a solidarity mezi generacemi a sociálními skupinami</a:t>
            </a:r>
            <a:endParaRPr lang="hu-HU" altLang="hu-HU" sz="2200" dirty="0">
              <a:solidFill>
                <a:schemeClr val="bg2"/>
              </a:solidFill>
              <a:latin typeface="Calibri" pitchFamily="34" charset="0"/>
            </a:endParaRPr>
          </a:p>
          <a:p>
            <a:pPr marL="180975" indent="-180975">
              <a:buFontTx/>
              <a:buChar char="•"/>
            </a:pPr>
            <a:r>
              <a:rPr lang="hu-HU" altLang="hu-HU" sz="2200" dirty="0" smtClean="0">
                <a:solidFill>
                  <a:schemeClr val="bg2"/>
                </a:solidFill>
                <a:latin typeface="Calibri" pitchFamily="34" charset="0"/>
              </a:rPr>
              <a:t>Negativní obraz, stigmatizace postižených oblastí</a:t>
            </a:r>
            <a:r>
              <a:rPr lang="hu-HU" altLang="hu-HU" sz="2200" dirty="0" smtClean="0">
                <a:solidFill>
                  <a:schemeClr val="bg2"/>
                </a:solidFill>
                <a:latin typeface="Calibri" pitchFamily="34" charset="0"/>
                <a:sym typeface="Wingdings" pitchFamily="2" charset="2"/>
              </a:rPr>
              <a:t></a:t>
            </a:r>
            <a:endParaRPr lang="hu-HU" altLang="hu-HU" sz="2200" dirty="0">
              <a:solidFill>
                <a:schemeClr val="bg2"/>
              </a:solidFill>
              <a:latin typeface="Calibri" pitchFamily="34" charset="0"/>
            </a:endParaRPr>
          </a:p>
          <a:p>
            <a:pPr marL="180975" indent="-180975">
              <a:buFontTx/>
              <a:buChar char="•"/>
            </a:pPr>
            <a:r>
              <a:rPr lang="hu-HU" altLang="hu-HU" sz="2200" dirty="0" smtClean="0">
                <a:solidFill>
                  <a:schemeClr val="bg2"/>
                </a:solidFill>
                <a:latin typeface="Calibri" pitchFamily="34" charset="0"/>
              </a:rPr>
              <a:t>Ochabnutí místní sounáležitosti(kořenů) </a:t>
            </a:r>
            <a:r>
              <a:rPr lang="hu-HU" altLang="hu-HU" sz="2200" dirty="0" smtClean="0">
                <a:solidFill>
                  <a:schemeClr val="bg2"/>
                </a:solidFill>
                <a:latin typeface="Calibri" pitchFamily="34" charset="0"/>
                <a:sym typeface="Wingdings" pitchFamily="2" charset="2"/>
              </a:rPr>
              <a:t> má za následek další migraci</a:t>
            </a:r>
            <a:endParaRPr lang="hu-HU" altLang="hu-HU" sz="2200" dirty="0">
              <a:solidFill>
                <a:schemeClr val="bg2"/>
              </a:solidFill>
              <a:latin typeface="Calibri" pitchFamily="34" charset="0"/>
              <a:sym typeface="Wingdings" pitchFamily="2" charset="2"/>
            </a:endParaRPr>
          </a:p>
          <a:p>
            <a:pPr marL="180975" indent="-180975">
              <a:buFontTx/>
              <a:buChar char="•"/>
            </a:pPr>
            <a:r>
              <a:rPr lang="hu-HU" altLang="hu-HU" sz="2200" dirty="0" smtClean="0">
                <a:solidFill>
                  <a:schemeClr val="bg2"/>
                </a:solidFill>
                <a:latin typeface="Calibri" pitchFamily="34" charset="0"/>
                <a:sym typeface="Wingdings" pitchFamily="2" charset="2"/>
              </a:rPr>
              <a:t>Adaptace na demografické změny, to samo o sobě může vyvolat napětí</a:t>
            </a:r>
            <a:endParaRPr lang="hu-HU" altLang="hu-HU" sz="2200" dirty="0">
              <a:solidFill>
                <a:schemeClr val="bg2"/>
              </a:solidFill>
              <a:latin typeface="Calibri" pitchFamily="34" charset="0"/>
            </a:endParaRPr>
          </a:p>
        </p:txBody>
      </p:sp>
      <p:sp>
        <p:nvSpPr>
          <p:cNvPr id="8196" name="Rectangle 24"/>
          <p:cNvSpPr>
            <a:spLocks noChangeArrowheads="1"/>
          </p:cNvSpPr>
          <p:nvPr/>
        </p:nvSpPr>
        <p:spPr bwMode="auto">
          <a:xfrm>
            <a:off x="0" y="6505575"/>
            <a:ext cx="9144000" cy="352425"/>
          </a:xfrm>
          <a:prstGeom prst="rect">
            <a:avLst/>
          </a:prstGeom>
          <a:gradFill rotWithShape="1">
            <a:gsLst>
              <a:gs pos="0">
                <a:srgbClr val="DDDDDD"/>
              </a:gs>
              <a:gs pos="50000">
                <a:srgbClr val="EAEAEA"/>
              </a:gs>
              <a:gs pos="100000">
                <a:srgbClr val="DDDDDD"/>
              </a:gs>
            </a:gsLst>
            <a:lin ang="5400000" scaled="1"/>
          </a:gradFill>
          <a:ln w="9525">
            <a:noFill/>
            <a:miter lim="800000"/>
            <a:headEnd/>
            <a:tailEnd/>
          </a:ln>
          <a:effectLst/>
        </p:spPr>
        <p:txBody>
          <a:bodyPr wrap="none" anchor="ctr"/>
          <a:lstStyle/>
          <a:p>
            <a:endParaRPr lang="hu-HU" altLang="hu-HU"/>
          </a:p>
        </p:txBody>
      </p:sp>
      <p:pic>
        <p:nvPicPr>
          <p:cNvPr id="8197" name="Kép 8"/>
          <p:cNvPicPr>
            <a:picLocks noChangeAspect="1"/>
          </p:cNvPicPr>
          <p:nvPr/>
        </p:nvPicPr>
        <p:blipFill>
          <a:blip r:embed="rId3" cstate="print"/>
          <a:srcRect/>
          <a:stretch>
            <a:fillRect/>
          </a:stretch>
        </p:blipFill>
        <p:spPr bwMode="auto">
          <a:xfrm>
            <a:off x="0" y="0"/>
            <a:ext cx="9144000" cy="1457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01" name="Text Box 13"/>
          <p:cNvSpPr txBox="1">
            <a:spLocks noChangeArrowheads="1"/>
          </p:cNvSpPr>
          <p:nvPr/>
        </p:nvSpPr>
        <p:spPr bwMode="auto">
          <a:xfrm>
            <a:off x="573088" y="1633538"/>
            <a:ext cx="8255000" cy="455509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spAutoFit/>
          </a:bodyPr>
          <a:lstStyle>
            <a:lvl1pPr marL="180975" indent="-180975">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marL="0" indent="0">
              <a:defRPr/>
            </a:pPr>
            <a:r>
              <a:rPr lang="cs-CZ" sz="2200" dirty="0" smtClean="0">
                <a:solidFill>
                  <a:schemeClr val="bg2"/>
                </a:solidFill>
                <a:latin typeface="Calibri" pitchFamily="34" charset="0"/>
              </a:rPr>
              <a:t>Vylidňování v důsledcích</a:t>
            </a:r>
            <a:r>
              <a:rPr lang="en-GB" sz="2200" dirty="0" smtClean="0">
                <a:solidFill>
                  <a:schemeClr val="bg2"/>
                </a:solidFill>
                <a:latin typeface="Calibri" pitchFamily="34" charset="0"/>
              </a:rPr>
              <a:t>:</a:t>
            </a:r>
          </a:p>
          <a:p>
            <a:pPr>
              <a:buFontTx/>
              <a:buChar char="•"/>
              <a:defRPr/>
            </a:pPr>
            <a:r>
              <a:rPr lang="cs-CZ" sz="2200" dirty="0" smtClean="0">
                <a:solidFill>
                  <a:schemeClr val="bg2"/>
                </a:solidFill>
                <a:latin typeface="Calibri" pitchFamily="34" charset="0"/>
              </a:rPr>
              <a:t>Snížená poptávka po bydlení</a:t>
            </a:r>
            <a:r>
              <a:rPr lang="en-GB" sz="2200" dirty="0" smtClean="0">
                <a:solidFill>
                  <a:schemeClr val="bg2"/>
                </a:solidFill>
                <a:latin typeface="Calibri" pitchFamily="34" charset="0"/>
                <a:sym typeface="Wingdings" pitchFamily="2" charset="2"/>
              </a:rPr>
              <a:t> </a:t>
            </a:r>
            <a:r>
              <a:rPr lang="cs-CZ" sz="2200" dirty="0" smtClean="0">
                <a:solidFill>
                  <a:schemeClr val="bg2"/>
                </a:solidFill>
                <a:latin typeface="Calibri" pitchFamily="34" charset="0"/>
                <a:sym typeface="Wingdings" pitchFamily="2" charset="2"/>
              </a:rPr>
              <a:t>prázdné budovy</a:t>
            </a:r>
            <a:endParaRPr lang="en-GB" sz="2200" dirty="0" smtClean="0">
              <a:solidFill>
                <a:schemeClr val="bg2"/>
              </a:solidFill>
              <a:latin typeface="Calibri" pitchFamily="34" charset="0"/>
              <a:sym typeface="Wingdings" pitchFamily="2" charset="2"/>
            </a:endParaRPr>
          </a:p>
          <a:p>
            <a:pPr>
              <a:buFontTx/>
              <a:buChar char="•"/>
              <a:defRPr/>
            </a:pPr>
            <a:r>
              <a:rPr lang="cs-CZ" sz="2200" dirty="0" smtClean="0">
                <a:solidFill>
                  <a:schemeClr val="bg2"/>
                </a:solidFill>
                <a:latin typeface="Calibri" pitchFamily="34" charset="0"/>
                <a:sym typeface="Wingdings" pitchFamily="2" charset="2"/>
              </a:rPr>
              <a:t>Pokles průmyslu</a:t>
            </a:r>
            <a:r>
              <a:rPr lang="en-GB" sz="2200" dirty="0" smtClean="0">
                <a:solidFill>
                  <a:schemeClr val="bg2"/>
                </a:solidFill>
                <a:latin typeface="Calibri" pitchFamily="34" charset="0"/>
                <a:sym typeface="Wingdings" pitchFamily="2" charset="2"/>
              </a:rPr>
              <a:t> </a:t>
            </a:r>
            <a:r>
              <a:rPr lang="cs-CZ" sz="2200" dirty="0" smtClean="0">
                <a:solidFill>
                  <a:schemeClr val="bg2"/>
                </a:solidFill>
                <a:latin typeface="Calibri" pitchFamily="34" charset="0"/>
                <a:sym typeface="Wingdings" pitchFamily="2" charset="2"/>
              </a:rPr>
              <a:t>nevyužitá zařízení – vznik </a:t>
            </a:r>
            <a:r>
              <a:rPr lang="cs-CZ" sz="2200" dirty="0" err="1" smtClean="0">
                <a:solidFill>
                  <a:schemeClr val="bg2"/>
                </a:solidFill>
                <a:latin typeface="Calibri" pitchFamily="34" charset="0"/>
                <a:sym typeface="Wingdings" pitchFamily="2" charset="2"/>
              </a:rPr>
              <a:t>brownfieldů</a:t>
            </a:r>
            <a:endParaRPr lang="en-GB" sz="2200" dirty="0" smtClean="0">
              <a:solidFill>
                <a:schemeClr val="bg2"/>
              </a:solidFill>
              <a:latin typeface="Calibri" pitchFamily="34" charset="0"/>
              <a:sym typeface="Wingdings" pitchFamily="2" charset="2"/>
            </a:endParaRPr>
          </a:p>
          <a:p>
            <a:pPr>
              <a:buFontTx/>
              <a:buChar char="•"/>
              <a:defRPr/>
            </a:pPr>
            <a:r>
              <a:rPr lang="cs-CZ" sz="2200" dirty="0" smtClean="0">
                <a:solidFill>
                  <a:schemeClr val="bg2"/>
                </a:solidFill>
                <a:latin typeface="Calibri" pitchFamily="34" charset="0"/>
                <a:sym typeface="Wingdings" pitchFamily="2" charset="2"/>
              </a:rPr>
              <a:t>Snížená poptávka po službách</a:t>
            </a:r>
            <a:r>
              <a:rPr lang="en-GB" sz="2200" dirty="0" smtClean="0">
                <a:solidFill>
                  <a:schemeClr val="bg2"/>
                </a:solidFill>
                <a:latin typeface="Calibri" pitchFamily="34" charset="0"/>
                <a:sym typeface="Wingdings" pitchFamily="2" charset="2"/>
              </a:rPr>
              <a:t> </a:t>
            </a:r>
            <a:r>
              <a:rPr lang="cs-CZ" sz="2200" dirty="0" smtClean="0">
                <a:solidFill>
                  <a:schemeClr val="bg2"/>
                </a:solidFill>
                <a:latin typeface="Calibri" pitchFamily="34" charset="0"/>
                <a:sym typeface="Wingdings" pitchFamily="2" charset="2"/>
              </a:rPr>
              <a:t>prázdná veřejná zařízení</a:t>
            </a:r>
            <a:endParaRPr lang="en-GB" sz="2200" dirty="0" smtClean="0">
              <a:solidFill>
                <a:schemeClr val="bg2"/>
              </a:solidFill>
              <a:latin typeface="Calibri" pitchFamily="34" charset="0"/>
              <a:sym typeface="Wingdings" pitchFamily="2" charset="2"/>
            </a:endParaRPr>
          </a:p>
          <a:p>
            <a:pPr>
              <a:buFontTx/>
              <a:buChar char="•"/>
              <a:defRPr/>
            </a:pPr>
            <a:r>
              <a:rPr lang="cs-CZ" sz="2200" dirty="0" smtClean="0">
                <a:solidFill>
                  <a:schemeClr val="bg2"/>
                </a:solidFill>
                <a:latin typeface="Calibri" pitchFamily="34" charset="0"/>
                <a:sym typeface="Wingdings" pitchFamily="2" charset="2"/>
              </a:rPr>
              <a:t>Snížené nároky na síť infrastruktury </a:t>
            </a:r>
            <a:r>
              <a:rPr lang="en-GB" sz="2200" dirty="0" smtClean="0">
                <a:solidFill>
                  <a:schemeClr val="bg2"/>
                </a:solidFill>
                <a:latin typeface="Calibri" pitchFamily="34" charset="0"/>
                <a:sym typeface="Wingdings" pitchFamily="2" charset="2"/>
              </a:rPr>
              <a:t> </a:t>
            </a:r>
            <a:r>
              <a:rPr lang="cs-CZ" sz="2200" dirty="0" smtClean="0">
                <a:solidFill>
                  <a:schemeClr val="bg2"/>
                </a:solidFill>
                <a:latin typeface="Calibri" pitchFamily="34" charset="0"/>
                <a:sym typeface="Wingdings" pitchFamily="2" charset="2"/>
              </a:rPr>
              <a:t>potíže s údržbou (finanční i technické)</a:t>
            </a:r>
            <a:endParaRPr lang="en-GB" sz="2200" dirty="0" smtClean="0">
              <a:solidFill>
                <a:schemeClr val="bg2"/>
              </a:solidFill>
              <a:latin typeface="Calibri" pitchFamily="34" charset="0"/>
              <a:sym typeface="Wingdings" pitchFamily="2" charset="2"/>
            </a:endParaRPr>
          </a:p>
          <a:p>
            <a:pPr>
              <a:buFontTx/>
              <a:buChar char="•"/>
              <a:defRPr/>
            </a:pPr>
            <a:endParaRPr lang="en-GB" sz="2200" dirty="0" smtClean="0">
              <a:solidFill>
                <a:schemeClr val="bg2"/>
              </a:solidFill>
              <a:latin typeface="Calibri" pitchFamily="34" charset="0"/>
              <a:sym typeface="Wingdings" pitchFamily="2" charset="2"/>
            </a:endParaRPr>
          </a:p>
          <a:p>
            <a:pPr>
              <a:defRPr/>
            </a:pPr>
            <a:r>
              <a:rPr lang="cs-CZ" sz="2200" dirty="0" smtClean="0">
                <a:solidFill>
                  <a:schemeClr val="bg2"/>
                </a:solidFill>
                <a:latin typeface="Calibri" pitchFamily="34" charset="0"/>
              </a:rPr>
              <a:t>Nevyužívané objekty a sítě vedou k</a:t>
            </a:r>
            <a:r>
              <a:rPr lang="en-GB" sz="2200" dirty="0" smtClean="0">
                <a:solidFill>
                  <a:schemeClr val="bg2"/>
                </a:solidFill>
                <a:latin typeface="Calibri" pitchFamily="34" charset="0"/>
              </a:rPr>
              <a:t>:</a:t>
            </a:r>
            <a:endParaRPr lang="en-GB" sz="2200" dirty="0" smtClean="0">
              <a:solidFill>
                <a:schemeClr val="bg2"/>
              </a:solidFill>
              <a:latin typeface="Calibri" pitchFamily="34" charset="0"/>
            </a:endParaRPr>
          </a:p>
          <a:p>
            <a:pPr>
              <a:buFontTx/>
              <a:buChar char="•"/>
              <a:defRPr/>
            </a:pPr>
            <a:r>
              <a:rPr lang="cs-CZ" sz="2200" dirty="0" smtClean="0">
                <a:solidFill>
                  <a:schemeClr val="bg2"/>
                </a:solidFill>
                <a:latin typeface="Calibri" pitchFamily="34" charset="0"/>
              </a:rPr>
              <a:t>Nadměrné kapacity</a:t>
            </a:r>
            <a:endParaRPr lang="en-GB" sz="2200" dirty="0" smtClean="0">
              <a:solidFill>
                <a:schemeClr val="bg2"/>
              </a:solidFill>
              <a:latin typeface="Calibri" pitchFamily="34" charset="0"/>
            </a:endParaRPr>
          </a:p>
          <a:p>
            <a:pPr>
              <a:buFontTx/>
              <a:buChar char="•"/>
              <a:defRPr/>
            </a:pPr>
            <a:r>
              <a:rPr lang="cs-CZ" sz="2200" dirty="0" smtClean="0">
                <a:solidFill>
                  <a:schemeClr val="bg2"/>
                </a:solidFill>
                <a:latin typeface="Calibri" pitchFamily="34" charset="0"/>
              </a:rPr>
              <a:t>Fyzické poškození</a:t>
            </a:r>
            <a:endParaRPr lang="en-GB" sz="2200" dirty="0" smtClean="0">
              <a:solidFill>
                <a:schemeClr val="bg2"/>
              </a:solidFill>
              <a:latin typeface="Calibri" pitchFamily="34" charset="0"/>
            </a:endParaRPr>
          </a:p>
          <a:p>
            <a:pPr>
              <a:buFontTx/>
              <a:buChar char="•"/>
              <a:defRPr/>
            </a:pPr>
            <a:r>
              <a:rPr lang="cs-CZ" sz="2200" dirty="0" smtClean="0">
                <a:solidFill>
                  <a:schemeClr val="bg2"/>
                </a:solidFill>
                <a:latin typeface="Calibri" pitchFamily="34" charset="0"/>
              </a:rPr>
              <a:t>Bezpečnostní problémy</a:t>
            </a:r>
            <a:endParaRPr lang="en-GB" sz="2200" dirty="0" smtClean="0">
              <a:solidFill>
                <a:schemeClr val="bg2"/>
              </a:solidFill>
              <a:latin typeface="Calibri" pitchFamily="34" charset="0"/>
            </a:endParaRPr>
          </a:p>
          <a:p>
            <a:pPr>
              <a:buFontTx/>
              <a:buChar char="•"/>
              <a:defRPr/>
            </a:pPr>
            <a:r>
              <a:rPr lang="cs-CZ" sz="2200" dirty="0" smtClean="0">
                <a:solidFill>
                  <a:schemeClr val="bg2"/>
                </a:solidFill>
                <a:latin typeface="Calibri" pitchFamily="34" charset="0"/>
              </a:rPr>
              <a:t>Nedobrá image</a:t>
            </a:r>
            <a:endParaRPr lang="en-GB" sz="2200" dirty="0" smtClean="0">
              <a:solidFill>
                <a:schemeClr val="bg2"/>
              </a:solidFill>
              <a:latin typeface="Calibri" pitchFamily="34" charset="0"/>
            </a:endParaRPr>
          </a:p>
          <a:p>
            <a:pPr marL="0" indent="0">
              <a:defRPr/>
            </a:pPr>
            <a:r>
              <a:rPr lang="en-GB" sz="2200" dirty="0" smtClean="0">
                <a:solidFill>
                  <a:schemeClr val="bg2"/>
                </a:solidFill>
                <a:latin typeface="Calibri" pitchFamily="34" charset="0"/>
                <a:sym typeface="Wingdings" pitchFamily="2" charset="2"/>
              </a:rPr>
              <a:t>-</a:t>
            </a:r>
            <a:r>
              <a:rPr lang="en-GB" sz="2200" dirty="0" smtClean="0">
                <a:solidFill>
                  <a:schemeClr val="bg2"/>
                </a:solidFill>
                <a:latin typeface="Calibri" pitchFamily="34" charset="0"/>
                <a:sym typeface="Wingdings" pitchFamily="2" charset="2"/>
              </a:rPr>
              <a:t></a:t>
            </a:r>
            <a:r>
              <a:rPr lang="cs-CZ" sz="2200" dirty="0" smtClean="0">
                <a:solidFill>
                  <a:schemeClr val="bg2"/>
                </a:solidFill>
                <a:latin typeface="Calibri" pitchFamily="34" charset="0"/>
                <a:sym typeface="Wingdings" pitchFamily="2" charset="2"/>
              </a:rPr>
              <a:t>Snížení hodnoty majetku</a:t>
            </a:r>
            <a:r>
              <a:rPr lang="en-GB" sz="2200" dirty="0" smtClean="0">
                <a:solidFill>
                  <a:schemeClr val="bg2"/>
                </a:solidFill>
                <a:latin typeface="Calibri" pitchFamily="34" charset="0"/>
                <a:sym typeface="Wingdings" pitchFamily="2" charset="2"/>
              </a:rPr>
              <a:t> </a:t>
            </a:r>
            <a:r>
              <a:rPr lang="en-GB" sz="2200" dirty="0" smtClean="0">
                <a:solidFill>
                  <a:schemeClr val="bg2"/>
                </a:solidFill>
                <a:latin typeface="Calibri" pitchFamily="34" charset="0"/>
                <a:sym typeface="Wingdings" pitchFamily="2" charset="2"/>
              </a:rPr>
              <a:t>– </a:t>
            </a:r>
            <a:r>
              <a:rPr lang="cs-CZ" sz="2200" dirty="0" smtClean="0">
                <a:solidFill>
                  <a:schemeClr val="bg2"/>
                </a:solidFill>
                <a:latin typeface="Calibri" pitchFamily="34" charset="0"/>
                <a:sym typeface="Wingdings" pitchFamily="2" charset="2"/>
              </a:rPr>
              <a:t>proces nezbytné údržby</a:t>
            </a:r>
            <a:r>
              <a:rPr lang="en-GB" sz="2200" dirty="0" smtClean="0">
                <a:solidFill>
                  <a:schemeClr val="bg2"/>
                </a:solidFill>
                <a:latin typeface="Calibri" pitchFamily="34" charset="0"/>
                <a:sym typeface="Wingdings" pitchFamily="2" charset="2"/>
              </a:rPr>
              <a:t>!</a:t>
            </a:r>
            <a:endParaRPr lang="en-GB" sz="2200" dirty="0" smtClean="0">
              <a:solidFill>
                <a:schemeClr val="bg2"/>
              </a:solidFill>
              <a:latin typeface="Calibri" pitchFamily="34" charset="0"/>
              <a:sym typeface="Wingdings" pitchFamily="2" charset="2"/>
            </a:endParaRPr>
          </a:p>
          <a:p>
            <a:pPr marL="0" indent="0">
              <a:defRPr/>
            </a:pPr>
            <a:r>
              <a:rPr lang="en-GB" sz="1000" dirty="0" smtClean="0">
                <a:solidFill>
                  <a:schemeClr val="bg2"/>
                </a:solidFill>
                <a:latin typeface="Calibri" pitchFamily="34" charset="0"/>
                <a:sym typeface="Wingdings" pitchFamily="2" charset="2"/>
              </a:rPr>
              <a:t>Source of picture: Norbert Kaiser http://upload.wikimedia.org/wikipedia/commons/f/fa/Pirna_Walkm%C3%BChle_Abbruch_Stadtumbau_Ost_%2805-2%29.jpg</a:t>
            </a:r>
            <a:endParaRPr lang="en-GB" sz="2000" dirty="0" smtClean="0">
              <a:solidFill>
                <a:schemeClr val="bg2"/>
              </a:solidFill>
              <a:latin typeface="Calibri" pitchFamily="34" charset="0"/>
              <a:sym typeface="Wingdings" pitchFamily="2" charset="2"/>
            </a:endParaRPr>
          </a:p>
        </p:txBody>
      </p:sp>
      <p:sp>
        <p:nvSpPr>
          <p:cNvPr id="9219" name="Rectangle 24"/>
          <p:cNvSpPr>
            <a:spLocks noChangeArrowheads="1"/>
          </p:cNvSpPr>
          <p:nvPr/>
        </p:nvSpPr>
        <p:spPr bwMode="auto">
          <a:xfrm>
            <a:off x="0" y="6505575"/>
            <a:ext cx="9144000" cy="352425"/>
          </a:xfrm>
          <a:prstGeom prst="rect">
            <a:avLst/>
          </a:prstGeom>
          <a:gradFill rotWithShape="1">
            <a:gsLst>
              <a:gs pos="0">
                <a:srgbClr val="DDDDDD"/>
              </a:gs>
              <a:gs pos="50000">
                <a:srgbClr val="EAEAEA"/>
              </a:gs>
              <a:gs pos="100000">
                <a:srgbClr val="DDDDDD"/>
              </a:gs>
            </a:gsLst>
            <a:lin ang="5400000" scaled="1"/>
          </a:gradFill>
          <a:ln w="9525">
            <a:noFill/>
            <a:miter lim="800000"/>
            <a:headEnd/>
            <a:tailEnd/>
          </a:ln>
          <a:effectLst/>
        </p:spPr>
        <p:txBody>
          <a:bodyPr wrap="none" anchor="ctr"/>
          <a:lstStyle/>
          <a:p>
            <a:endParaRPr lang="hu-HU" altLang="hu-HU"/>
          </a:p>
        </p:txBody>
      </p:sp>
      <p:pic>
        <p:nvPicPr>
          <p:cNvPr id="9220" name="Kép 1"/>
          <p:cNvPicPr>
            <a:picLocks noChangeAspect="1"/>
          </p:cNvPicPr>
          <p:nvPr/>
        </p:nvPicPr>
        <p:blipFill>
          <a:blip r:embed="rId3" cstate="print"/>
          <a:srcRect/>
          <a:stretch>
            <a:fillRect/>
          </a:stretch>
        </p:blipFill>
        <p:spPr bwMode="auto">
          <a:xfrm>
            <a:off x="5029608" y="4157663"/>
            <a:ext cx="3798480" cy="1512797"/>
          </a:xfrm>
          <a:prstGeom prst="rect">
            <a:avLst/>
          </a:prstGeom>
          <a:noFill/>
          <a:ln w="9525">
            <a:noFill/>
            <a:miter lim="800000"/>
            <a:headEnd/>
            <a:tailEnd/>
          </a:ln>
        </p:spPr>
      </p:pic>
      <p:pic>
        <p:nvPicPr>
          <p:cNvPr id="9221" name="Kép 9"/>
          <p:cNvPicPr>
            <a:picLocks noChangeAspect="1"/>
          </p:cNvPicPr>
          <p:nvPr/>
        </p:nvPicPr>
        <p:blipFill>
          <a:blip r:embed="rId4" cstate="print"/>
          <a:srcRect/>
          <a:stretch>
            <a:fillRect/>
          </a:stretch>
        </p:blipFill>
        <p:spPr bwMode="auto">
          <a:xfrm>
            <a:off x="0" y="0"/>
            <a:ext cx="9144000" cy="1457325"/>
          </a:xfrm>
          <a:prstGeom prst="rect">
            <a:avLst/>
          </a:prstGeom>
          <a:noFill/>
          <a:ln w="9525">
            <a:noFill/>
            <a:miter lim="800000"/>
            <a:headEnd/>
            <a:tailEnd/>
          </a:ln>
        </p:spPr>
      </p:pic>
      <p:sp>
        <p:nvSpPr>
          <p:cNvPr id="9222" name="Text Box 12"/>
          <p:cNvSpPr txBox="1">
            <a:spLocks noChangeArrowheads="1"/>
          </p:cNvSpPr>
          <p:nvPr/>
        </p:nvSpPr>
        <p:spPr bwMode="auto">
          <a:xfrm>
            <a:off x="573088" y="1095375"/>
            <a:ext cx="7054850" cy="538163"/>
          </a:xfrm>
          <a:prstGeom prst="rect">
            <a:avLst/>
          </a:prstGeom>
          <a:noFill/>
          <a:ln w="9525">
            <a:noFill/>
            <a:miter lim="800000"/>
            <a:headEnd/>
            <a:tailEnd/>
          </a:ln>
          <a:effectLst/>
        </p:spPr>
        <p:txBody>
          <a:bodyPr lIns="0" tIns="0" rIns="0" bIns="0">
            <a:spAutoFit/>
          </a:bodyPr>
          <a:lstStyle/>
          <a:p>
            <a:r>
              <a:rPr lang="cs-CZ" altLang="hu-HU" sz="3500" b="1" dirty="0" smtClean="0">
                <a:solidFill>
                  <a:schemeClr val="bg2"/>
                </a:solidFill>
                <a:latin typeface="Calibri" pitchFamily="34" charset="0"/>
              </a:rPr>
              <a:t>Bydlení a infrastruktura</a:t>
            </a:r>
            <a:endParaRPr lang="en-GB" altLang="hu-HU" sz="3500" b="1" dirty="0">
              <a:solidFill>
                <a:schemeClr val="bg2"/>
              </a:solidFill>
              <a:latin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2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é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é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2117</TotalTime>
  <Words>2859</Words>
  <Application>Microsoft Office PowerPoint</Application>
  <PresentationFormat>Předvádění na obrazovce (4:3)</PresentationFormat>
  <Paragraphs>129</Paragraphs>
  <Slides>12</Slides>
  <Notes>12</Notes>
  <HiddenSlides>0</HiddenSlides>
  <MMClips>0</MMClips>
  <ScaleCrop>false</ScaleCrop>
  <HeadingPairs>
    <vt:vector size="4" baseType="variant">
      <vt:variant>
        <vt:lpstr>Motiv</vt:lpstr>
      </vt:variant>
      <vt:variant>
        <vt:i4>1</vt:i4>
      </vt:variant>
      <vt:variant>
        <vt:lpstr>Nadpisy snímků</vt:lpstr>
      </vt:variant>
      <vt:variant>
        <vt:i4>12</vt:i4>
      </vt:variant>
    </vt:vector>
  </HeadingPairs>
  <TitlesOfParts>
    <vt:vector size="13" baseType="lpstr">
      <vt:lpstr>2_Custom Design</vt:lpstr>
      <vt:lpstr>Snímek 1</vt:lpstr>
      <vt:lpstr>Snímek 2</vt:lpstr>
      <vt:lpstr>Snímek 3</vt:lpstr>
      <vt:lpstr>Snímek 4</vt:lpstr>
      <vt:lpstr>Snímek 5</vt:lpstr>
      <vt:lpstr>Snímek 6</vt:lpstr>
      <vt:lpstr>Snímek 7</vt:lpstr>
      <vt:lpstr>Snímek 8</vt:lpstr>
      <vt:lpstr>Snímek 9</vt:lpstr>
      <vt:lpstr>Snímek 10</vt:lpstr>
      <vt:lpstr>Snímek 11</vt:lpstr>
      <vt:lpstr>Snímek 12</vt:lpstr>
    </vt:vector>
  </TitlesOfParts>
  <Company>fjz</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Vlasta Vodeb</dc:creator>
  <cp:lastModifiedBy>Dalibor Špoták</cp:lastModifiedBy>
  <cp:revision>144</cp:revision>
  <dcterms:created xsi:type="dcterms:W3CDTF">2011-09-08T10:23:29Z</dcterms:created>
  <dcterms:modified xsi:type="dcterms:W3CDTF">2014-08-11T06:55:17Z</dcterms:modified>
</cp:coreProperties>
</file>