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61" r:id="rId4"/>
    <p:sldId id="262" r:id="rId5"/>
    <p:sldId id="268" r:id="rId6"/>
    <p:sldId id="263" r:id="rId7"/>
    <p:sldId id="264" r:id="rId8"/>
    <p:sldId id="265" r:id="rId9"/>
    <p:sldId id="258" r:id="rId10"/>
    <p:sldId id="259" r:id="rId11"/>
    <p:sldId id="266" r:id="rId12"/>
    <p:sldId id="267" r:id="rId13"/>
    <p:sldId id="260" r:id="rId14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1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097DF51A-5590-4EA5-9234-607E2AAF5E70}" type="datetimeFigureOut">
              <a:rPr lang="cs-CZ"/>
              <a:pPr>
                <a:defRPr/>
              </a:pPr>
              <a:t>4.6.2012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 smtClean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A741888-98B4-408B-A54A-91EDAC32729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99442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7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98808" y="764704"/>
            <a:ext cx="7772400" cy="1470025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98808" y="4581128"/>
            <a:ext cx="6400800" cy="1368152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 dirty="0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0"/>
          </p:nvPr>
        </p:nvSpPr>
        <p:spPr>
          <a:xfrm>
            <a:off x="683568" y="630872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F082C8-B3AD-4FFE-A646-33F4CE72C78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7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98808" y="2247007"/>
            <a:ext cx="7772400" cy="1470025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96D9E8-C359-402A-8F3B-B6DF5D5D1C1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69875" indent="-269875">
              <a:buClr>
                <a:schemeClr val="tx2"/>
              </a:buClr>
              <a:buFont typeface="Wingdings" pitchFamily="2" charset="2"/>
              <a:buChar char="§"/>
              <a:defRPr b="0"/>
            </a:lvl1pPr>
            <a:lvl2pPr marL="541338" indent="-271463">
              <a:defRPr sz="1800"/>
            </a:lvl2pPr>
            <a:lvl3pPr marL="801688" indent="-273050">
              <a:tabLst/>
              <a:defRPr/>
            </a:lvl3pPr>
            <a:lvl4pPr marL="989013" indent="-180975">
              <a:defRPr/>
            </a:lvl4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525568-31D2-4A92-AEEE-F895519E470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4CC39B-2E48-4E48-BA0D-9E6629699BC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CE1D41-57CA-4985-A1EE-97677509DE9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F85820-8C9A-44A2-8D64-5B2EFB813B9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7E5171-260E-414D-8771-682A5E5D380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Nadpis a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6400800" cy="792163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graf 2"/>
          <p:cNvSpPr>
            <a:spLocks noGrp="1"/>
          </p:cNvSpPr>
          <p:nvPr>
            <p:ph type="chart" idx="1"/>
          </p:nvPr>
        </p:nvSpPr>
        <p:spPr>
          <a:xfrm>
            <a:off x="304800" y="1258888"/>
            <a:ext cx="8534400" cy="4894262"/>
          </a:xfrm>
        </p:spPr>
        <p:txBody>
          <a:bodyPr/>
          <a:lstStyle/>
          <a:p>
            <a:pPr lvl="0"/>
            <a:endParaRPr lang="cs-CZ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526233-6B33-4D96-B3F5-C55D2E70E1C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4958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Obrázek 6"/>
          <p:cNvPicPr>
            <a:picLocks noChangeAspect="1"/>
          </p:cNvPicPr>
          <p:nvPr/>
        </p:nvPicPr>
        <p:blipFill>
          <a:blip r:embed="rId11" cstate="print"/>
          <a:srcRect l="208" r="240" b="1279"/>
          <a:stretch>
            <a:fillRect/>
          </a:stretch>
        </p:blipFill>
        <p:spPr bwMode="auto">
          <a:xfrm>
            <a:off x="0" y="5033963"/>
            <a:ext cx="9144000" cy="183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styl.</a:t>
            </a:r>
          </a:p>
        </p:txBody>
      </p:sp>
      <p:sp>
        <p:nvSpPr>
          <p:cNvPr id="1028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468313" y="6308725"/>
            <a:ext cx="21336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321AD0E-9D8F-4FCF-81F8-13C9BD254E1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2" r:id="rId9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1" kern="1200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algn="l" rtl="0" eaLnBrk="1" fontAlgn="base" hangingPunct="1">
        <a:spcBef>
          <a:spcPct val="20000"/>
        </a:spcBef>
        <a:spcAft>
          <a:spcPct val="0"/>
        </a:spcAft>
        <a:buFont typeface="Arial" charset="0"/>
        <a:defRPr sz="2000" b="1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265113" indent="-265113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538163" indent="-2730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719138" indent="-180975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dpis 1"/>
          <p:cNvSpPr>
            <a:spLocks noGrp="1"/>
          </p:cNvSpPr>
          <p:nvPr>
            <p:ph type="ctrTitle"/>
          </p:nvPr>
        </p:nvSpPr>
        <p:spPr>
          <a:xfrm>
            <a:off x="698500" y="1238895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cs-CZ" dirty="0" smtClean="0">
                <a:latin typeface="Arial" charset="0"/>
                <a:cs typeface="Arial" charset="0"/>
              </a:rPr>
              <a:t>Diverzifikace energetických zdrojů a energetická bezpečnost</a:t>
            </a:r>
          </a:p>
        </p:txBody>
      </p:sp>
      <p:sp>
        <p:nvSpPr>
          <p:cNvPr id="4099" name="Podnadpis 2"/>
          <p:cNvSpPr>
            <a:spLocks noGrp="1"/>
          </p:cNvSpPr>
          <p:nvPr>
            <p:ph type="subTitle" idx="1"/>
          </p:nvPr>
        </p:nvSpPr>
        <p:spPr>
          <a:xfrm>
            <a:off x="698500" y="4796879"/>
            <a:ext cx="6969844" cy="1368425"/>
          </a:xfrm>
        </p:spPr>
        <p:txBody>
          <a:bodyPr/>
          <a:lstStyle/>
          <a:p>
            <a:r>
              <a:rPr lang="cs-CZ" dirty="0" smtClean="0">
                <a:latin typeface="Arial" charset="0"/>
                <a:cs typeface="Arial" charset="0"/>
              </a:rPr>
              <a:t>Autor: 	</a:t>
            </a:r>
            <a:r>
              <a:rPr lang="cs-CZ" b="1" dirty="0" smtClean="0">
                <a:latin typeface="Arial" charset="0"/>
                <a:cs typeface="Arial" charset="0"/>
              </a:rPr>
              <a:t>Mgr. Pavel Kavina, Ph.D., </a:t>
            </a:r>
          </a:p>
          <a:p>
            <a:r>
              <a:rPr lang="cs-CZ" dirty="0">
                <a:latin typeface="Arial" charset="0"/>
                <a:cs typeface="Arial" charset="0"/>
              </a:rPr>
              <a:t>	</a:t>
            </a:r>
            <a:r>
              <a:rPr lang="cs-CZ" dirty="0" smtClean="0">
                <a:latin typeface="Arial" charset="0"/>
                <a:cs typeface="Arial" charset="0"/>
              </a:rPr>
              <a:t>ředitel odboru surovinové a energetické bezpečnosti, MPO</a:t>
            </a:r>
          </a:p>
          <a:p>
            <a:r>
              <a:rPr lang="cs-CZ" dirty="0" smtClean="0">
                <a:latin typeface="Arial" charset="0"/>
                <a:cs typeface="Arial" charset="0"/>
              </a:rPr>
              <a:t>Datum:	5. června 2012, Regionální energetické fórum, Ústí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dpis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cs-CZ" dirty="0" smtClean="0">
                <a:latin typeface="Arial" charset="0"/>
                <a:cs typeface="Arial" charset="0"/>
              </a:rPr>
              <a:t>Energetická bezpečnost</a:t>
            </a:r>
            <a:endParaRPr lang="cs-CZ" dirty="0" smtClean="0">
              <a:latin typeface="Arial" charset="0"/>
              <a:cs typeface="Arial" charset="0"/>
            </a:endParaRPr>
          </a:p>
        </p:txBody>
      </p:sp>
      <p:sp>
        <p:nvSpPr>
          <p:cNvPr id="7171" name="Zástupný symbol pro obsah 3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/>
          <a:lstStyle/>
          <a:p>
            <a:r>
              <a:rPr lang="cs-CZ" b="1" dirty="0" smtClean="0">
                <a:latin typeface="Arial" charset="0"/>
                <a:cs typeface="Arial" charset="0"/>
              </a:rPr>
              <a:t>Energetická bezpečnost </a:t>
            </a:r>
            <a:r>
              <a:rPr lang="cs-CZ" dirty="0" smtClean="0">
                <a:latin typeface="Arial" charset="0"/>
                <a:cs typeface="Arial" charset="0"/>
              </a:rPr>
              <a:t>má řadu definic</a:t>
            </a:r>
            <a:endParaRPr lang="cs-CZ" dirty="0" smtClean="0">
              <a:latin typeface="Arial" charset="0"/>
              <a:cs typeface="Arial" charset="0"/>
            </a:endParaRPr>
          </a:p>
          <a:p>
            <a:pPr lvl="1"/>
            <a:r>
              <a:rPr lang="cs-CZ" dirty="0" smtClean="0">
                <a:latin typeface="Arial" charset="0"/>
                <a:cs typeface="Arial" charset="0"/>
              </a:rPr>
              <a:t>Zajištění dostatečného množství dodávek energetických surovin či energií za přijatelnou / konkurenceschopnou cenu</a:t>
            </a:r>
            <a:endParaRPr lang="cs-CZ" dirty="0" smtClean="0">
              <a:latin typeface="Arial" charset="0"/>
              <a:cs typeface="Arial" charset="0"/>
            </a:endParaRPr>
          </a:p>
          <a:p>
            <a:pPr lvl="2"/>
            <a:r>
              <a:rPr lang="cs-CZ" dirty="0" smtClean="0">
                <a:latin typeface="Arial" charset="0"/>
                <a:cs typeface="Arial" charset="0"/>
              </a:rPr>
              <a:t>Často se stejným názvem, totiž energetickou bezpečností, zaštiťují zastánci zcela opačné reálné politiky (typicky vztah EU – Rusko)</a:t>
            </a:r>
            <a:endParaRPr lang="cs-CZ" dirty="0" smtClean="0">
              <a:latin typeface="Arial" charset="0"/>
              <a:cs typeface="Arial" charset="0"/>
            </a:endParaRPr>
          </a:p>
          <a:p>
            <a:pPr lvl="2"/>
            <a:r>
              <a:rPr lang="cs-CZ" dirty="0" smtClean="0">
                <a:latin typeface="Arial" charset="0"/>
                <a:cs typeface="Arial" charset="0"/>
              </a:rPr>
              <a:t>Problematiku energetické bezpečnosti řeší Bezpečnostní strategie ČR, okrajově SEK a bude se jí věnovat Koncepce surovinové a energetické bezpečnosti ČR</a:t>
            </a:r>
            <a:endParaRPr lang="cs-CZ" dirty="0" smtClean="0">
              <a:latin typeface="Arial" charset="0"/>
              <a:cs typeface="Arial" charset="0"/>
            </a:endParaRPr>
          </a:p>
          <a:p>
            <a:endParaRPr lang="cs-CZ" dirty="0" smtClean="0">
              <a:latin typeface="Arial" charset="0"/>
              <a:cs typeface="Arial" charset="0"/>
            </a:endParaRPr>
          </a:p>
          <a:p>
            <a:r>
              <a:rPr lang="cs-CZ" b="1" dirty="0" smtClean="0">
                <a:latin typeface="Arial" charset="0"/>
                <a:cs typeface="Arial" charset="0"/>
              </a:rPr>
              <a:t>Surovinová bezpečnost</a:t>
            </a:r>
            <a:endParaRPr lang="cs-CZ" b="1" dirty="0" smtClean="0">
              <a:latin typeface="Arial" charset="0"/>
              <a:cs typeface="Arial" charset="0"/>
            </a:endParaRPr>
          </a:p>
          <a:p>
            <a:pPr lvl="1"/>
            <a:r>
              <a:rPr lang="cs-CZ" dirty="0" smtClean="0">
                <a:latin typeface="Arial" charset="0"/>
                <a:cs typeface="Arial" charset="0"/>
              </a:rPr>
              <a:t>Strategicky uvažující státy (Japonsko, Jižní Korea, Finsko) již dnes hovoří také o surovinové bezpečnosti, protože zostřené soupeření o nerostné zdroje se neomezuje pouze na palivoenergetické suroviny, jako je ropa či zemní plyn</a:t>
            </a:r>
            <a:endParaRPr lang="cs-CZ" dirty="0" smtClean="0">
              <a:latin typeface="Arial" charset="0"/>
              <a:cs typeface="Arial" charset="0"/>
            </a:endParaRPr>
          </a:p>
          <a:p>
            <a:pPr lvl="2"/>
            <a:r>
              <a:rPr lang="cs-CZ" dirty="0" smtClean="0">
                <a:latin typeface="Arial" charset="0"/>
                <a:cs typeface="Arial" charset="0"/>
              </a:rPr>
              <a:t>Naopak jedná se stále častěji o soupeření o  vysoce sofistikované nerostné komodity, typu strategických kovů</a:t>
            </a:r>
            <a:endParaRPr lang="cs-CZ" dirty="0" smtClean="0">
              <a:latin typeface="Arial" charset="0"/>
              <a:cs typeface="Arial" charset="0"/>
            </a:endParaRPr>
          </a:p>
          <a:p>
            <a:pPr lvl="2"/>
            <a:r>
              <a:rPr lang="cs-CZ" dirty="0" smtClean="0">
                <a:latin typeface="Arial" charset="0"/>
                <a:cs typeface="Arial" charset="0"/>
              </a:rPr>
              <a:t>Např. nedávné omezení vývozu tzv. kovů vzácných zemin z Číny, která je jejich naprosto monopolním dodavatelem na světový trh (97% podíl)</a:t>
            </a:r>
            <a:endParaRPr lang="cs-CZ" dirty="0" smtClean="0">
              <a:latin typeface="Arial" charset="0"/>
              <a:cs typeface="Arial" charset="0"/>
            </a:endParaRPr>
          </a:p>
        </p:txBody>
      </p:sp>
      <p:sp>
        <p:nvSpPr>
          <p:cNvPr id="7172" name="Zástupný symbol pro číslo snímku 1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5837B9C-A4DA-4E68-A781-34E80CBFA0BE}" type="slidenum">
              <a:rPr lang="cs-CZ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cs-CZ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ctrTitle"/>
          </p:nvPr>
        </p:nvSpPr>
        <p:spPr>
          <a:xfrm>
            <a:off x="698500" y="2246313"/>
            <a:ext cx="7772400" cy="1470025"/>
          </a:xfrm>
        </p:spPr>
        <p:txBody>
          <a:bodyPr/>
          <a:lstStyle/>
          <a:p>
            <a:r>
              <a:rPr lang="cs-CZ" dirty="0" smtClean="0">
                <a:latin typeface="Arial" charset="0"/>
                <a:cs typeface="Arial" charset="0"/>
              </a:rPr>
              <a:t>Surovinová politika ČR</a:t>
            </a:r>
          </a:p>
        </p:txBody>
      </p:sp>
    </p:spTree>
    <p:extLst>
      <p:ext uri="{BB962C8B-B14F-4D97-AF65-F5344CB8AC3E}">
        <p14:creationId xmlns:p14="http://schemas.microsoft.com/office/powerpoint/2010/main" val="701838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dpis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r>
              <a:rPr lang="cs-CZ" dirty="0" smtClean="0">
                <a:latin typeface="Arial" charset="0"/>
                <a:cs typeface="Arial" charset="0"/>
              </a:rPr>
              <a:t>Surovinová politika</a:t>
            </a:r>
          </a:p>
        </p:txBody>
      </p:sp>
      <p:sp>
        <p:nvSpPr>
          <p:cNvPr id="7171" name="Zástupný symbol pro obsah 3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56584"/>
          </a:xfrm>
        </p:spPr>
        <p:txBody>
          <a:bodyPr/>
          <a:lstStyle/>
          <a:p>
            <a:r>
              <a:rPr lang="cs-CZ" sz="1600" b="1" dirty="0" smtClean="0">
                <a:latin typeface="Arial" charset="0"/>
                <a:cs typeface="Arial" charset="0"/>
              </a:rPr>
              <a:t>V současné době je platná surovinová politika z roku 1999; 2004 bylo vyhodnoceno plnění, od 2009 se hovoří o aktualizaci</a:t>
            </a:r>
          </a:p>
          <a:p>
            <a:pPr lvl="1"/>
            <a:r>
              <a:rPr lang="cs-CZ" b="1" dirty="0" smtClean="0">
                <a:latin typeface="Arial" charset="0"/>
                <a:cs typeface="Arial" charset="0"/>
              </a:rPr>
              <a:t>Proč aktualizovat?</a:t>
            </a:r>
          </a:p>
          <a:p>
            <a:pPr lvl="2"/>
            <a:r>
              <a:rPr lang="cs-CZ" dirty="0" smtClean="0">
                <a:latin typeface="Arial" charset="0"/>
                <a:cs typeface="Arial" charset="0"/>
              </a:rPr>
              <a:t>Systémové změny na světovém trhu s nerostnými surovinami</a:t>
            </a:r>
          </a:p>
          <a:p>
            <a:pPr lvl="2"/>
            <a:r>
              <a:rPr lang="cs-CZ" dirty="0" smtClean="0">
                <a:latin typeface="Arial" charset="0"/>
                <a:cs typeface="Arial" charset="0"/>
              </a:rPr>
              <a:t>Zásadní vzestup cen komodit</a:t>
            </a:r>
          </a:p>
          <a:p>
            <a:pPr lvl="2"/>
            <a:r>
              <a:rPr lang="cs-CZ" dirty="0" smtClean="0">
                <a:latin typeface="Arial" charset="0"/>
                <a:cs typeface="Arial" charset="0"/>
              </a:rPr>
              <a:t>Aktualizace SEK, pro jehož realizaci musí surovinová politika vytvořit předpoklady</a:t>
            </a:r>
          </a:p>
          <a:p>
            <a:pPr lvl="2"/>
            <a:r>
              <a:rPr lang="cs-CZ" dirty="0" smtClean="0">
                <a:latin typeface="Arial" charset="0"/>
                <a:cs typeface="Arial" charset="0"/>
              </a:rPr>
              <a:t>Celosvětový důraz na surovinovou a energetickou bezpečnost</a:t>
            </a:r>
          </a:p>
          <a:p>
            <a:pPr lvl="2"/>
            <a:r>
              <a:rPr lang="cs-CZ" dirty="0" smtClean="0">
                <a:latin typeface="Arial" charset="0"/>
                <a:cs typeface="Arial" charset="0"/>
              </a:rPr>
              <a:t>Vydání strategického dokumentu </a:t>
            </a:r>
            <a:r>
              <a:rPr lang="cs-CZ" dirty="0" err="1" smtClean="0">
                <a:latin typeface="Arial" charset="0"/>
                <a:cs typeface="Arial" charset="0"/>
              </a:rPr>
              <a:t>Raw</a:t>
            </a:r>
            <a:r>
              <a:rPr lang="cs-CZ" dirty="0" smtClean="0">
                <a:latin typeface="Arial" charset="0"/>
                <a:cs typeface="Arial" charset="0"/>
              </a:rPr>
              <a:t> </a:t>
            </a:r>
            <a:r>
              <a:rPr lang="cs-CZ" dirty="0" err="1" smtClean="0">
                <a:latin typeface="Arial" charset="0"/>
                <a:cs typeface="Arial" charset="0"/>
              </a:rPr>
              <a:t>Materials</a:t>
            </a:r>
            <a:r>
              <a:rPr lang="cs-CZ" dirty="0" smtClean="0">
                <a:latin typeface="Arial" charset="0"/>
                <a:cs typeface="Arial" charset="0"/>
              </a:rPr>
              <a:t> </a:t>
            </a:r>
            <a:r>
              <a:rPr lang="cs-CZ" dirty="0" err="1" smtClean="0">
                <a:latin typeface="Arial" charset="0"/>
                <a:cs typeface="Arial" charset="0"/>
              </a:rPr>
              <a:t>Initiative</a:t>
            </a:r>
            <a:r>
              <a:rPr lang="cs-CZ" dirty="0" smtClean="0">
                <a:latin typeface="Arial" charset="0"/>
                <a:cs typeface="Arial" charset="0"/>
              </a:rPr>
              <a:t> Evropskou komisí</a:t>
            </a:r>
          </a:p>
          <a:p>
            <a:pPr lvl="1"/>
            <a:r>
              <a:rPr lang="cs-CZ" b="1" dirty="0" smtClean="0">
                <a:latin typeface="Arial" charset="0"/>
                <a:cs typeface="Arial" charset="0"/>
              </a:rPr>
              <a:t>Principy aktualizace</a:t>
            </a:r>
          </a:p>
          <a:p>
            <a:pPr lvl="2"/>
            <a:r>
              <a:rPr lang="cs-CZ" dirty="0" smtClean="0">
                <a:latin typeface="Arial" charset="0"/>
                <a:cs typeface="Arial" charset="0"/>
              </a:rPr>
              <a:t>Stát jako vlastník nerostných surovin musí mít aktuální informace o svém majetku</a:t>
            </a:r>
          </a:p>
          <a:p>
            <a:pPr lvl="2"/>
            <a:r>
              <a:rPr lang="cs-CZ" dirty="0" smtClean="0">
                <a:latin typeface="Arial" charset="0"/>
                <a:cs typeface="Arial" charset="0"/>
              </a:rPr>
              <a:t>Všechny nerostné komodity jsou si rovny</a:t>
            </a:r>
          </a:p>
          <a:p>
            <a:pPr lvl="2"/>
            <a:r>
              <a:rPr lang="cs-CZ" dirty="0" smtClean="0">
                <a:latin typeface="Arial" charset="0"/>
                <a:cs typeface="Arial" charset="0"/>
              </a:rPr>
              <a:t>Těžební průmysl, jsou-li správně nastaveny legislativní a daňové mantinely, je schopen generovat řadu návazných pracovních a podnikatelských příležitostí a může pomoci nastartovat českou ekonomiku v období po krizi</a:t>
            </a:r>
          </a:p>
          <a:p>
            <a:pPr lvl="2"/>
            <a:r>
              <a:rPr lang="cs-CZ" dirty="0" smtClean="0">
                <a:latin typeface="Arial" charset="0"/>
                <a:cs typeface="Arial" charset="0"/>
              </a:rPr>
              <a:t>Nový pohled na dělení profitu z využívání nerostných surovin (adekvátní/velkorysá náhrady přímo i zprostředkovaně dotčeným obcím)</a:t>
            </a:r>
          </a:p>
          <a:p>
            <a:pPr lvl="1"/>
            <a:r>
              <a:rPr lang="cs-CZ" b="1" dirty="0" smtClean="0">
                <a:latin typeface="Arial" charset="0"/>
                <a:cs typeface="Arial" charset="0"/>
              </a:rPr>
              <a:t>Termíny aktualizace</a:t>
            </a:r>
          </a:p>
          <a:p>
            <a:pPr lvl="2"/>
            <a:r>
              <a:rPr lang="cs-CZ" dirty="0" smtClean="0">
                <a:latin typeface="Arial" charset="0"/>
                <a:cs typeface="Arial" charset="0"/>
              </a:rPr>
              <a:t>6/12 draft, 7/12 Rada vlády, 8/12 </a:t>
            </a:r>
            <a:r>
              <a:rPr lang="cs-CZ" dirty="0" err="1" smtClean="0">
                <a:latin typeface="Arial" charset="0"/>
                <a:cs typeface="Arial" charset="0"/>
              </a:rPr>
              <a:t>meziresort</a:t>
            </a:r>
            <a:r>
              <a:rPr lang="cs-CZ" dirty="0" smtClean="0">
                <a:latin typeface="Arial" charset="0"/>
                <a:cs typeface="Arial" charset="0"/>
              </a:rPr>
              <a:t>, poté předložení vládě a SEA</a:t>
            </a:r>
          </a:p>
        </p:txBody>
      </p:sp>
      <p:sp>
        <p:nvSpPr>
          <p:cNvPr id="7172" name="Zástupný symbol pro číslo snímku 1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5837B9C-A4DA-4E68-A781-34E80CBFA0BE}" type="slidenum">
              <a:rPr lang="cs-CZ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cs-CZ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0263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dpis 1"/>
          <p:cNvSpPr>
            <a:spLocks noGrp="1"/>
          </p:cNvSpPr>
          <p:nvPr>
            <p:ph type="ctrTitle"/>
          </p:nvPr>
        </p:nvSpPr>
        <p:spPr>
          <a:xfrm>
            <a:off x="698500" y="2246313"/>
            <a:ext cx="7772400" cy="1470025"/>
          </a:xfrm>
        </p:spPr>
        <p:txBody>
          <a:bodyPr/>
          <a:lstStyle/>
          <a:p>
            <a:r>
              <a:rPr lang="cs-CZ" smtClean="0">
                <a:latin typeface="Arial" charset="0"/>
                <a:cs typeface="Arial" charset="0"/>
              </a:rPr>
              <a:t>Děkuji za pozornost</a:t>
            </a:r>
          </a:p>
        </p:txBody>
      </p:sp>
      <p:sp>
        <p:nvSpPr>
          <p:cNvPr id="8195" name="TextovéPole 2"/>
          <p:cNvSpPr txBox="1">
            <a:spLocks noChangeArrowheads="1"/>
          </p:cNvSpPr>
          <p:nvPr/>
        </p:nvSpPr>
        <p:spPr bwMode="auto">
          <a:xfrm>
            <a:off x="698500" y="4221163"/>
            <a:ext cx="4809604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cs-CZ" sz="1500" dirty="0" smtClean="0">
                <a:latin typeface="Arial" charset="0"/>
              </a:rPr>
              <a:t>Mgr. Pavel Kavina, Ph.D</a:t>
            </a:r>
            <a:r>
              <a:rPr lang="cs-CZ" sz="1500" dirty="0">
                <a:latin typeface="Arial" charset="0"/>
              </a:rPr>
              <a:t>.</a:t>
            </a:r>
            <a:endParaRPr lang="fr-FR" sz="1500" dirty="0">
              <a:latin typeface="Arial" charset="0"/>
            </a:endParaRPr>
          </a:p>
          <a:p>
            <a:r>
              <a:rPr lang="cs-CZ" sz="1500" dirty="0" smtClean="0">
                <a:latin typeface="Arial" charset="0"/>
              </a:rPr>
              <a:t>ředitel odboru surovinové a energetické bezpečnosti</a:t>
            </a:r>
            <a:endParaRPr lang="fr-FR" sz="1500" dirty="0">
              <a:latin typeface="Arial" charset="0"/>
            </a:endParaRPr>
          </a:p>
          <a:p>
            <a:r>
              <a:rPr lang="fr-FR" sz="1500" dirty="0" smtClean="0">
                <a:latin typeface="Arial" charset="0"/>
              </a:rPr>
              <a:t>Email</a:t>
            </a:r>
            <a:r>
              <a:rPr lang="cs-CZ" sz="1500" dirty="0" smtClean="0">
                <a:latin typeface="Arial" charset="0"/>
              </a:rPr>
              <a:t>: </a:t>
            </a:r>
            <a:r>
              <a:rPr lang="cs-CZ" sz="1500" dirty="0" err="1" smtClean="0">
                <a:latin typeface="Arial" charset="0"/>
              </a:rPr>
              <a:t>kavina</a:t>
            </a:r>
            <a:r>
              <a:rPr lang="en-US" sz="1500" dirty="0" smtClean="0">
                <a:latin typeface="Arial" charset="0"/>
              </a:rPr>
              <a:t>@mpo.cz</a:t>
            </a:r>
            <a:endParaRPr lang="fr-FR" sz="1500" dirty="0">
              <a:latin typeface="Arial" charset="0"/>
            </a:endParaRPr>
          </a:p>
          <a:p>
            <a:r>
              <a:rPr lang="fr-FR" sz="1500" dirty="0" smtClean="0">
                <a:latin typeface="Arial" charset="0"/>
              </a:rPr>
              <a:t>www.mpo.cz</a:t>
            </a:r>
            <a:endParaRPr lang="cs-CZ" sz="1500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Arial" charset="0"/>
                <a:cs typeface="Arial" charset="0"/>
              </a:rPr>
              <a:t>Diverzifikace energetických zdrojů</a:t>
            </a:r>
          </a:p>
        </p:txBody>
      </p:sp>
      <p:sp>
        <p:nvSpPr>
          <p:cNvPr id="5123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u="sng" dirty="0" smtClean="0">
                <a:latin typeface="Arial" charset="0"/>
                <a:cs typeface="Arial" charset="0"/>
              </a:rPr>
              <a:t>Diverzifikace zdrojových teritorií</a:t>
            </a:r>
          </a:p>
          <a:p>
            <a:pPr lvl="1"/>
            <a:r>
              <a:rPr lang="cs-CZ" b="1" dirty="0" smtClean="0">
                <a:latin typeface="Arial" charset="0"/>
                <a:cs typeface="Arial" charset="0"/>
              </a:rPr>
              <a:t>Cíl:</a:t>
            </a:r>
            <a:r>
              <a:rPr lang="cs-CZ" dirty="0" smtClean="0">
                <a:latin typeface="Arial" charset="0"/>
                <a:cs typeface="Arial" charset="0"/>
              </a:rPr>
              <a:t> maximální možná připravenost na situaci, kdy z nějakého důvodu přestane být strategická surovina dodávána z určité země či zeměpisné oblasti</a:t>
            </a:r>
          </a:p>
          <a:p>
            <a:pPr marL="0" lvl="1" indent="0">
              <a:buNone/>
            </a:pPr>
            <a:endParaRPr lang="cs-CZ" dirty="0" smtClean="0">
              <a:latin typeface="Arial" charset="0"/>
              <a:cs typeface="Arial" charset="0"/>
            </a:endParaRPr>
          </a:p>
          <a:p>
            <a:r>
              <a:rPr lang="cs-CZ" u="sng" dirty="0" smtClean="0">
                <a:latin typeface="Arial" charset="0"/>
                <a:cs typeface="Arial" charset="0"/>
              </a:rPr>
              <a:t>Diverzifikace přepravních cest</a:t>
            </a:r>
          </a:p>
          <a:p>
            <a:pPr lvl="1"/>
            <a:r>
              <a:rPr lang="cs-CZ" b="1" dirty="0" smtClean="0">
                <a:latin typeface="Arial" charset="0"/>
                <a:cs typeface="Arial" charset="0"/>
              </a:rPr>
              <a:t>Cíl:</a:t>
            </a:r>
            <a:r>
              <a:rPr lang="cs-CZ" dirty="0" smtClean="0">
                <a:latin typeface="Arial" charset="0"/>
                <a:cs typeface="Arial" charset="0"/>
              </a:rPr>
              <a:t> maximální možná připravenost na situaci, kdy z nějakého důvodu bude vyřazena z provozu část kritické infrastruktury (ropovody, plynovody, přenosová soustava)</a:t>
            </a:r>
          </a:p>
          <a:p>
            <a:pPr marL="0" lvl="1" indent="0">
              <a:buNone/>
            </a:pPr>
            <a:endParaRPr lang="cs-CZ" dirty="0" smtClean="0">
              <a:latin typeface="Arial" charset="0"/>
              <a:cs typeface="Arial" charset="0"/>
            </a:endParaRPr>
          </a:p>
          <a:p>
            <a:r>
              <a:rPr lang="cs-CZ" u="sng" dirty="0">
                <a:latin typeface="Arial" charset="0"/>
                <a:cs typeface="Arial" charset="0"/>
              </a:rPr>
              <a:t>Diverzifikace </a:t>
            </a:r>
            <a:r>
              <a:rPr lang="cs-CZ" u="sng" dirty="0" smtClean="0">
                <a:latin typeface="Arial" charset="0"/>
                <a:cs typeface="Arial" charset="0"/>
              </a:rPr>
              <a:t>výrobního portfolia</a:t>
            </a:r>
            <a:endParaRPr lang="cs-CZ" u="sng" dirty="0">
              <a:latin typeface="Arial" charset="0"/>
              <a:cs typeface="Arial" charset="0"/>
            </a:endParaRPr>
          </a:p>
          <a:p>
            <a:pPr lvl="1"/>
            <a:r>
              <a:rPr lang="cs-CZ" b="1" dirty="0">
                <a:latin typeface="Arial" charset="0"/>
                <a:cs typeface="Arial" charset="0"/>
              </a:rPr>
              <a:t>Cíl:</a:t>
            </a:r>
            <a:r>
              <a:rPr lang="cs-CZ" dirty="0">
                <a:latin typeface="Arial" charset="0"/>
                <a:cs typeface="Arial" charset="0"/>
              </a:rPr>
              <a:t> maximální možná </a:t>
            </a:r>
            <a:r>
              <a:rPr lang="cs-CZ" dirty="0" smtClean="0">
                <a:latin typeface="Arial" charset="0"/>
                <a:cs typeface="Arial" charset="0"/>
              </a:rPr>
              <a:t>odolnost soustavy proti různým vlivům, které by mohly znevýhodnit některý druh energie</a:t>
            </a:r>
            <a:endParaRPr lang="cs-CZ" dirty="0">
              <a:latin typeface="Arial" charset="0"/>
              <a:cs typeface="Arial" charset="0"/>
            </a:endParaRPr>
          </a:p>
          <a:p>
            <a:pPr marL="0" lvl="1" indent="0">
              <a:buNone/>
            </a:pPr>
            <a:endParaRPr lang="cs-CZ" dirty="0" smtClean="0">
              <a:latin typeface="Arial" charset="0"/>
              <a:cs typeface="Arial" charset="0"/>
            </a:endParaRPr>
          </a:p>
        </p:txBody>
      </p:sp>
      <p:sp>
        <p:nvSpPr>
          <p:cNvPr id="5124" name="Zástupný symbol pro číslo snímku 4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B0B16C9-2F1F-4815-806C-05865675DD20}" type="slidenum">
              <a:rPr lang="cs-CZ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cs-CZ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Arial" charset="0"/>
                <a:cs typeface="Arial" charset="0"/>
              </a:rPr>
              <a:t>Diverzifikace zdrojových teritorií</a:t>
            </a:r>
          </a:p>
        </p:txBody>
      </p:sp>
      <p:sp>
        <p:nvSpPr>
          <p:cNvPr id="5123" name="Zástupný symbol pro obsah 3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637112"/>
          </a:xfrm>
        </p:spPr>
        <p:txBody>
          <a:bodyPr/>
          <a:lstStyle/>
          <a:p>
            <a:pPr lvl="1"/>
            <a:r>
              <a:rPr lang="cs-CZ" b="1" dirty="0" smtClean="0">
                <a:latin typeface="Arial" charset="0"/>
                <a:cs typeface="Arial" charset="0"/>
              </a:rPr>
              <a:t>Suroviny získávané na vlastním teritoriu jsou nejbezpečnější</a:t>
            </a:r>
          </a:p>
          <a:p>
            <a:pPr lvl="1"/>
            <a:r>
              <a:rPr lang="cs-CZ" b="1" dirty="0" smtClean="0">
                <a:latin typeface="Arial" charset="0"/>
                <a:cs typeface="Arial" charset="0"/>
              </a:rPr>
              <a:t>V případě ČR se nutnost diverzifikace zdrojových teritorií týká především ropy a zemního plynu</a:t>
            </a:r>
          </a:p>
          <a:p>
            <a:pPr lvl="1"/>
            <a:r>
              <a:rPr lang="cs-CZ" b="1" dirty="0" smtClean="0">
                <a:latin typeface="Arial" charset="0"/>
                <a:cs typeface="Arial" charset="0"/>
              </a:rPr>
              <a:t>V ideálním případě by závislost na dodávkách strategických surovin z jedné země neměla přesahovat 30% (těžko dosažitelný ideál)</a:t>
            </a:r>
          </a:p>
          <a:p>
            <a:pPr lvl="1"/>
            <a:r>
              <a:rPr lang="cs-CZ" b="1" u="sng" dirty="0" smtClean="0">
                <a:latin typeface="Arial" charset="0"/>
                <a:cs typeface="Arial" charset="0"/>
              </a:rPr>
              <a:t>Ropa</a:t>
            </a:r>
            <a:r>
              <a:rPr lang="cs-CZ" b="1" dirty="0" smtClean="0">
                <a:latin typeface="Arial" charset="0"/>
                <a:cs typeface="Arial" charset="0"/>
              </a:rPr>
              <a:t>: postupně se snižující, ale stále velmi významný podíl dovozu z Ruské federace (2009: 72,6% z RF, 19,8% z AZ; 2010: 63,5% z RF, 25,6% z AZ; 2011: 58,7% z RF, 29,6% z AZ)</a:t>
            </a:r>
          </a:p>
          <a:p>
            <a:pPr lvl="1"/>
            <a:r>
              <a:rPr lang="cs-CZ" b="1" u="sng" dirty="0" smtClean="0">
                <a:latin typeface="Arial" charset="0"/>
                <a:cs typeface="Arial" charset="0"/>
              </a:rPr>
              <a:t>Zemní plyn</a:t>
            </a:r>
            <a:r>
              <a:rPr lang="cs-CZ" b="1" dirty="0" smtClean="0">
                <a:latin typeface="Arial" charset="0"/>
                <a:cs typeface="Arial" charset="0"/>
              </a:rPr>
              <a:t>: v zásadě platí, že cca ¾ dovozu je ruský plyn, zbylá ¼ norský plyn</a:t>
            </a:r>
          </a:p>
          <a:p>
            <a:pPr lvl="1"/>
            <a:r>
              <a:rPr lang="cs-CZ" b="1" u="sng" dirty="0" smtClean="0">
                <a:latin typeface="Arial" charset="0"/>
                <a:cs typeface="Arial" charset="0"/>
              </a:rPr>
              <a:t>Uran</a:t>
            </a:r>
            <a:r>
              <a:rPr lang="cs-CZ" b="1" dirty="0" smtClean="0">
                <a:latin typeface="Arial" charset="0"/>
                <a:cs typeface="Arial" charset="0"/>
              </a:rPr>
              <a:t>: domácí produkce pokrývá zhruba potřebu pro výrobu palivových článků pro JEDU</a:t>
            </a:r>
            <a:endParaRPr lang="cs-CZ" dirty="0" smtClean="0">
              <a:latin typeface="Arial" charset="0"/>
              <a:cs typeface="Arial" charset="0"/>
            </a:endParaRPr>
          </a:p>
          <a:p>
            <a:pPr marL="0" lvl="1" indent="0">
              <a:buNone/>
            </a:pPr>
            <a:endParaRPr lang="cs-CZ" dirty="0" smtClean="0">
              <a:latin typeface="Arial" charset="0"/>
              <a:cs typeface="Arial" charset="0"/>
            </a:endParaRPr>
          </a:p>
          <a:p>
            <a:pPr marL="0" lvl="1" indent="0">
              <a:buNone/>
            </a:pPr>
            <a:endParaRPr lang="cs-CZ" dirty="0" smtClean="0">
              <a:latin typeface="Arial" charset="0"/>
              <a:cs typeface="Arial" charset="0"/>
            </a:endParaRPr>
          </a:p>
        </p:txBody>
      </p:sp>
      <p:sp>
        <p:nvSpPr>
          <p:cNvPr id="5124" name="Zástupný symbol pro číslo snímku 4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B0B16C9-2F1F-4815-806C-05865675DD20}" type="slidenum">
              <a:rPr lang="cs-CZ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cs-CZ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8990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42F265D-F23A-4F54-AD99-40D8EF599781}" type="slidenum">
              <a:rPr lang="cs-CZ"/>
              <a:pPr>
                <a:defRPr/>
              </a:pPr>
              <a:t>4</a:t>
            </a:fld>
            <a:endParaRPr lang="cs-CZ"/>
          </a:p>
        </p:txBody>
      </p:sp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1"/>
            <a:ext cx="8083624" cy="527720"/>
          </a:xfrm>
        </p:spPr>
        <p:txBody>
          <a:bodyPr/>
          <a:lstStyle/>
          <a:p>
            <a:pPr eaLnBrk="1" hangingPunct="1"/>
            <a:r>
              <a:rPr lang="cs-CZ" dirty="0" smtClean="0"/>
              <a:t>Teritoriální struktura dovozu ropy </a:t>
            </a:r>
            <a:r>
              <a:rPr lang="cs-CZ" sz="2000" dirty="0" smtClean="0"/>
              <a:t>(mil. tun),</a:t>
            </a:r>
            <a:endParaRPr lang="cs-CZ" dirty="0" smtClean="0"/>
          </a:p>
        </p:txBody>
      </p:sp>
      <p:graphicFrame>
        <p:nvGraphicFramePr>
          <p:cNvPr id="5" name="Zástupný symbol pro graf 4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519873720"/>
              </p:ext>
            </p:extLst>
          </p:nvPr>
        </p:nvGraphicFramePr>
        <p:xfrm>
          <a:off x="259220" y="1268760"/>
          <a:ext cx="8646538" cy="48245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Graf" r:id="rId3" imgW="5505551" imgH="2705070" progId="MSGraph.Chart.8">
                  <p:embed/>
                </p:oleObj>
              </mc:Choice>
              <mc:Fallback>
                <p:oleObj name="Graf" r:id="rId3" imgW="5505551" imgH="2705070" progId="MSGraph.Char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220" y="1268760"/>
                        <a:ext cx="8646538" cy="482453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999101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30622"/>
            <a:ext cx="8229600" cy="562074"/>
          </a:xfrm>
        </p:spPr>
        <p:txBody>
          <a:bodyPr/>
          <a:lstStyle/>
          <a:p>
            <a:r>
              <a:rPr lang="cs-CZ" dirty="0" smtClean="0"/>
              <a:t>Fatální zátěž pro český zahraniční obchod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F85820-8C9A-44A2-8D64-5B2EFB813B9C}" type="slidenum">
              <a:rPr lang="cs-CZ" smtClean="0"/>
              <a:pPr>
                <a:defRPr/>
              </a:pPr>
              <a:t>5</a:t>
            </a:fld>
            <a:endParaRPr lang="cs-CZ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8575020"/>
              </p:ext>
            </p:extLst>
          </p:nvPr>
        </p:nvGraphicFramePr>
        <p:xfrm>
          <a:off x="251520" y="715480"/>
          <a:ext cx="8686800" cy="5449824"/>
        </p:xfrm>
        <a:graphic>
          <a:graphicData uri="http://schemas.openxmlformats.org/drawingml/2006/table">
            <a:tbl>
              <a:tblPr/>
              <a:tblGrid>
                <a:gridCol w="1276350"/>
                <a:gridCol w="1136650"/>
                <a:gridCol w="1758950"/>
                <a:gridCol w="1619250"/>
                <a:gridCol w="1619250"/>
                <a:gridCol w="1276350"/>
              </a:tblGrid>
              <a:tr h="5953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OBDOB</a:t>
                      </a: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Í</a:t>
                      </a:r>
                      <a:endParaRPr kumimoji="0" lang="cs-CZ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ROPA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(kt)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ROPA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(mil. Kč)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ZEMN</a:t>
                      </a: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Í</a:t>
                      </a: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 PLYN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(mil. m3)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ZEMN</a:t>
                      </a: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Í</a:t>
                      </a: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 PLYN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(mil. Kč)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CELKEM (mld. Kč)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1999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5997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22 068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9 160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18 994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41,062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2000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5819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43 562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9 189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38 769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82,331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2001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6005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40 882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9 498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45 139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86,021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2002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6082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33 455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9 727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33 991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67,446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2003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6344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36 361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9 523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35 972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72,333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2004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6451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41 865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8 860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31 838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73,703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2005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7736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68 287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9 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75</a:t>
                      </a: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4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8 077</a:t>
                      </a:r>
                      <a:endParaRPr kumimoji="0" lang="cs-CZ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1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1</a:t>
                      </a: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6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,</a:t>
                      </a: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366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2006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7765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82 534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9 794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59 429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141,963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2007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7147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72 035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8 379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49 808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121,843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2008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8142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102 922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8 693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72 367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175,289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2009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7452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60 472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8 670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60 007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120,479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2010</a:t>
                      </a:r>
                      <a:endParaRPr kumimoji="0" lang="cs-CZ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7770</a:t>
                      </a:r>
                      <a:endParaRPr kumimoji="0" lang="cs-CZ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84 911</a:t>
                      </a:r>
                      <a:endParaRPr kumimoji="0" lang="cs-CZ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8 979</a:t>
                      </a:r>
                      <a:endParaRPr kumimoji="0" lang="cs-CZ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76 909</a:t>
                      </a:r>
                      <a:endParaRPr kumimoji="0" lang="cs-CZ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161,820</a:t>
                      </a:r>
                      <a:endParaRPr kumimoji="0" lang="cs-CZ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2011</a:t>
                      </a:r>
                      <a:endParaRPr kumimoji="0" lang="cs-CZ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6969</a:t>
                      </a:r>
                      <a:endParaRPr kumimoji="0" lang="cs-CZ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98 350</a:t>
                      </a:r>
                      <a:endParaRPr kumimoji="0" lang="cs-CZ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8 076</a:t>
                      </a:r>
                      <a:endParaRPr kumimoji="0" lang="cs-CZ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88 688</a:t>
                      </a:r>
                      <a:endParaRPr kumimoji="0" lang="cs-CZ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187,038</a:t>
                      </a:r>
                      <a:endParaRPr kumimoji="0" lang="cs-CZ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47682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cs-CZ" dirty="0" smtClean="0">
                <a:latin typeface="Arial" charset="0"/>
                <a:cs typeface="Arial" charset="0"/>
              </a:rPr>
              <a:t>Diverzifikace přepravních cest</a:t>
            </a:r>
          </a:p>
        </p:txBody>
      </p:sp>
      <p:sp>
        <p:nvSpPr>
          <p:cNvPr id="5123" name="Zástupný symbol pro obsah 3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400600"/>
          </a:xfrm>
        </p:spPr>
        <p:txBody>
          <a:bodyPr/>
          <a:lstStyle/>
          <a:p>
            <a:pPr lvl="1"/>
            <a:r>
              <a:rPr lang="cs-CZ" sz="1800" b="1" dirty="0" smtClean="0">
                <a:latin typeface="Arial" charset="0"/>
                <a:cs typeface="Arial" charset="0"/>
              </a:rPr>
              <a:t>Snaha minimalizovat dopad situace, kdy by část přepravní infrastruktury byla dočasně nebo trvale vyřazena z provozu</a:t>
            </a:r>
          </a:p>
          <a:p>
            <a:pPr lvl="1"/>
            <a:r>
              <a:rPr lang="cs-CZ" sz="1800" b="1" u="sng" dirty="0" smtClean="0">
                <a:latin typeface="Arial" charset="0"/>
                <a:cs typeface="Arial" charset="0"/>
              </a:rPr>
              <a:t>Ropa</a:t>
            </a:r>
            <a:r>
              <a:rPr lang="cs-CZ" sz="1800" b="1" dirty="0" smtClean="0">
                <a:latin typeface="Arial" charset="0"/>
                <a:cs typeface="Arial" charset="0"/>
              </a:rPr>
              <a:t>: od poloviny 90. let diverzifikované ropovody (Družba, IKL); kapacitně jsou oba ropovody schopny dopravovat potřebné množství ropy do ČR</a:t>
            </a:r>
          </a:p>
          <a:p>
            <a:pPr lvl="1"/>
            <a:r>
              <a:rPr lang="cs-CZ" sz="1800" b="1" dirty="0" smtClean="0">
                <a:latin typeface="Arial" charset="0"/>
                <a:cs typeface="Arial" charset="0"/>
              </a:rPr>
              <a:t>Provozovatelem sítě ropovodů je státní společnost MERO a.s.</a:t>
            </a:r>
          </a:p>
          <a:p>
            <a:pPr lvl="1"/>
            <a:r>
              <a:rPr lang="cs-CZ" sz="1800" b="1" dirty="0" smtClean="0">
                <a:latin typeface="Arial" charset="0"/>
                <a:cs typeface="Arial" charset="0"/>
              </a:rPr>
              <a:t>Záložním řešením jsou také státní hmotné rezervy (90 dní)</a:t>
            </a:r>
          </a:p>
          <a:p>
            <a:pPr lvl="1"/>
            <a:r>
              <a:rPr lang="cs-CZ" sz="1800" b="1" u="sng" dirty="0" smtClean="0">
                <a:latin typeface="Arial" charset="0"/>
                <a:cs typeface="Arial" charset="0"/>
              </a:rPr>
              <a:t>Zemní plyn</a:t>
            </a:r>
            <a:r>
              <a:rPr lang="cs-CZ" sz="1800" b="1" dirty="0" smtClean="0">
                <a:latin typeface="Arial" charset="0"/>
                <a:cs typeface="Arial" charset="0"/>
              </a:rPr>
              <a:t>: kromě sítě plynovodů V-Z se v současné době akcentuje hlavně vybudování / dobudování propojení S-J v CEE, které by mělo propojit terminály na LNG </a:t>
            </a:r>
            <a:r>
              <a:rPr lang="cs-CZ" sz="1800" b="1" dirty="0" err="1" smtClean="0">
                <a:latin typeface="Arial" charset="0"/>
                <a:cs typeface="Arial" charset="0"/>
              </a:rPr>
              <a:t>Swinoujscie</a:t>
            </a:r>
            <a:r>
              <a:rPr lang="cs-CZ" sz="1800" b="1" dirty="0" smtClean="0">
                <a:latin typeface="Arial" charset="0"/>
                <a:cs typeface="Arial" charset="0"/>
              </a:rPr>
              <a:t> a Krk (HR); </a:t>
            </a:r>
          </a:p>
          <a:p>
            <a:pPr lvl="1"/>
            <a:r>
              <a:rPr lang="cs-CZ" sz="1800" b="1" dirty="0" smtClean="0">
                <a:latin typeface="Arial" charset="0"/>
                <a:cs typeface="Arial" charset="0"/>
              </a:rPr>
              <a:t>Plynovod GAZELA  </a:t>
            </a:r>
            <a:r>
              <a:rPr lang="cs-CZ" sz="1800" b="1" dirty="0">
                <a:latin typeface="Arial" charset="0"/>
                <a:cs typeface="Arial" charset="0"/>
              </a:rPr>
              <a:t>(30 mld. m3) </a:t>
            </a:r>
            <a:r>
              <a:rPr lang="cs-CZ" sz="1800" b="1" dirty="0" smtClean="0">
                <a:latin typeface="Arial" charset="0"/>
                <a:cs typeface="Arial" charset="0"/>
              </a:rPr>
              <a:t>který </a:t>
            </a:r>
            <a:r>
              <a:rPr lang="cs-CZ" sz="1800" b="1" dirty="0">
                <a:latin typeface="Arial" charset="0"/>
                <a:cs typeface="Arial" charset="0"/>
              </a:rPr>
              <a:t>propojuje plynovod OPAL (resp. </a:t>
            </a:r>
            <a:r>
              <a:rPr lang="cs-CZ" sz="1800" b="1" dirty="0" err="1">
                <a:latin typeface="Arial" charset="0"/>
                <a:cs typeface="Arial" charset="0"/>
              </a:rPr>
              <a:t>Nord</a:t>
            </a:r>
            <a:r>
              <a:rPr lang="cs-CZ" sz="1800" b="1" dirty="0">
                <a:latin typeface="Arial" charset="0"/>
                <a:cs typeface="Arial" charset="0"/>
              </a:rPr>
              <a:t> </a:t>
            </a:r>
            <a:r>
              <a:rPr lang="cs-CZ" sz="1800" b="1" dirty="0" err="1">
                <a:latin typeface="Arial" charset="0"/>
                <a:cs typeface="Arial" charset="0"/>
              </a:rPr>
              <a:t>Stream</a:t>
            </a:r>
            <a:r>
              <a:rPr lang="cs-CZ" sz="1800" b="1" dirty="0">
                <a:latin typeface="Arial" charset="0"/>
                <a:cs typeface="Arial" charset="0"/>
              </a:rPr>
              <a:t>) přes naše území z Hory Svaté Kateřiny do Rozvadova s plynárenskou soustavou jižního Německa a zajišťuje napojení naší plynárenské soustavy na nové přepravní trasy. </a:t>
            </a:r>
          </a:p>
          <a:p>
            <a:pPr lvl="1"/>
            <a:r>
              <a:rPr lang="cs-CZ" sz="1800" b="1" dirty="0" smtClean="0">
                <a:latin typeface="Arial" charset="0"/>
                <a:cs typeface="Arial" charset="0"/>
              </a:rPr>
              <a:t>Záložním řešením v případě zemního plynu jsou podzemní zásobníky plynu (kapacita 3,5 mld. m</a:t>
            </a:r>
            <a:r>
              <a:rPr lang="cs-CZ" sz="1800" b="1" baseline="30000" dirty="0" smtClean="0">
                <a:latin typeface="Arial" charset="0"/>
                <a:cs typeface="Arial" charset="0"/>
              </a:rPr>
              <a:t>3</a:t>
            </a:r>
            <a:r>
              <a:rPr lang="cs-CZ" sz="1800" b="1" dirty="0" smtClean="0">
                <a:latin typeface="Arial" charset="0"/>
                <a:cs typeface="Arial" charset="0"/>
              </a:rPr>
              <a:t>; cca 40% roční spotřeby, přední místo v EU)</a:t>
            </a:r>
          </a:p>
          <a:p>
            <a:pPr lvl="1"/>
            <a:r>
              <a:rPr lang="cs-CZ" sz="1800" b="1" dirty="0" smtClean="0">
                <a:latin typeface="Arial" charset="0"/>
                <a:cs typeface="Arial" charset="0"/>
              </a:rPr>
              <a:t>Provozovatelem sítě plynovodů je společnost Net4Gas</a:t>
            </a:r>
          </a:p>
          <a:p>
            <a:pPr lvl="1"/>
            <a:endParaRPr lang="cs-CZ" b="1" dirty="0" smtClean="0">
              <a:latin typeface="Arial" charset="0"/>
              <a:cs typeface="Arial" charset="0"/>
            </a:endParaRPr>
          </a:p>
          <a:p>
            <a:pPr marL="0" lvl="1" indent="0">
              <a:buNone/>
            </a:pPr>
            <a:endParaRPr lang="cs-CZ" dirty="0" smtClean="0">
              <a:latin typeface="Arial" charset="0"/>
              <a:cs typeface="Arial" charset="0"/>
            </a:endParaRPr>
          </a:p>
          <a:p>
            <a:pPr marL="0" lvl="1" indent="0">
              <a:buNone/>
            </a:pPr>
            <a:endParaRPr lang="cs-CZ" dirty="0" smtClean="0">
              <a:latin typeface="Arial" charset="0"/>
              <a:cs typeface="Arial" charset="0"/>
            </a:endParaRPr>
          </a:p>
        </p:txBody>
      </p:sp>
      <p:sp>
        <p:nvSpPr>
          <p:cNvPr id="5124" name="Zástupný symbol pro číslo snímku 4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B0B16C9-2F1F-4815-806C-05865675DD20}" type="slidenum">
              <a:rPr lang="cs-CZ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cs-CZ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893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F85820-8C9A-44A2-8D64-5B2EFB813B9C}" type="slidenum">
              <a:rPr lang="cs-CZ" smtClean="0"/>
              <a:pPr>
                <a:defRPr/>
              </a:pPr>
              <a:t>7</a:t>
            </a:fld>
            <a:endParaRPr lang="cs-CZ"/>
          </a:p>
        </p:txBody>
      </p:sp>
      <p:pic>
        <p:nvPicPr>
          <p:cNvPr id="2050" name="Picture 2" descr="http://www.zemniplyn.cz/img/f/131/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516" y="620667"/>
            <a:ext cx="4165476" cy="2607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i.lidovky.cz/10/123/lnc460/NEV3820da_gazela_bm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32656"/>
            <a:ext cx="4381500" cy="2895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i3.cn.cz/3/1315989973_25-cr_polsko_plyn_necas_tusk_414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516" y="3356992"/>
            <a:ext cx="4165476" cy="2881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g.denik.cz/1/4a/plyn_kohouty_plynovod_madarsko_denik-38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356992"/>
            <a:ext cx="3619500" cy="2714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68263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cs-CZ" dirty="0" smtClean="0">
                <a:latin typeface="Arial" charset="0"/>
                <a:cs typeface="Arial" charset="0"/>
              </a:rPr>
              <a:t>Diverzifikace výrobního portfolia</a:t>
            </a:r>
          </a:p>
        </p:txBody>
      </p:sp>
      <p:sp>
        <p:nvSpPr>
          <p:cNvPr id="5123" name="Zástupný symbol pro obsah 3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328592"/>
          </a:xfrm>
        </p:spPr>
        <p:txBody>
          <a:bodyPr/>
          <a:lstStyle/>
          <a:p>
            <a:pPr lvl="1"/>
            <a:r>
              <a:rPr lang="cs-CZ" b="1" dirty="0" smtClean="0">
                <a:latin typeface="Arial" charset="0"/>
                <a:cs typeface="Arial" charset="0"/>
              </a:rPr>
              <a:t>Snaha o maximální nezávislost energetického mixu na těžko </a:t>
            </a:r>
            <a:r>
              <a:rPr lang="cs-CZ" b="1" dirty="0" err="1" smtClean="0">
                <a:latin typeface="Arial" charset="0"/>
                <a:cs typeface="Arial" charset="0"/>
              </a:rPr>
              <a:t>predikovatelných</a:t>
            </a:r>
            <a:r>
              <a:rPr lang="cs-CZ" b="1" dirty="0" smtClean="0">
                <a:latin typeface="Arial" charset="0"/>
                <a:cs typeface="Arial" charset="0"/>
              </a:rPr>
              <a:t> vnějších vlivech</a:t>
            </a:r>
          </a:p>
          <a:p>
            <a:pPr lvl="1"/>
            <a:r>
              <a:rPr lang="cs-CZ" b="1" dirty="0" smtClean="0">
                <a:latin typeface="Arial" charset="0"/>
                <a:cs typeface="Arial" charset="0"/>
              </a:rPr>
              <a:t>Maximální využívání domácích zdrojů (domácí zdroje uhlí, efektivní a realistické využití domácího potenciálu OZE)</a:t>
            </a:r>
          </a:p>
          <a:p>
            <a:pPr lvl="1"/>
            <a:r>
              <a:rPr lang="cs-CZ" b="1" dirty="0" smtClean="0">
                <a:latin typeface="Arial" charset="0"/>
                <a:cs typeface="Arial" charset="0"/>
              </a:rPr>
              <a:t>Pracovní skupina „Hnědouhelné společnosti-</a:t>
            </a:r>
            <a:r>
              <a:rPr lang="cs-CZ" b="1" dirty="0" err="1" smtClean="0">
                <a:latin typeface="Arial" charset="0"/>
                <a:cs typeface="Arial" charset="0"/>
              </a:rPr>
              <a:t>Teplárníci</a:t>
            </a:r>
            <a:r>
              <a:rPr lang="cs-CZ" b="1" dirty="0" smtClean="0">
                <a:latin typeface="Arial" charset="0"/>
                <a:cs typeface="Arial" charset="0"/>
              </a:rPr>
              <a:t>-ČEZ“, odsouhlasení si bilance, výhled, modelace scénářů (HU)</a:t>
            </a:r>
          </a:p>
          <a:p>
            <a:pPr lvl="1"/>
            <a:r>
              <a:rPr lang="cs-CZ" b="1" dirty="0" smtClean="0">
                <a:latin typeface="Arial" charset="0"/>
                <a:cs typeface="Arial" charset="0"/>
              </a:rPr>
              <a:t>Důraz na rozvoj jaderné energetiky (bezemisní, efektivní, nezávislý, možnost předzásobení se palivovými články)</a:t>
            </a:r>
          </a:p>
          <a:p>
            <a:pPr lvl="1"/>
            <a:r>
              <a:rPr lang="cs-CZ" b="1" dirty="0" smtClean="0">
                <a:latin typeface="Arial" charset="0"/>
                <a:cs typeface="Arial" charset="0"/>
              </a:rPr>
              <a:t>Adekvátní role zemního plynu (teplárenství, výroba elektřiny), kapalných paliv (doprava)</a:t>
            </a:r>
          </a:p>
          <a:p>
            <a:pPr lvl="1"/>
            <a:r>
              <a:rPr lang="cs-CZ" b="1" dirty="0" smtClean="0">
                <a:latin typeface="Arial" charset="0"/>
                <a:cs typeface="Arial" charset="0"/>
              </a:rPr>
              <a:t>Co nejvyváženější, nejbarevnější energetický mix – záruka pro záložní řešení v případě výpadku (krátkodobého či delšího) některého ze segmentů</a:t>
            </a:r>
          </a:p>
          <a:p>
            <a:pPr lvl="1"/>
            <a:r>
              <a:rPr lang="cs-CZ" b="1" dirty="0" smtClean="0">
                <a:latin typeface="Arial" charset="0"/>
                <a:cs typeface="Arial" charset="0"/>
              </a:rPr>
              <a:t>Přebytková výkonová bilance </a:t>
            </a:r>
            <a:r>
              <a:rPr lang="cs-CZ" sz="1600" b="1" dirty="0" smtClean="0">
                <a:latin typeface="Arial" charset="0"/>
                <a:cs typeface="Arial" charset="0"/>
              </a:rPr>
              <a:t>(odolnost, nezávislost, </a:t>
            </a:r>
            <a:r>
              <a:rPr lang="cs-CZ" sz="1600" b="1" dirty="0" err="1" smtClean="0">
                <a:latin typeface="Arial" charset="0"/>
                <a:cs typeface="Arial" charset="0"/>
              </a:rPr>
              <a:t>nevydíratelnost</a:t>
            </a:r>
            <a:r>
              <a:rPr lang="cs-CZ" sz="1600" b="1" dirty="0" smtClean="0">
                <a:latin typeface="Arial" charset="0"/>
                <a:cs typeface="Arial" charset="0"/>
              </a:rPr>
              <a:t>)</a:t>
            </a:r>
          </a:p>
          <a:p>
            <a:pPr lvl="1"/>
            <a:r>
              <a:rPr lang="cs-CZ" b="1" dirty="0" smtClean="0">
                <a:latin typeface="Arial" charset="0"/>
                <a:cs typeface="Arial" charset="0"/>
              </a:rPr>
              <a:t>Specifika: limitované herní pole, období nejistot, včasná příprava strategických rozhodnutí, evoluce ne, revoluce</a:t>
            </a:r>
            <a:endParaRPr lang="cs-CZ" b="1" dirty="0">
              <a:latin typeface="Arial" charset="0"/>
              <a:cs typeface="Arial" charset="0"/>
            </a:endParaRPr>
          </a:p>
          <a:p>
            <a:pPr lvl="1"/>
            <a:endParaRPr lang="cs-CZ" b="1" dirty="0" smtClean="0">
              <a:latin typeface="Arial" charset="0"/>
              <a:cs typeface="Arial" charset="0"/>
            </a:endParaRPr>
          </a:p>
          <a:p>
            <a:pPr marL="0" lvl="1" indent="0">
              <a:buNone/>
            </a:pPr>
            <a:endParaRPr lang="cs-CZ" dirty="0" smtClean="0">
              <a:latin typeface="Arial" charset="0"/>
              <a:cs typeface="Arial" charset="0"/>
            </a:endParaRPr>
          </a:p>
          <a:p>
            <a:pPr marL="0" lvl="1" indent="0">
              <a:buNone/>
            </a:pPr>
            <a:endParaRPr lang="cs-CZ" dirty="0" smtClean="0">
              <a:latin typeface="Arial" charset="0"/>
              <a:cs typeface="Arial" charset="0"/>
            </a:endParaRPr>
          </a:p>
        </p:txBody>
      </p:sp>
      <p:sp>
        <p:nvSpPr>
          <p:cNvPr id="5124" name="Zástupný symbol pro číslo snímku 4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B0B16C9-2F1F-4815-806C-05865675DD20}" type="slidenum">
              <a:rPr lang="cs-CZ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cs-CZ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3251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ctrTitle"/>
          </p:nvPr>
        </p:nvSpPr>
        <p:spPr>
          <a:xfrm>
            <a:off x="698500" y="2246313"/>
            <a:ext cx="7772400" cy="1470025"/>
          </a:xfrm>
        </p:spPr>
        <p:txBody>
          <a:bodyPr/>
          <a:lstStyle/>
          <a:p>
            <a:r>
              <a:rPr lang="cs-CZ" dirty="0" smtClean="0">
                <a:latin typeface="Arial" charset="0"/>
                <a:cs typeface="Arial" charset="0"/>
              </a:rPr>
              <a:t>Energetická (a surovinová) bezpečnost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F_prezentace_sablona">
  <a:themeElements>
    <a:clrScheme name="ref">
      <a:dk1>
        <a:sysClr val="windowText" lastClr="000000"/>
      </a:dk1>
      <a:lt1>
        <a:sysClr val="window" lastClr="FFFFFF"/>
      </a:lt1>
      <a:dk2>
        <a:srgbClr val="055B9B"/>
      </a:dk2>
      <a:lt2>
        <a:srgbClr val="F0F0F0"/>
      </a:lt2>
      <a:accent1>
        <a:srgbClr val="1E8A43"/>
      </a:accent1>
      <a:accent2>
        <a:srgbClr val="E8C622"/>
      </a:accent2>
      <a:accent3>
        <a:srgbClr val="57DB83"/>
      </a:accent3>
      <a:accent4>
        <a:srgbClr val="022B4A"/>
      </a:accent4>
      <a:accent5>
        <a:srgbClr val="58B5FA"/>
      </a:accent5>
      <a:accent6>
        <a:srgbClr val="937D0F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REF_prezentace_sablona</Template>
  <TotalTime>167</TotalTime>
  <Words>983</Words>
  <Application>Microsoft Office PowerPoint</Application>
  <PresentationFormat>Předvádění na obrazovce (4:3)</PresentationFormat>
  <Paragraphs>171</Paragraphs>
  <Slides>13</Slides>
  <Notes>0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5" baseType="lpstr">
      <vt:lpstr>REF_prezentace_sablona</vt:lpstr>
      <vt:lpstr>Graf</vt:lpstr>
      <vt:lpstr>Diverzifikace energetických zdrojů a energetická bezpečnost</vt:lpstr>
      <vt:lpstr>Diverzifikace energetických zdrojů</vt:lpstr>
      <vt:lpstr>Diverzifikace zdrojových teritorií</vt:lpstr>
      <vt:lpstr>Teritoriální struktura dovozu ropy (mil. tun),</vt:lpstr>
      <vt:lpstr>Fatální zátěž pro český zahraniční obchod</vt:lpstr>
      <vt:lpstr>Diverzifikace přepravních cest</vt:lpstr>
      <vt:lpstr>Prezentace aplikace PowerPoint</vt:lpstr>
      <vt:lpstr>Diverzifikace výrobního portfolia</vt:lpstr>
      <vt:lpstr>Energetická (a surovinová) bezpečnost</vt:lpstr>
      <vt:lpstr>Energetická bezpečnost</vt:lpstr>
      <vt:lpstr>Surovinová politika ČR</vt:lpstr>
      <vt:lpstr>Surovinová politika</vt:lpstr>
      <vt:lpstr>Děkuji za pozornost</vt:lpstr>
    </vt:vector>
  </TitlesOfParts>
  <Company>Ministerstvo průmyslu a obchodu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Diverzifikace energetických zdrojů a energetická bezpečnost</dc:title>
  <dc:creator>Kavina Pavel</dc:creator>
  <cp:lastModifiedBy>Kavina Pavel</cp:lastModifiedBy>
  <cp:revision>18</cp:revision>
  <dcterms:created xsi:type="dcterms:W3CDTF">2012-06-04T12:20:22Z</dcterms:created>
  <dcterms:modified xsi:type="dcterms:W3CDTF">2012-06-04T15:53:32Z</dcterms:modified>
</cp:coreProperties>
</file>