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68" r:id="rId4"/>
    <p:sldId id="269" r:id="rId5"/>
    <p:sldId id="274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3FB"/>
    <a:srgbClr val="FB33D0"/>
    <a:srgbClr val="0000FF"/>
    <a:srgbClr val="DA52D4"/>
    <a:srgbClr val="FC6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08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1D2E7-B3A8-4176-B837-DE03B2677966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A9E4-3C31-4CE1-9F3C-3406E60AF8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79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230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97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092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1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45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79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93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54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95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10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40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B07A-E73C-4C9D-A06F-4E0968C15113}" type="datetimeFigureOut">
              <a:rPr lang="cs-CZ" smtClean="0"/>
              <a:t>14.01.2019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906DA-1E9C-4698-B3EB-BEE2D1BFC7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2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-t-vxguXSAhWIWRQKHXgcBwQQjRwIBw&amp;url=http://www.kr-ustecky.cz/loga-usteckeho-kraje/d-1647898&amp;psig=AFQjCNEZEuzl7jp2QweK3hQ1OBMs65lNcA&amp;ust=1490097221280178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17009" y="932693"/>
            <a:ext cx="9557982" cy="2170725"/>
          </a:xfrm>
        </p:spPr>
        <p:txBody>
          <a:bodyPr>
            <a:no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>
                <a:solidFill>
                  <a:schemeClr val="bg1"/>
                </a:solidFill>
              </a:rPr>
              <a:t/>
            </a:r>
            <a:br>
              <a:rPr lang="cs-CZ" b="1" dirty="0">
                <a:solidFill>
                  <a:schemeClr val="bg1"/>
                </a:solidFill>
              </a:rPr>
            </a:br>
            <a:r>
              <a:rPr lang="cs-CZ" sz="4400" b="1" dirty="0" smtClean="0">
                <a:solidFill>
                  <a:schemeClr val="bg1"/>
                </a:solidFill>
              </a:rPr>
              <a:t>Závěrečná hodnotící konference projektů </a:t>
            </a:r>
            <a:br>
              <a:rPr lang="cs-CZ" sz="4400" b="1" dirty="0" smtClean="0">
                <a:solidFill>
                  <a:schemeClr val="bg1"/>
                </a:solidFill>
              </a:rPr>
            </a:br>
            <a:r>
              <a:rPr lang="cs-CZ" sz="2800" b="1" dirty="0" smtClean="0">
                <a:solidFill>
                  <a:schemeClr val="bg1"/>
                </a:solidFill>
              </a:rPr>
              <a:t>TRANSFER - </a:t>
            </a:r>
            <a:r>
              <a:rPr lang="cs-CZ" sz="2400" b="1" dirty="0" smtClean="0">
                <a:solidFill>
                  <a:schemeClr val="bg1"/>
                </a:solidFill>
              </a:rPr>
              <a:t>CZ.03.1.49/0.0/0.0/15_116/0001786 </a:t>
            </a:r>
            <a:br>
              <a:rPr lang="cs-CZ" sz="2400" b="1" dirty="0" smtClean="0">
                <a:solidFill>
                  <a:schemeClr val="bg1"/>
                </a:solidFill>
              </a:rPr>
            </a:br>
            <a:r>
              <a:rPr lang="cs-CZ" sz="2400" b="1" dirty="0" smtClean="0">
                <a:solidFill>
                  <a:schemeClr val="bg1"/>
                </a:solidFill>
              </a:rPr>
              <a:t>CESTA            - CZ.03.1.49/0.0/0.0/15_116/0001785</a:t>
            </a:r>
            <a:r>
              <a:rPr lang="cs-CZ" sz="2400" b="1" dirty="0">
                <a:solidFill>
                  <a:schemeClr val="bg1"/>
                </a:solidFill>
              </a:rPr>
              <a:t/>
            </a:r>
            <a:br>
              <a:rPr lang="cs-CZ" sz="2400" b="1" dirty="0">
                <a:solidFill>
                  <a:schemeClr val="bg1"/>
                </a:solidFill>
              </a:rPr>
            </a:br>
            <a:r>
              <a:rPr lang="cs-CZ" sz="2400" b="1" dirty="0">
                <a:solidFill>
                  <a:schemeClr val="bg1"/>
                </a:solidFill>
              </a:rPr>
              <a:t/>
            </a:r>
            <a:br>
              <a:rPr lang="cs-CZ" sz="2400" b="1" dirty="0">
                <a:solidFill>
                  <a:schemeClr val="bg1"/>
                </a:solidFill>
              </a:rPr>
            </a:b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4" name="Podnadpis 2"/>
          <p:cNvSpPr>
            <a:spLocks noGrp="1"/>
          </p:cNvSpPr>
          <p:nvPr>
            <p:ph type="subTitle" idx="1"/>
          </p:nvPr>
        </p:nvSpPr>
        <p:spPr>
          <a:xfrm>
            <a:off x="0" y="4892006"/>
            <a:ext cx="12192000" cy="15795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endParaRPr lang="cs-CZ" sz="2100" b="1" dirty="0"/>
          </a:p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lang="cs-CZ" sz="2100" b="1" dirty="0" smtClean="0"/>
              <a:t>PhDr</a:t>
            </a:r>
            <a:r>
              <a:rPr lang="sv-SE" sz="2100" b="1" dirty="0" smtClean="0"/>
              <a:t>. </a:t>
            </a:r>
            <a:r>
              <a:rPr lang="sv-SE" sz="2100" b="1" dirty="0"/>
              <a:t>Martin Klika, MBA, DBA</a:t>
            </a:r>
            <a:endParaRPr lang="cs-CZ" sz="2100" b="1" dirty="0"/>
          </a:p>
          <a:p>
            <a:pPr algn="r">
              <a:spcBef>
                <a:spcPts val="0"/>
              </a:spcBef>
            </a:pPr>
            <a:r>
              <a:rPr lang="cs-CZ" sz="1500" dirty="0" smtClean="0"/>
              <a:t>1.n</a:t>
            </a:r>
            <a:r>
              <a:rPr lang="sv-SE" sz="1500" dirty="0" smtClean="0"/>
              <a:t>áměstek </a:t>
            </a:r>
            <a:r>
              <a:rPr lang="sv-SE" sz="1500" dirty="0"/>
              <a:t>hejtmana Ústeckého kraje</a:t>
            </a:r>
            <a:endParaRPr lang="cs-CZ" sz="1500" dirty="0"/>
          </a:p>
          <a:p>
            <a:pPr algn="r">
              <a:spcBef>
                <a:spcPts val="0"/>
              </a:spcBef>
            </a:pPr>
            <a:r>
              <a:rPr lang="cs-CZ" sz="1500" dirty="0"/>
              <a:t>Kompetence: sociální věci a bezpečnost</a:t>
            </a:r>
          </a:p>
          <a:p>
            <a:pPr algn="r"/>
            <a:endParaRPr lang="sv-SE" sz="1500" dirty="0"/>
          </a:p>
          <a:p>
            <a:endParaRPr lang="cs-CZ" dirty="0"/>
          </a:p>
        </p:txBody>
      </p:sp>
      <p:pic>
        <p:nvPicPr>
          <p:cNvPr id="5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6280" y="5329203"/>
            <a:ext cx="1133475" cy="114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410" y="5329203"/>
            <a:ext cx="5190744" cy="107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488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1330037" y="966915"/>
            <a:ext cx="9378661" cy="531381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defRPr/>
            </a:pPr>
            <a:r>
              <a:rPr lang="cs-CZ" sz="2000" b="1" i="1" dirty="0"/>
              <a:t>Mladí lidé </a:t>
            </a:r>
            <a:r>
              <a:rPr lang="cs-CZ" sz="2000" dirty="0"/>
              <a:t>jsou z pohledu pracovního trhu jednou z nejhůře postavených skupin, přičemž jedním z hlavních důvodů jejich horší integrace na trh práce jsou jejich omezené pracovní zkušenosti</a:t>
            </a:r>
            <a:r>
              <a:rPr lang="cs-CZ" sz="2000" dirty="0" smtClean="0"/>
              <a:t>.</a:t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Nezaměstnanost </a:t>
            </a:r>
            <a:r>
              <a:rPr lang="cs-CZ" sz="2000" dirty="0"/>
              <a:t>v mladém věku má velký vliv na celoživotní příjem a v neposlední řadě také na schopnost udržet si stabilní zaměstnání, protože tito jedinci ztrácejí důvěru v celý systém pracovního trhu, a tak i motivaci být na tomto trhu aktivní</a:t>
            </a:r>
            <a:r>
              <a:rPr lang="cs-CZ" sz="2000" dirty="0" smtClean="0"/>
              <a:t>.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i="1" dirty="0" smtClean="0"/>
              <a:t>Situace v Ústeckém kraji </a:t>
            </a:r>
            <a:r>
              <a:rPr lang="cs-CZ" sz="2000" dirty="0" smtClean="0"/>
              <a:t>je vzhledem k počtu sociálně vyloučených lokalit i dlouhodobého vývoje nezaměstnanosti nejen mladých lidí absolutně nejvíce komplikovaná v mezikrajském srovnání.</a:t>
            </a:r>
            <a:br>
              <a:rPr lang="cs-CZ" sz="20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b="1" i="1" dirty="0" smtClean="0"/>
              <a:t>Toto jsou důvody zapojení </a:t>
            </a:r>
            <a:r>
              <a:rPr lang="cs-CZ" sz="2000" dirty="0" smtClean="0"/>
              <a:t>Ústeckého kraje do implementace obou projektů na podporu zaměstnanosti mládeže.</a:t>
            </a:r>
            <a:endParaRPr lang="cs-CZ" sz="2000" dirty="0"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" y="-31936"/>
            <a:ext cx="12191999" cy="52779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 smtClean="0">
                <a:solidFill>
                  <a:schemeClr val="bg1"/>
                </a:solidFill>
              </a:rPr>
              <a:t>Závěrečná hodnotící konference  Ústí nad </a:t>
            </a:r>
            <a:r>
              <a:rPr lang="cs-CZ" sz="1800" b="1" dirty="0">
                <a:solidFill>
                  <a:schemeClr val="bg1"/>
                </a:solidFill>
              </a:rPr>
              <a:t>L</a:t>
            </a:r>
            <a:r>
              <a:rPr lang="cs-CZ" sz="1800" b="1" dirty="0" smtClean="0">
                <a:solidFill>
                  <a:schemeClr val="bg1"/>
                </a:solidFill>
              </a:rPr>
              <a:t>abem 15.1.2019</a:t>
            </a: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4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08698" y="5326602"/>
            <a:ext cx="1133475" cy="109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844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0" y="681441"/>
            <a:ext cx="10182225" cy="609173"/>
          </a:xfrm>
        </p:spPr>
        <p:txBody>
          <a:bodyPr>
            <a:noAutofit/>
          </a:bodyPr>
          <a:lstStyle/>
          <a:p>
            <a:pPr algn="l"/>
            <a:r>
              <a:rPr lang="cs-CZ" sz="2400" b="1" dirty="0" smtClean="0">
                <a:solidFill>
                  <a:srgbClr val="DA52D4"/>
                </a:solidFill>
                <a:latin typeface="+mn-lt"/>
              </a:rPr>
              <a:t/>
            </a:r>
            <a:br>
              <a:rPr lang="cs-CZ" sz="2400" b="1" dirty="0" smtClean="0">
                <a:solidFill>
                  <a:srgbClr val="DA52D4"/>
                </a:solidFill>
                <a:latin typeface="+mn-lt"/>
              </a:rPr>
            </a:br>
            <a:r>
              <a:rPr lang="cs-CZ" sz="2400" b="1" dirty="0" smtClean="0">
                <a:solidFill>
                  <a:srgbClr val="DA52D4"/>
                </a:solidFill>
                <a:latin typeface="+mn-lt"/>
              </a:rPr>
              <a:t>I.  Teoretické východisko</a:t>
            </a:r>
            <a:endParaRPr lang="cs-CZ" sz="2400" b="1" dirty="0">
              <a:solidFill>
                <a:srgbClr val="DA52D4"/>
              </a:solidFill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62131" y="1587802"/>
            <a:ext cx="10994160" cy="44897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endParaRPr lang="cs-CZ" sz="2000" b="1" dirty="0" smtClean="0"/>
          </a:p>
          <a:p>
            <a:pPr algn="l"/>
            <a:r>
              <a:rPr lang="cs-CZ" sz="2000" dirty="0" smtClean="0">
                <a:latin typeface="+mj-lt"/>
              </a:rPr>
              <a:t>Oba projekty byly realizovány na území Ústeckého kraje v rámci </a:t>
            </a:r>
            <a:r>
              <a:rPr lang="cs-CZ" sz="2000" dirty="0">
                <a:latin typeface="+mj-lt"/>
              </a:rPr>
              <a:t>Iniciativy na podporu zaměstnanosti mladých lidí (dále jen YEI) v ČR </a:t>
            </a:r>
            <a:r>
              <a:rPr lang="cs-CZ" sz="2000" dirty="0" smtClean="0">
                <a:latin typeface="+mj-lt"/>
              </a:rPr>
              <a:t>, tedy v rámci SC 1.5. OPZ v širokém partnerství s regionálními neziskovými organizacemi.</a:t>
            </a:r>
          </a:p>
          <a:p>
            <a:pPr algn="l"/>
            <a:endParaRPr lang="cs-CZ" sz="2000" dirty="0">
              <a:latin typeface="+mj-lt"/>
            </a:endParaRPr>
          </a:p>
          <a:p>
            <a:pPr algn="l"/>
            <a:r>
              <a:rPr lang="cs-CZ" sz="2000" b="1" i="1" u="sng" dirty="0" smtClean="0">
                <a:latin typeface="+mj-lt"/>
              </a:rPr>
              <a:t>Cílovou skupinou tvořili </a:t>
            </a:r>
            <a:r>
              <a:rPr lang="cs-CZ" sz="2000" dirty="0" smtClean="0">
                <a:latin typeface="+mj-lt"/>
              </a:rPr>
              <a:t>účastníci </a:t>
            </a:r>
            <a:r>
              <a:rPr lang="cs-CZ" sz="2000" dirty="0">
                <a:latin typeface="+mj-lt"/>
              </a:rPr>
              <a:t>se základním vzděláním, dlouhodobě evidovaní na ÚP ČR, méně motivovaní, mající přidružené sociální problémy (zatížení exekucemi, záznam v trestním rejstříku), pocházející z vyloučených lokalit, žijící mimo systém podpory a mladiství do 18 let bez </a:t>
            </a:r>
            <a:r>
              <a:rPr lang="cs-CZ" sz="2000" dirty="0" smtClean="0">
                <a:latin typeface="+mj-lt"/>
              </a:rPr>
              <a:t>vzdělání</a:t>
            </a:r>
            <a:r>
              <a:rPr lang="cs-CZ" sz="2000" dirty="0">
                <a:latin typeface="+mj-lt"/>
              </a:rPr>
              <a:t> </a:t>
            </a:r>
            <a:r>
              <a:rPr lang="cs-CZ" sz="2000" dirty="0" smtClean="0">
                <a:latin typeface="+mj-lt"/>
              </a:rPr>
              <a:t>do 29 let věku, kteří byli neaktivní na trhu práce a mimo vzdělávací systém.</a:t>
            </a:r>
          </a:p>
          <a:p>
            <a:pPr algn="l"/>
            <a:endParaRPr lang="cs-CZ" sz="2000" dirty="0">
              <a:latin typeface="+mj-lt"/>
            </a:endParaRPr>
          </a:p>
          <a:p>
            <a:pPr algn="l"/>
            <a:r>
              <a:rPr lang="cs-CZ" sz="2000" dirty="0" smtClean="0">
                <a:latin typeface="+mj-lt"/>
              </a:rPr>
              <a:t>Podrobnější informace za oba projety představí oba projektoví manažeři.  Celkové výsledky pak můžeme shrnout následovně:</a:t>
            </a:r>
            <a:endParaRPr lang="cs-CZ" sz="2000" dirty="0">
              <a:latin typeface="+mj-lt"/>
            </a:endParaRPr>
          </a:p>
          <a:p>
            <a:pPr algn="l"/>
            <a:endParaRPr lang="cs-CZ" sz="2000" dirty="0">
              <a:solidFill>
                <a:srgbClr val="ED33FB"/>
              </a:solidFill>
              <a:latin typeface="+mj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917578" y="-100258"/>
            <a:ext cx="12191999" cy="52779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9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129837" y="5506344"/>
            <a:ext cx="1133475" cy="114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179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1330037" y="966915"/>
            <a:ext cx="9378661" cy="5200074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Doba realizace</a:t>
            </a:r>
            <a:r>
              <a:rPr lang="cs-CZ" sz="2000" dirty="0" smtClean="0"/>
              <a:t>:     1.6.2016 – 31.12.2018 tj. 31 měsíců</a:t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b="1" dirty="0" smtClean="0"/>
              <a:t>Místo realizace:     </a:t>
            </a:r>
            <a:r>
              <a:rPr lang="cs-CZ" sz="2000" dirty="0" smtClean="0"/>
              <a:t>Všechny regiony Ústeckého kraje</a:t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b="1" dirty="0" smtClean="0"/>
              <a:t>Rozpočet:               </a:t>
            </a:r>
            <a:r>
              <a:rPr lang="cs-CZ" altLang="cs-CZ" sz="2000" dirty="0"/>
              <a:t>99 </a:t>
            </a:r>
            <a:r>
              <a:rPr lang="cs-CZ" altLang="cs-CZ" sz="2000" dirty="0" smtClean="0"/>
              <a:t>378 864,60 Kč       TRANSFER</a:t>
            </a:r>
            <a:br>
              <a:rPr lang="cs-CZ" altLang="cs-CZ" sz="2000" dirty="0" smtClean="0"/>
            </a:br>
            <a:r>
              <a:rPr lang="cs-CZ" altLang="cs-CZ" sz="2000" dirty="0"/>
              <a:t>	</a:t>
            </a:r>
            <a:r>
              <a:rPr lang="cs-CZ" altLang="cs-CZ" sz="2000" dirty="0" smtClean="0"/>
              <a:t>                </a:t>
            </a:r>
            <a:r>
              <a:rPr lang="cs-CZ" sz="2000" dirty="0" smtClean="0">
                <a:cs typeface="Arial" panose="020B0604020202020204" pitchFamily="34" charset="0"/>
              </a:rPr>
              <a:t>23 683 116,00</a:t>
            </a:r>
            <a:r>
              <a:rPr lang="cs-CZ" sz="2000" dirty="0">
                <a:cs typeface="Arial" panose="020B0604020202020204" pitchFamily="34" charset="0"/>
              </a:rPr>
              <a:t>,-</a:t>
            </a:r>
            <a:r>
              <a:rPr lang="cs-CZ" sz="2000" dirty="0" smtClean="0">
                <a:cs typeface="Arial" panose="020B0604020202020204" pitchFamily="34" charset="0"/>
              </a:rPr>
              <a:t>Kč      CESTA</a:t>
            </a:r>
            <a:br>
              <a:rPr lang="cs-CZ" sz="2000" dirty="0" smtClean="0">
                <a:cs typeface="Arial" panose="020B0604020202020204" pitchFamily="34" charset="0"/>
              </a:rPr>
            </a:br>
            <a:r>
              <a:rPr lang="cs-CZ" sz="2000" dirty="0">
                <a:cs typeface="Arial" panose="020B0604020202020204" pitchFamily="34" charset="0"/>
              </a:rPr>
              <a:t/>
            </a:r>
            <a:br>
              <a:rPr lang="cs-CZ" sz="2000" dirty="0">
                <a:cs typeface="Arial" panose="020B0604020202020204" pitchFamily="34" charset="0"/>
              </a:rPr>
            </a:br>
            <a:r>
              <a:rPr lang="cs-CZ" sz="2000" b="1" dirty="0" smtClean="0">
                <a:cs typeface="Arial" panose="020B0604020202020204" pitchFamily="34" charset="0"/>
              </a:rPr>
              <a:t>Partneři:</a:t>
            </a:r>
            <a:r>
              <a:rPr lang="cs-CZ" sz="2000" dirty="0" smtClean="0">
                <a:cs typeface="Arial" panose="020B0604020202020204" pitchFamily="34" charset="0"/>
              </a:rPr>
              <a:t>                 11 regionálních neziskových organizací </a:t>
            </a:r>
            <a:br>
              <a:rPr lang="cs-CZ" sz="2000" dirty="0" smtClean="0">
                <a:cs typeface="Arial" panose="020B0604020202020204" pitchFamily="34" charset="0"/>
              </a:rPr>
            </a:br>
            <a:r>
              <a:rPr lang="cs-CZ" sz="2000" dirty="0">
                <a:cs typeface="Arial" panose="020B0604020202020204" pitchFamily="34" charset="0"/>
              </a:rPr>
              <a:t>	</a:t>
            </a:r>
            <a:r>
              <a:rPr lang="cs-CZ" sz="2000" dirty="0" smtClean="0">
                <a:cs typeface="Arial" panose="020B0604020202020204" pitchFamily="34" charset="0"/>
              </a:rPr>
              <a:t>	 Úřad práce ČR ( partner bez finančního příspěvku)</a:t>
            </a:r>
            <a:br>
              <a:rPr lang="cs-CZ" sz="2000" dirty="0" smtClean="0">
                <a:cs typeface="Arial" panose="020B0604020202020204" pitchFamily="34" charset="0"/>
              </a:rPr>
            </a:br>
            <a:r>
              <a:rPr lang="cs-CZ" sz="2000" dirty="0">
                <a:cs typeface="Arial" panose="020B0604020202020204" pitchFamily="34" charset="0"/>
              </a:rPr>
              <a:t/>
            </a:r>
            <a:br>
              <a:rPr lang="cs-CZ" sz="2000" dirty="0">
                <a:cs typeface="Arial" panose="020B0604020202020204" pitchFamily="34" charset="0"/>
              </a:rPr>
            </a:br>
            <a:r>
              <a:rPr lang="cs-CZ" sz="2000" dirty="0" smtClean="0">
                <a:cs typeface="Arial" panose="020B0604020202020204" pitchFamily="34" charset="0"/>
              </a:rPr>
              <a:t/>
            </a:r>
            <a:br>
              <a:rPr lang="cs-CZ" sz="2000" dirty="0" smtClean="0">
                <a:cs typeface="Arial" panose="020B0604020202020204" pitchFamily="34" charset="0"/>
              </a:rPr>
            </a:br>
            <a:r>
              <a:rPr lang="cs-CZ" sz="2000" b="1" dirty="0" smtClean="0">
                <a:cs typeface="Arial" panose="020B0604020202020204" pitchFamily="34" charset="0"/>
              </a:rPr>
              <a:t>Poradenská pracoviště:  </a:t>
            </a:r>
            <a:r>
              <a:rPr lang="cs-CZ" sz="2000" dirty="0" smtClean="0">
                <a:cs typeface="Arial" panose="020B0604020202020204" pitchFamily="34" charset="0"/>
              </a:rPr>
              <a:t>20 regionálních poradenských pracovišť</a:t>
            </a:r>
            <a:br>
              <a:rPr lang="cs-CZ" sz="2000" dirty="0" smtClean="0">
                <a:cs typeface="Arial" panose="020B0604020202020204" pitchFamily="34" charset="0"/>
              </a:rPr>
            </a:br>
            <a:r>
              <a:rPr lang="cs-CZ" altLang="cs-CZ" sz="2000" dirty="0">
                <a:latin typeface="+mn-lt"/>
              </a:rPr>
              <a:t/>
            </a:r>
            <a:br>
              <a:rPr lang="cs-CZ" altLang="cs-CZ" sz="2000" dirty="0">
                <a:latin typeface="+mn-lt"/>
              </a:rPr>
            </a:br>
            <a:endParaRPr lang="cs-CZ" sz="2000" dirty="0"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" y="-31936"/>
            <a:ext cx="12191999" cy="52779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 smtClean="0">
                <a:solidFill>
                  <a:schemeClr val="bg1"/>
                </a:solidFill>
              </a:rPr>
              <a:t>Závěrečná hodnotící konference  Ústí nad </a:t>
            </a:r>
            <a:r>
              <a:rPr lang="cs-CZ" sz="1800" b="1" dirty="0">
                <a:solidFill>
                  <a:schemeClr val="bg1"/>
                </a:solidFill>
              </a:rPr>
              <a:t>L</a:t>
            </a:r>
            <a:r>
              <a:rPr lang="cs-CZ" sz="1800" b="1" dirty="0" smtClean="0">
                <a:solidFill>
                  <a:schemeClr val="bg1"/>
                </a:solidFill>
              </a:rPr>
              <a:t>abem 15.1.2019</a:t>
            </a: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9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75516" y="5486222"/>
            <a:ext cx="1133475" cy="114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884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1330037" y="966914"/>
            <a:ext cx="9378661" cy="5300721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defRPr/>
            </a:pPr>
            <a:r>
              <a:rPr lang="cs-CZ" sz="2400" u="sng" dirty="0" smtClean="0"/>
              <a:t>ÚČAST V PROJEKTU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/>
              <a:t>Celkem do obou projektů vstoupilo </a:t>
            </a:r>
            <a:r>
              <a:rPr lang="cs-CZ" sz="2000" b="1" i="1" dirty="0" smtClean="0"/>
              <a:t>1382 zástupců CS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400" dirty="0"/>
              <a:t>(</a:t>
            </a:r>
            <a:r>
              <a:rPr lang="cs-CZ" sz="1800" dirty="0" smtClean="0"/>
              <a:t>1 </a:t>
            </a:r>
            <a:r>
              <a:rPr lang="cs-CZ" sz="1800" dirty="0"/>
              <a:t>122 klientů </a:t>
            </a:r>
            <a:r>
              <a:rPr lang="cs-CZ" sz="1800" dirty="0" smtClean="0"/>
              <a:t>projektu TRANSFER  a  260 klientů projektu CESTA)</a:t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2400" u="sng" dirty="0"/>
              <a:t>PRACOVNÍ MÍSTA</a:t>
            </a:r>
            <a:br>
              <a:rPr lang="cs-CZ" sz="2400" u="sng" dirty="0"/>
            </a:br>
            <a:r>
              <a:rPr lang="cs-CZ" sz="2400" u="sng" dirty="0" smtClean="0"/>
              <a:t/>
            </a:r>
            <a:br>
              <a:rPr lang="cs-CZ" sz="2400" u="sng" dirty="0" smtClean="0"/>
            </a:br>
            <a:r>
              <a:rPr lang="cs-CZ" sz="2000" dirty="0" smtClean="0"/>
              <a:t>Absolutně bylo zprostředkováno pro cílovou skupinu </a:t>
            </a:r>
            <a:r>
              <a:rPr lang="cs-CZ" sz="2000" b="1" i="1" u="sng" dirty="0" smtClean="0"/>
              <a:t>479 pracovních míst</a:t>
            </a:r>
            <a:r>
              <a:rPr lang="cs-CZ" sz="2400" b="1" i="1" u="sng" dirty="0" smtClean="0"/>
              <a:t/>
            </a:r>
            <a:br>
              <a:rPr lang="cs-CZ" sz="2400" b="1" i="1" u="sng" dirty="0" smtClean="0"/>
            </a:br>
            <a:r>
              <a:rPr lang="cs-CZ" sz="2000" dirty="0"/>
              <a:t>(</a:t>
            </a:r>
            <a:r>
              <a:rPr lang="cs-CZ" sz="2000" b="1" i="1" dirty="0" smtClean="0"/>
              <a:t>252 </a:t>
            </a:r>
            <a:r>
              <a:rPr lang="cs-CZ" sz="2000" b="1" i="1" dirty="0"/>
              <a:t>dotovaných pracovních </a:t>
            </a:r>
            <a:r>
              <a:rPr lang="cs-CZ" sz="2000" b="1" i="1" dirty="0" smtClean="0"/>
              <a:t>míst</a:t>
            </a:r>
            <a:r>
              <a:rPr lang="cs-CZ" sz="2000" dirty="0" smtClean="0"/>
              <a:t> </a:t>
            </a:r>
            <a:r>
              <a:rPr lang="cs-CZ" sz="2000" dirty="0"/>
              <a:t>-</a:t>
            </a:r>
            <a:r>
              <a:rPr lang="cs-CZ" sz="1800" dirty="0" smtClean="0"/>
              <a:t>197 dotovaných pracovních míst TRANSFER a 55 dotovaných zaměstnání CESTA a </a:t>
            </a:r>
            <a:r>
              <a:rPr lang="cs-CZ" sz="1800" b="1" i="1" u="sng" dirty="0" smtClean="0"/>
              <a:t>227 nedotovaných pracovních míst).</a:t>
            </a:r>
            <a:br>
              <a:rPr lang="cs-CZ" sz="1800" b="1" i="1" u="sng" dirty="0" smtClean="0"/>
            </a:br>
            <a:r>
              <a:rPr lang="cs-CZ" sz="1800" b="1" i="1" u="sng" dirty="0"/>
              <a:t/>
            </a:r>
            <a:br>
              <a:rPr lang="cs-CZ" sz="1800" b="1" i="1" u="sng" dirty="0"/>
            </a:br>
            <a:r>
              <a:rPr lang="cs-CZ" sz="1800" b="1" i="1" u="sng" dirty="0" smtClean="0"/>
              <a:t>Oba projekty byly podrobeny opakovanému auditu MF ČR.  Celkem tedy proběhly 4 audity ve všech případech BEZ ZJIŠTĚNÍ.</a:t>
            </a:r>
            <a:br>
              <a:rPr lang="cs-CZ" sz="1800" b="1" i="1" u="sng" dirty="0" smtClean="0"/>
            </a:br>
            <a:r>
              <a:rPr lang="cs-CZ" sz="1800" b="1" i="1" u="sng" dirty="0"/>
              <a:t/>
            </a:r>
            <a:br>
              <a:rPr lang="cs-CZ" sz="1800" b="1" i="1" u="sng" dirty="0"/>
            </a:br>
            <a:r>
              <a:rPr lang="cs-CZ" sz="1800" b="1" i="1" dirty="0" smtClean="0"/>
              <a:t>Závěrem mi dovolte poděkovat všem zapojeným subjektům i expertům do realizace projektových aktivit</a:t>
            </a:r>
            <a:r>
              <a:rPr lang="cs-CZ" sz="1800" b="1" dirty="0" smtClean="0"/>
              <a:t>.</a:t>
            </a:r>
            <a:endParaRPr lang="cs-CZ" sz="2400" dirty="0"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" y="-31936"/>
            <a:ext cx="12191999" cy="52779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 smtClean="0">
                <a:solidFill>
                  <a:schemeClr val="bg1"/>
                </a:solidFill>
              </a:rPr>
              <a:t>Závěrečná hodnotící konference  Ústí nad </a:t>
            </a:r>
            <a:r>
              <a:rPr lang="cs-CZ" sz="1800" b="1" dirty="0">
                <a:solidFill>
                  <a:schemeClr val="bg1"/>
                </a:solidFill>
              </a:rPr>
              <a:t>L</a:t>
            </a:r>
            <a:r>
              <a:rPr lang="cs-CZ" sz="1800" b="1" dirty="0" smtClean="0">
                <a:solidFill>
                  <a:schemeClr val="bg1"/>
                </a:solidFill>
              </a:rPr>
              <a:t>abem 15.1.2019</a:t>
            </a:r>
            <a:endParaRPr lang="cs-CZ" sz="1800" b="1" dirty="0">
              <a:solidFill>
                <a:schemeClr val="bg1"/>
              </a:solidFill>
            </a:endParaRPr>
          </a:p>
        </p:txBody>
      </p:sp>
      <p:pic>
        <p:nvPicPr>
          <p:cNvPr id="4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44608" y="5440039"/>
            <a:ext cx="1133475" cy="114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8772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04886" y="1658367"/>
            <a:ext cx="10182225" cy="1035423"/>
          </a:xfrm>
        </p:spPr>
        <p:txBody>
          <a:bodyPr>
            <a:normAutofit fontScale="90000"/>
          </a:bodyPr>
          <a:lstStyle/>
          <a:p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4000" b="1" dirty="0">
                <a:solidFill>
                  <a:srgbClr val="DA52D4"/>
                </a:solidFill>
                <a:latin typeface="+mn-lt"/>
              </a:rPr>
              <a:t>Děkuji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7292" y="3611709"/>
            <a:ext cx="9437412" cy="2044811"/>
          </a:xfrm>
          <a:noFill/>
        </p:spPr>
        <p:txBody>
          <a:bodyPr>
            <a:normAutofit fontScale="55000" lnSpcReduction="20000"/>
          </a:bodyPr>
          <a:lstStyle/>
          <a:p>
            <a:pPr algn="r"/>
            <a:r>
              <a:rPr lang="cs-CZ" sz="4400" b="1" smtClean="0"/>
              <a:t>PhDr. </a:t>
            </a:r>
            <a:r>
              <a:rPr lang="cs-CZ" sz="4400" b="1" dirty="0"/>
              <a:t>Martin Klika, MBA, DBA</a:t>
            </a:r>
          </a:p>
          <a:p>
            <a:pPr algn="r"/>
            <a:r>
              <a:rPr lang="cs-CZ" sz="4400" dirty="0"/>
              <a:t> 1. náměstek hejtmana Ústeckého kraje</a:t>
            </a:r>
          </a:p>
          <a:p>
            <a:pPr algn="r"/>
            <a:r>
              <a:rPr lang="cs-CZ" sz="4400" dirty="0"/>
              <a:t>Krajský úřad Ústeckého kraje</a:t>
            </a:r>
          </a:p>
          <a:p>
            <a:pPr algn="r"/>
            <a:r>
              <a:rPr lang="cs-CZ" sz="4400" dirty="0"/>
              <a:t>Velká Hradební 3118/48</a:t>
            </a:r>
          </a:p>
          <a:p>
            <a:pPr algn="r"/>
            <a:r>
              <a:rPr lang="cs-CZ" sz="4400" dirty="0"/>
              <a:t>400 02 Ústí nad Labem</a:t>
            </a:r>
          </a:p>
          <a:p>
            <a:endParaRPr lang="cs-CZ" sz="4400" b="1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0" y="0"/>
            <a:ext cx="12191999" cy="527796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>
                <a:solidFill>
                  <a:schemeClr val="bg1"/>
                </a:solidFill>
              </a:rPr>
              <a:t/>
            </a:r>
            <a:br>
              <a:rPr lang="cs-CZ" sz="3200" b="1" dirty="0">
                <a:solidFill>
                  <a:schemeClr val="bg1"/>
                </a:solidFill>
              </a:rPr>
            </a:br>
            <a:r>
              <a:rPr lang="cs-CZ" sz="3200" b="1" dirty="0">
                <a:solidFill>
                  <a:schemeClr val="bg1"/>
                </a:solidFill>
              </a:rPr>
              <a:t/>
            </a:r>
            <a:br>
              <a:rPr lang="cs-CZ" sz="3200" b="1" dirty="0">
                <a:solidFill>
                  <a:schemeClr val="bg1"/>
                </a:solidFill>
              </a:rPr>
            </a:br>
            <a:endParaRPr lang="cs-CZ" sz="3200" b="1" dirty="0">
              <a:solidFill>
                <a:schemeClr val="bg1"/>
              </a:solidFill>
            </a:endParaRPr>
          </a:p>
          <a:p>
            <a:pPr algn="l"/>
            <a:endParaRPr lang="cs-CZ" sz="3200" b="1" dirty="0">
              <a:solidFill>
                <a:schemeClr val="bg1"/>
              </a:solidFill>
            </a:endParaRPr>
          </a:p>
          <a:p>
            <a:pPr algn="l"/>
            <a:r>
              <a:rPr lang="cs-CZ" b="1" dirty="0" smtClean="0">
                <a:solidFill>
                  <a:schemeClr val="bg1"/>
                </a:solidFill>
              </a:rPr>
              <a:t>Závěrečná hodnotící konference 15.1.2019</a:t>
            </a:r>
            <a:endParaRPr lang="cs-CZ" b="1" dirty="0">
              <a:solidFill>
                <a:schemeClr val="bg1"/>
              </a:solidFill>
            </a:endParaRPr>
          </a:p>
          <a:p>
            <a:pPr algn="l"/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5" name="irc_mi" descr="Image result for logo ústeckého kraj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6280" y="5329203"/>
            <a:ext cx="1133475" cy="114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34442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228</Words>
  <Application>Microsoft Office PowerPoint</Application>
  <PresentationFormat>Širokoúhlá obrazovka</PresentationFormat>
  <Paragraphs>27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         Závěrečná hodnotící konference projektů  TRANSFER - CZ.03.1.49/0.0/0.0/15_116/0001786  CESTA            - CZ.03.1.49/0.0/0.0/15_116/0001785  </vt:lpstr>
      <vt:lpstr>Mladí lidé jsou z pohledu pracovního trhu jednou z nejhůře postavených skupin, přičemž jedním z hlavních důvodů jejich horší integrace na trh práce jsou jejich omezené pracovní zkušenosti.  Nezaměstnanost v mladém věku má velký vliv na celoživotní příjem a v neposlední řadě také na schopnost udržet si stabilní zaměstnání, protože tito jedinci ztrácejí důvěru v celý systém pracovního trhu, a tak i motivaci být na tomto trhu aktivní.  Situace v Ústeckém kraji je vzhledem k počtu sociálně vyloučených lokalit i dlouhodobého vývoje nezaměstnanosti nejen mladých lidí absolutně nejvíce komplikovaná v mezikrajském srovnání.  Toto jsou důvody zapojení Ústeckého kraje do implementace obou projektů na podporu zaměstnanosti mládeže.</vt:lpstr>
      <vt:lpstr> I.  Teoretické východisko</vt:lpstr>
      <vt:lpstr>Doba realizace:     1.6.2016 – 31.12.2018 tj. 31 měsíců  Místo realizace:     Všechny regiony Ústeckého kraje  Rozpočet:               99 378 864,60 Kč       TRANSFER                  23 683 116,00,-Kč      CESTA  Partneři:                 11 regionálních neziskových organizací     Úřad práce ČR ( partner bez finančního příspěvku)   Poradenská pracoviště:  20 regionálních poradenských pracovišť  </vt:lpstr>
      <vt:lpstr>ÚČAST V PROJEKTU  Celkem do obou projektů vstoupilo 1382 zástupců CS (1 122 klientů projektu TRANSFER  a  260 klientů projektu CESTA)  PRACOVNÍ MÍSTA  Absolutně bylo zprostředkováno pro cílovou skupinu 479 pracovních míst (252 dotovaných pracovních míst -197 dotovaných pracovních míst TRANSFER a 55 dotovaných zaměstnání CESTA a 227 nedotovaných pracovních míst).  Oba projekty byly podrobeny opakovanému auditu MF ČR.  Celkem tedy proběhly 4 audity ve všech případech BEZ ZJIŠTĚNÍ.  Závěrem mi dovolte poděkovat všem zapojeným subjektům i expertům do realizace projektových aktivit.</vt:lpstr>
      <vt:lpstr>  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Soukup Miloš</dc:creator>
  <cp:lastModifiedBy>Lafková Petra</cp:lastModifiedBy>
  <cp:revision>61</cp:revision>
  <dcterms:created xsi:type="dcterms:W3CDTF">2017-08-31T13:12:15Z</dcterms:created>
  <dcterms:modified xsi:type="dcterms:W3CDTF">2019-01-14T09:40:01Z</dcterms:modified>
</cp:coreProperties>
</file>