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9" r:id="rId3"/>
    <p:sldId id="265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80" r:id="rId12"/>
    <p:sldId id="282" r:id="rId13"/>
    <p:sldId id="279" r:id="rId14"/>
    <p:sldId id="281" r:id="rId15"/>
    <p:sldId id="278" r:id="rId16"/>
    <p:sldId id="260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FFF"/>
    <a:srgbClr val="000DFF"/>
    <a:srgbClr val="1B27FF"/>
    <a:srgbClr val="9B9DF3"/>
    <a:srgbClr val="4F53E9"/>
    <a:srgbClr val="4C5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38B1C8-AD83-4BDB-AAE8-58F8113937D7}" v="3" dt="2024-08-29T07:34:30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íková Kateřina" userId="733de3ea-3bb1-4bc9-a1c7-7313b86834b6" providerId="ADAL" clId="{9E5E0A6E-9D7C-45E5-A693-0F3DB603DD94}"/>
    <pc:docChg chg="delSld">
      <pc:chgData name="Holíková Kateřina" userId="733de3ea-3bb1-4bc9-a1c7-7313b86834b6" providerId="ADAL" clId="{9E5E0A6E-9D7C-45E5-A693-0F3DB603DD94}" dt="2024-08-30T03:59:22.872" v="0" actId="2696"/>
      <pc:docMkLst>
        <pc:docMk/>
      </pc:docMkLst>
      <pc:sldChg chg="del">
        <pc:chgData name="Holíková Kateřina" userId="733de3ea-3bb1-4bc9-a1c7-7313b86834b6" providerId="ADAL" clId="{9E5E0A6E-9D7C-45E5-A693-0F3DB603DD94}" dt="2024-08-30T03:59:22.872" v="0" actId="2696"/>
        <pc:sldMkLst>
          <pc:docMk/>
          <pc:sldMk cId="3954056769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F0D86-656B-4472-8896-B9205A5EE9B6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9AA-C04E-4BA5-B9DF-2C32A4010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9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0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29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4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4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7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4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05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7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2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881-60BC-4503-B5C4-5F5A774FF41F}" type="datetimeFigureOut">
              <a:rPr lang="cs-CZ" smtClean="0"/>
              <a:t>30.08.2024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6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53" y="0"/>
            <a:ext cx="12213053" cy="68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ŠTĚTÍ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8E18C-3F63-3E5D-3676-EEA80854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295"/>
            <a:ext cx="10515600" cy="4725668"/>
          </a:xfrm>
        </p:spPr>
        <p:txBody>
          <a:bodyPr>
            <a:normAutofit/>
          </a:bodyPr>
          <a:lstStyle/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činnosti Preventisty pro volnočasové aktivity: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pracovní doba od 13:00 hodin do 19:00 hodin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předávají si informace s preventivní pracovnicí ve škole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doporučuje dětem volnočasové aktivity – místní Otevřený klub mládeže – případně i doprovází, pokud se </a:t>
            </a:r>
            <a:r>
              <a:rPr lang="cs-CZ" sz="2100">
                <a:solidFill>
                  <a:srgbClr val="010FFF"/>
                </a:solidFill>
                <a:latin typeface="Century Gothic" panose="020B0502020202020204" pitchFamily="34" charset="0"/>
              </a:rPr>
              <a:t>dítě bojí; místní knihovnu</a:t>
            </a:r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zapojuje děti do úklidu – byly zajištěny odpadkové pytle, které jsou umístěné na lavičkách, kde se mládež pohybuje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tráví s dětmi volný čas v rámci sportovních aktivit, pomáhá s doučováním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spolupracuje i s K-centrem – prošel menším školením ze strany služby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sbírá podněty od dětí, co jim ve městě chybí a co by uvítaly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řeší s nimi pití energetických nápojů atd.</a:t>
            </a:r>
          </a:p>
        </p:txBody>
      </p:sp>
    </p:spTree>
    <p:extLst>
      <p:ext uri="{BB962C8B-B14F-4D97-AF65-F5344CB8AC3E}">
        <p14:creationId xmlns:p14="http://schemas.microsoft.com/office/powerpoint/2010/main" val="122448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ŠTĚTÍ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8E18C-3F63-3E5D-3676-EEA80854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89"/>
            <a:ext cx="10515600" cy="5037974"/>
          </a:xfrm>
        </p:spPr>
        <p:txBody>
          <a:bodyPr>
            <a:normAutofit/>
          </a:bodyPr>
          <a:lstStyle/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výroba přívěsků na klíče</a:t>
            </a:r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B7F1C0-0904-5FC6-D31F-2ADF9DD1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413" y="1561891"/>
            <a:ext cx="3456732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17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ŠTĚTÍ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8E18C-3F63-3E5D-3676-EEA80854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89"/>
            <a:ext cx="10515600" cy="5037974"/>
          </a:xfrm>
        </p:spPr>
        <p:txBody>
          <a:bodyPr>
            <a:normAutofit/>
          </a:bodyPr>
          <a:lstStyle/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zábavná procházka městem – plnění úkolů</a:t>
            </a:r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0827BE-5469-2936-F5C3-38316CA06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716" y="1733001"/>
            <a:ext cx="5761219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63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ŠTĚTÍ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8E18C-3F63-3E5D-3676-EEA80854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295"/>
            <a:ext cx="10515600" cy="4725668"/>
          </a:xfrm>
        </p:spPr>
        <p:txBody>
          <a:bodyPr>
            <a:normAutofit/>
          </a:bodyPr>
          <a:lstStyle/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úklid obce + opékání buřtů</a:t>
            </a:r>
          </a:p>
          <a:p>
            <a:pPr algn="just"/>
            <a:endParaRPr lang="cs-CZ" sz="25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6C91CB-FEDD-A88B-D3DD-8DFB6DB9C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061" y="2034496"/>
            <a:ext cx="5742930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59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ŠTĚTÍ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8E18C-3F63-3E5D-3676-EEA80854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89"/>
            <a:ext cx="10515600" cy="5037974"/>
          </a:xfrm>
        </p:spPr>
        <p:txBody>
          <a:bodyPr>
            <a:normAutofit/>
          </a:bodyPr>
          <a:lstStyle/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Seřízení kola + cyklovýlet </a:t>
            </a:r>
          </a:p>
          <a:p>
            <a:pPr algn="just"/>
            <a:endParaRPr lang="cs-CZ" sz="25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Obrázek 5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98450D14-BC3A-5A18-4D3B-97C867C5E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79" t="12239" r="26452" b="11027"/>
          <a:stretch/>
        </p:blipFill>
        <p:spPr bwMode="auto">
          <a:xfrm>
            <a:off x="3792107" y="1694877"/>
            <a:ext cx="3619346" cy="4797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4629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MIKULÁŠOVICE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8E18C-3F63-3E5D-3676-EEA80854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295"/>
            <a:ext cx="10515600" cy="47256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1 preventista pro volnočasové aktivity + preventivní pracovník ve škole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1 úvazek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absolvoval kurz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Pracovní doba 7:30 – 16:00 (individuální)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aktivity: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dohled před školou a v přilehlém okolí, dohlíží na docházku dětí ve spolupráci s APK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je přítomen ve škole o velké přestávce, kde mají děti svou místnost (</a:t>
            </a:r>
            <a:r>
              <a:rPr lang="cs-CZ" sz="21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Mickeyho</a:t>
            </a:r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 klub), kde bývá přítomno cca 25 dětí a řeší s nimi aktuální problémy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Následně je opět přítomen opětovně v prostoru školy cca od 13:30 a dohlíží na děti po škole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k dispozici je tzv. osada – je zde možnost rozdělání ohně a aktivit s dětmi, 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úklid obce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obec uvolnila jednu čekárnu a děti si jí mohou vymalovat a zvelebit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v případě nepřízně počasí mají kulturní sál (stolní hry, diskotéka)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preventista má svou farmu, kde děti chtějí trávit čas </a:t>
            </a:r>
          </a:p>
          <a:p>
            <a:pPr lvl="1"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6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ovéPole 4"/>
          <p:cNvSpPr txBox="1"/>
          <p:nvPr/>
        </p:nvSpPr>
        <p:spPr>
          <a:xfrm>
            <a:off x="503853" y="365125"/>
            <a:ext cx="110847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PŘÍKLADY DOBRÉ PRAXE</a:t>
            </a:r>
          </a:p>
          <a:p>
            <a:pPr algn="ctr"/>
            <a:r>
              <a:rPr lang="cs-CZ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 PILOTNÍHO PROJEKTU „PODPORA PREVENCE KRIMINALITY ÚSTECKÉHO KRAJE 2024 </a:t>
            </a:r>
          </a:p>
        </p:txBody>
      </p:sp>
      <p:sp>
        <p:nvSpPr>
          <p:cNvPr id="6" name="Obdélník 5"/>
          <p:cNvSpPr/>
          <p:nvPr/>
        </p:nvSpPr>
        <p:spPr>
          <a:xfrm>
            <a:off x="838200" y="3105835"/>
            <a:ext cx="98733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3500" b="1" dirty="0">
              <a:solidFill>
                <a:schemeClr val="bg1"/>
              </a:solidFill>
            </a:endParaRPr>
          </a:p>
          <a:p>
            <a:pPr algn="ctr"/>
            <a:r>
              <a:rPr lang="cs-CZ" sz="3500" b="1" dirty="0">
                <a:solidFill>
                  <a:schemeClr val="bg1"/>
                </a:solidFill>
              </a:rPr>
              <a:t>30. 08. 2024</a:t>
            </a:r>
          </a:p>
          <a:p>
            <a:pPr algn="ctr"/>
            <a:r>
              <a:rPr lang="cs-CZ" sz="3500" b="1" dirty="0">
                <a:solidFill>
                  <a:schemeClr val="bg1"/>
                </a:solidFill>
              </a:rPr>
              <a:t>Mgr. Kateřina Holíková </a:t>
            </a:r>
          </a:p>
          <a:p>
            <a:pPr algn="ctr"/>
            <a:r>
              <a:rPr lang="cs-CZ" sz="3500" b="1" dirty="0">
                <a:solidFill>
                  <a:schemeClr val="bg1"/>
                </a:solidFill>
              </a:rPr>
              <a:t>Ústecký kraj – Krajský úřad Ústeckého kraje</a:t>
            </a:r>
          </a:p>
        </p:txBody>
      </p:sp>
    </p:spTree>
    <p:extLst>
      <p:ext uri="{BB962C8B-B14F-4D97-AF65-F5344CB8AC3E}">
        <p14:creationId xmlns:p14="http://schemas.microsoft.com/office/powerpoint/2010/main" val="357917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7" name="TextovéPole 6"/>
          <p:cNvSpPr txBox="1"/>
          <p:nvPr/>
        </p:nvSpPr>
        <p:spPr>
          <a:xfrm>
            <a:off x="559837" y="1007251"/>
            <a:ext cx="1079396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010FFF"/>
                </a:solidFill>
              </a:rPr>
              <a:t>Dotační program Podpora prevence kriminality v Ústeckém kraji na rok 2024</a:t>
            </a:r>
          </a:p>
          <a:p>
            <a:pPr marL="342900" indent="-342900" algn="just">
              <a:buFontTx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bylo podáno celkem 21 žádostí (18 obcí a 3 NNO). </a:t>
            </a:r>
          </a:p>
          <a:p>
            <a:pPr algn="just"/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Z toho: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1 projekt NNO nesplnil podmínky vyhlášení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1 projekt obce – nebyla podepsána smlouva</a:t>
            </a:r>
          </a:p>
          <a:p>
            <a:pPr marL="800100" lvl="1" indent="-342900" algn="just">
              <a:buFontTx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1 projekt obce – z důvodu nezajištění preventisty byla vrácena dotace</a:t>
            </a:r>
          </a:p>
          <a:p>
            <a:pPr algn="just"/>
            <a:endParaRPr lang="cs-CZ" sz="24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Preventivní pracovník ve škole – požádalo 9 obcí</a:t>
            </a:r>
          </a:p>
          <a:p>
            <a:pPr marL="342900" indent="-342900" algn="just">
              <a:buFontTx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Resocializační (terapeutické) programy – požádaly 3 NNO</a:t>
            </a:r>
          </a:p>
          <a:p>
            <a:pPr marL="342900" indent="-342900" algn="just">
              <a:buFontTx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Preventista pro volnočasové aktivity – požádalo 11 obcí </a:t>
            </a:r>
          </a:p>
          <a:p>
            <a:pPr marL="342900" indent="-342900" algn="just">
              <a:buFontTx/>
              <a:buChar char="-"/>
            </a:pP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celkem má projekt 30 </a:t>
            </a:r>
            <a:r>
              <a:rPr lang="cs-CZ" sz="24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preventistek</a:t>
            </a:r>
            <a:r>
              <a:rPr lang="cs-CZ" sz="2400" dirty="0">
                <a:solidFill>
                  <a:srgbClr val="010FFF"/>
                </a:solidFill>
                <a:latin typeface="Century Gothic" panose="020B0502020202020204" pitchFamily="34" charset="0"/>
              </a:rPr>
              <a:t> a preventistů </a:t>
            </a:r>
            <a:r>
              <a:rPr lang="cs-CZ" sz="24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(na některých obcích je kombinace preventistů a) a c)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010FFF"/>
                </a:solidFill>
                <a:latin typeface="Century Gothic" panose="020B0502020202020204" pitchFamily="34" charset="0"/>
              </a:rPr>
              <a:t>Odbor sociálních věcí</a:t>
            </a:r>
          </a:p>
        </p:txBody>
      </p:sp>
    </p:spTree>
    <p:extLst>
      <p:ext uri="{BB962C8B-B14F-4D97-AF65-F5344CB8AC3E}">
        <p14:creationId xmlns:p14="http://schemas.microsoft.com/office/powerpoint/2010/main" val="826919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CHOMUTOV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8E18C-3F63-3E5D-3676-EEA80854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295"/>
            <a:ext cx="10515600" cy="4725668"/>
          </a:xfrm>
        </p:spPr>
        <p:txBody>
          <a:bodyPr>
            <a:normAutofit/>
          </a:bodyPr>
          <a:lstStyle/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2 preventisté pro volnočasové aktivity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úvazek – DPČ – 20 hodin týdně (mají každý své zaměstnání) 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absolvovali kurz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bylo vytipováno 8 plácků ve spolupráci s MP a manažerkou prevence kriminality, kde každý týden probíhá na 1 plácku nácvik MMA – sebeobranu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aktivita probíhá vždy pondělí – středa – pátek od 15 – 17 hodin (před každým tréninkem probíhá příprava trenérů)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Aktivity probíhají od dubna do října na venkovních prostorech, od listopadu se budou přemísťovat do tělocvičny městské policie </a:t>
            </a:r>
            <a:endParaRPr lang="cs-CZ" sz="2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3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CHOMUTOV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8E18C-3F63-3E5D-3676-EEA80854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295"/>
            <a:ext cx="10515600" cy="4725668"/>
          </a:xfrm>
        </p:spPr>
        <p:txBody>
          <a:bodyPr>
            <a:normAutofit/>
          </a:bodyPr>
          <a:lstStyle/>
          <a:p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městská policie ze svých finančních prostředků pořídila přenosné žíněnky, na kterých aktivity probíhají</a:t>
            </a:r>
          </a:p>
          <a:p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další aktivita – besedy na dané téma – např. zdravověda (teorie a praxe – co dělat, kdyby se dostali do situaci, kdy budou někomu poskytovat pomoc).</a:t>
            </a:r>
          </a:p>
          <a:p>
            <a:r>
              <a:rPr lang="cs-CZ" sz="2500" b="1" dirty="0">
                <a:solidFill>
                  <a:srgbClr val="010FFF"/>
                </a:solidFill>
                <a:latin typeface="Century Gothic" panose="020B0502020202020204" pitchFamily="34" charset="0"/>
              </a:rPr>
              <a:t>Publicita:</a:t>
            </a:r>
          </a:p>
          <a:p>
            <a:pPr lvl="1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Instagram </a:t>
            </a:r>
            <a:r>
              <a:rPr lang="cs-CZ" sz="2500" dirty="0" err="1">
                <a:solidFill>
                  <a:srgbClr val="010FFF"/>
                </a:solidFill>
                <a:latin typeface="Century Gothic" panose="020B0502020202020204" pitchFamily="34" charset="0"/>
              </a:rPr>
              <a:t>Sport_mezi_bloky</a:t>
            </a:r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 </a:t>
            </a:r>
          </a:p>
          <a:p>
            <a:pPr lvl="1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Letáčky v MHD a základních školách</a:t>
            </a:r>
          </a:p>
          <a:p>
            <a:pPr lvl="1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Místní zpravodaj</a:t>
            </a:r>
            <a:endParaRPr lang="cs-CZ" sz="2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0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</a:rPr>
              <a:t>CHOMUTOV</a:t>
            </a:r>
            <a:endParaRPr lang="cs-CZ" b="1" dirty="0"/>
          </a:p>
        </p:txBody>
      </p:sp>
      <p:pic>
        <p:nvPicPr>
          <p:cNvPr id="4" name="Sportmezibloky2">
            <a:hlinkClick r:id="" action="ppaction://media"/>
            <a:extLst>
              <a:ext uri="{FF2B5EF4-FFF2-40B4-BE49-F238E27FC236}">
                <a16:creationId xmlns:a16="http://schemas.microsoft.com/office/drawing/2014/main" id="{C47A0057-44F6-BD5A-6A30-B22140EAA4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7738" y="1450975"/>
            <a:ext cx="2674937" cy="4725988"/>
          </a:xfrm>
        </p:spPr>
      </p:pic>
    </p:spTree>
    <p:extLst>
      <p:ext uri="{BB962C8B-B14F-4D97-AF65-F5344CB8AC3E}">
        <p14:creationId xmlns:p14="http://schemas.microsoft.com/office/powerpoint/2010/main" val="96419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ADB9B-4EC7-2BCD-512F-4D4E9001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10FFF"/>
                </a:solidFill>
              </a:rPr>
              <a:t>CHOMUTOV</a:t>
            </a:r>
            <a:endParaRPr lang="cs-CZ" dirty="0"/>
          </a:p>
        </p:txBody>
      </p:sp>
      <p:pic>
        <p:nvPicPr>
          <p:cNvPr id="4" name="Sportmezibloky1">
            <a:hlinkClick r:id="" action="ppaction://media"/>
            <a:extLst>
              <a:ext uri="{FF2B5EF4-FFF2-40B4-BE49-F238E27FC236}">
                <a16:creationId xmlns:a16="http://schemas.microsoft.com/office/drawing/2014/main" id="{402F2FC4-4E89-A6C9-389E-C111D2E25A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9538" y="1825625"/>
            <a:ext cx="4351337" cy="4351338"/>
          </a:xfrm>
        </p:spPr>
      </p:pic>
    </p:spTree>
    <p:extLst>
      <p:ext uri="{BB962C8B-B14F-4D97-AF65-F5344CB8AC3E}">
        <p14:creationId xmlns:p14="http://schemas.microsoft.com/office/powerpoint/2010/main" val="165705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3ED327-4459-DBA9-1021-DCB06FA60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10FFF"/>
                </a:solidFill>
              </a:rPr>
              <a:t>CHOMUTOV</a:t>
            </a:r>
            <a:endParaRPr lang="cs-CZ" dirty="0"/>
          </a:p>
        </p:txBody>
      </p:sp>
      <p:pic>
        <p:nvPicPr>
          <p:cNvPr id="4" name="Sportmezibloky3">
            <a:hlinkClick r:id="" action="ppaction://media"/>
            <a:extLst>
              <a:ext uri="{FF2B5EF4-FFF2-40B4-BE49-F238E27FC236}">
                <a16:creationId xmlns:a16="http://schemas.microsoft.com/office/drawing/2014/main" id="{F4A8B1E2-4921-F0DE-AFE7-9D25312815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4100" y="1825625"/>
            <a:ext cx="2462213" cy="4351338"/>
          </a:xfrm>
        </p:spPr>
      </p:pic>
    </p:spTree>
    <p:extLst>
      <p:ext uri="{BB962C8B-B14F-4D97-AF65-F5344CB8AC3E}">
        <p14:creationId xmlns:p14="http://schemas.microsoft.com/office/powerpoint/2010/main" val="354275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4C4A8-53B7-75D8-B8C2-CDF5609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/>
          <a:lstStyle/>
          <a:p>
            <a:r>
              <a:rPr lang="cs-CZ" b="1" dirty="0">
                <a:solidFill>
                  <a:srgbClr val="010FFF"/>
                </a:solidFill>
                <a:latin typeface="Century Gothic" panose="020B0502020202020204" pitchFamily="34" charset="0"/>
              </a:rPr>
              <a:t>ŠTĚTÍ</a:t>
            </a:r>
            <a:endParaRPr lang="cs-CZ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8E18C-3F63-3E5D-3676-EEA80854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295"/>
            <a:ext cx="10515600" cy="4725668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2 preventisté: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PREVENTIVNÍ PRACOVNÍK VE ŠKOLE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PREVENTISTA PRO VOLNOČASOVÉ AKTIVITY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oba úvazek – HPP – 0,75 hodin 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absolvovali kurz</a:t>
            </a:r>
          </a:p>
          <a:p>
            <a:pPr algn="just"/>
            <a:r>
              <a:rPr lang="cs-CZ" sz="2500" dirty="0">
                <a:solidFill>
                  <a:srgbClr val="010FFF"/>
                </a:solidFill>
                <a:latin typeface="Century Gothic" panose="020B0502020202020204" pitchFamily="34" charset="0"/>
              </a:rPr>
              <a:t>činnosti Preventivního pracovníka ve škole: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pracovní doba od 7:30 hodin do 13:30 hodin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navštěvuje 2 ze 3 škol ve Štětí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dohled před školou a v přilehlém okolí, dohlíží na docházku dětí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doporučuje dětem volnočasové aktivity (možnosti kroužků, příměstských táborů)</a:t>
            </a:r>
          </a:p>
          <a:p>
            <a:pPr lvl="1" algn="just"/>
            <a:r>
              <a:rPr lang="cs-CZ" sz="2100" dirty="0">
                <a:solidFill>
                  <a:srgbClr val="010FFF"/>
                </a:solidFill>
                <a:latin typeface="Century Gothic" panose="020B0502020202020204" pitchFamily="34" charset="0"/>
              </a:rPr>
              <a:t>řeší s pedagogy ve škole individuálně děti (dozor o přestávkách, pomůcky do hodin, doučování)</a:t>
            </a:r>
          </a:p>
          <a:p>
            <a:pPr lvl="1"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  <a:p>
            <a:pPr lvl="1" algn="just"/>
            <a:endParaRPr lang="cs-CZ" sz="21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983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633</Words>
  <Application>Microsoft Office PowerPoint</Application>
  <PresentationFormat>Širokoúhlá obrazovka</PresentationFormat>
  <Paragraphs>81</Paragraphs>
  <Slides>16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Motiv Office</vt:lpstr>
      <vt:lpstr>Prezentace aplikace PowerPoint</vt:lpstr>
      <vt:lpstr>Prezentace aplikace PowerPoint</vt:lpstr>
      <vt:lpstr>Prezentace aplikace PowerPoint</vt:lpstr>
      <vt:lpstr>CHOMUTOV</vt:lpstr>
      <vt:lpstr>CHOMUTOV</vt:lpstr>
      <vt:lpstr>CHOMUTOV</vt:lpstr>
      <vt:lpstr>CHOMUTOV</vt:lpstr>
      <vt:lpstr>CHOMUTOV</vt:lpstr>
      <vt:lpstr>ŠTĚTÍ</vt:lpstr>
      <vt:lpstr>ŠTĚTÍ</vt:lpstr>
      <vt:lpstr>ŠTĚTÍ</vt:lpstr>
      <vt:lpstr>ŠTĚTÍ</vt:lpstr>
      <vt:lpstr>ŠTĚTÍ</vt:lpstr>
      <vt:lpstr>ŠTĚTÍ</vt:lpstr>
      <vt:lpstr>MIKULÁŠOVICE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Nový Jan</dc:creator>
  <cp:lastModifiedBy>Holíková Kateřina</cp:lastModifiedBy>
  <cp:revision>41</cp:revision>
  <dcterms:created xsi:type="dcterms:W3CDTF">2023-01-12T13:43:47Z</dcterms:created>
  <dcterms:modified xsi:type="dcterms:W3CDTF">2024-08-30T03:59:23Z</dcterms:modified>
</cp:coreProperties>
</file>