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7"/>
  </p:notesMasterIdLst>
  <p:handoutMasterIdLst>
    <p:handoutMasterId r:id="rId28"/>
  </p:handoutMasterIdLst>
  <p:sldIdLst>
    <p:sldId id="268" r:id="rId6"/>
    <p:sldId id="287" r:id="rId7"/>
    <p:sldId id="270" r:id="rId8"/>
    <p:sldId id="279" r:id="rId9"/>
    <p:sldId id="280" r:id="rId10"/>
    <p:sldId id="282" r:id="rId11"/>
    <p:sldId id="283" r:id="rId12"/>
    <p:sldId id="284" r:id="rId13"/>
    <p:sldId id="281" r:id="rId14"/>
    <p:sldId id="285" r:id="rId15"/>
    <p:sldId id="286" r:id="rId16"/>
    <p:sldId id="271" r:id="rId17"/>
    <p:sldId id="269" r:id="rId18"/>
    <p:sldId id="272" r:id="rId19"/>
    <p:sldId id="273" r:id="rId20"/>
    <p:sldId id="274" r:id="rId21"/>
    <p:sldId id="277" r:id="rId22"/>
    <p:sldId id="278" r:id="rId23"/>
    <p:sldId id="275" r:id="rId24"/>
    <p:sldId id="276" r:id="rId25"/>
    <p:sldId id="256" r:id="rId26"/>
  </p:sldIdLst>
  <p:sldSz cx="9144000" cy="6858000" type="screen4x3"/>
  <p:notesSz cx="6797675" cy="9926638"/>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A1A7"/>
    <a:srgbClr val="375D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9" autoAdjust="0"/>
    <p:restoredTop sz="94660"/>
  </p:normalViewPr>
  <p:slideViewPr>
    <p:cSldViewPr>
      <p:cViewPr>
        <p:scale>
          <a:sx n="98" d="100"/>
          <a:sy n="98" d="100"/>
        </p:scale>
        <p:origin x="-1386" y="-396"/>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cs-CZ"/>
          </a:p>
        </p:txBody>
      </p:sp>
      <p:sp>
        <p:nvSpPr>
          <p:cNvPr id="3" name="Zástupný symbol pro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0CC0235-6ADB-4709-A384-7434EACAC745}" type="datetimeFigureOut">
              <a:rPr lang="cs-CZ"/>
              <a:pPr>
                <a:defRPr/>
              </a:pPr>
              <a:t>11.12.2015</a:t>
            </a:fld>
            <a:endParaRPr lang="cs-CZ"/>
          </a:p>
        </p:txBody>
      </p:sp>
      <p:sp>
        <p:nvSpPr>
          <p:cNvPr id="4" name="Zástupný symbol pro zápatí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5" name="Zástupný symbol pro číslo snímk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0873FB3-B4A9-470F-BA76-CA59E8253359}" type="slidenum">
              <a:rPr lang="cs-CZ"/>
              <a:pPr>
                <a:defRPr/>
              </a:pPr>
              <a:t>‹#›</a:t>
            </a:fld>
            <a:endParaRPr lang="cs-CZ"/>
          </a:p>
        </p:txBody>
      </p:sp>
    </p:spTree>
    <p:extLst>
      <p:ext uri="{BB962C8B-B14F-4D97-AF65-F5344CB8AC3E}">
        <p14:creationId xmlns:p14="http://schemas.microsoft.com/office/powerpoint/2010/main" val="3684092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D2DB4D8-0277-4F83-B567-F7CF464957F8}" type="datetimeFigureOut">
              <a:rPr lang="cs-CZ"/>
              <a:pPr>
                <a:defRPr/>
              </a:pPr>
              <a:t>11.12.2015</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EBD3BE0-20CC-4A77-9456-D034F323AF3F}" type="slidenum">
              <a:rPr lang="cs-CZ"/>
              <a:pPr>
                <a:defRPr/>
              </a:pPr>
              <a:t>‹#›</a:t>
            </a:fld>
            <a:endParaRPr lang="cs-CZ"/>
          </a:p>
        </p:txBody>
      </p:sp>
    </p:spTree>
    <p:extLst>
      <p:ext uri="{BB962C8B-B14F-4D97-AF65-F5344CB8AC3E}">
        <p14:creationId xmlns:p14="http://schemas.microsoft.com/office/powerpoint/2010/main" val="7187156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AEBD3BE0-20CC-4A77-9456-D034F323AF3F}" type="slidenum">
              <a:rPr lang="cs-CZ" smtClean="0"/>
              <a:pPr>
                <a:defRPr/>
              </a:pPr>
              <a:t>5</a:t>
            </a:fld>
            <a:endParaRPr lang="cs-CZ"/>
          </a:p>
        </p:txBody>
      </p:sp>
    </p:spTree>
    <p:extLst>
      <p:ext uri="{BB962C8B-B14F-4D97-AF65-F5344CB8AC3E}">
        <p14:creationId xmlns:p14="http://schemas.microsoft.com/office/powerpoint/2010/main" val="42897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AEBD3BE0-20CC-4A77-9456-D034F323AF3F}" type="slidenum">
              <a:rPr lang="cs-CZ" smtClean="0"/>
              <a:pPr>
                <a:defRPr/>
              </a:pPr>
              <a:t>6</a:t>
            </a:fld>
            <a:endParaRPr lang="cs-CZ"/>
          </a:p>
        </p:txBody>
      </p:sp>
    </p:spTree>
    <p:extLst>
      <p:ext uri="{BB962C8B-B14F-4D97-AF65-F5344CB8AC3E}">
        <p14:creationId xmlns:p14="http://schemas.microsoft.com/office/powerpoint/2010/main" val="42897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AEBD3BE0-20CC-4A77-9456-D034F323AF3F}" type="slidenum">
              <a:rPr lang="cs-CZ" smtClean="0"/>
              <a:pPr>
                <a:defRPr/>
              </a:pPr>
              <a:t>18</a:t>
            </a:fld>
            <a:endParaRPr lang="cs-CZ"/>
          </a:p>
        </p:txBody>
      </p:sp>
    </p:spTree>
    <p:extLst>
      <p:ext uri="{BB962C8B-B14F-4D97-AF65-F5344CB8AC3E}">
        <p14:creationId xmlns:p14="http://schemas.microsoft.com/office/powerpoint/2010/main" val="667546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71604" y="2130425"/>
            <a:ext cx="7143800" cy="1470025"/>
          </a:xfrm>
        </p:spPr>
        <p:txBody>
          <a:bodyPr/>
          <a:lstStyle>
            <a:lvl1pPr algn="l">
              <a:defRPr/>
            </a:lvl1pPr>
          </a:lstStyle>
          <a:p>
            <a:r>
              <a:rPr lang="cs-CZ" smtClean="0"/>
              <a:t>Kliknutím lze upravit styl.</a:t>
            </a:r>
            <a:endParaRPr lang="cs-CZ" dirty="0"/>
          </a:p>
        </p:txBody>
      </p:sp>
      <p:sp>
        <p:nvSpPr>
          <p:cNvPr id="3" name="Podnadpis 2"/>
          <p:cNvSpPr>
            <a:spLocks noGrp="1"/>
          </p:cNvSpPr>
          <p:nvPr>
            <p:ph type="subTitle" idx="1"/>
          </p:nvPr>
        </p:nvSpPr>
        <p:spPr>
          <a:xfrm>
            <a:off x="1571604" y="3886200"/>
            <a:ext cx="7143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dirty="0"/>
          </a:p>
        </p:txBody>
      </p:sp>
      <p:sp>
        <p:nvSpPr>
          <p:cNvPr id="4" name="Zástupný symbol pro datum 3"/>
          <p:cNvSpPr>
            <a:spLocks noGrp="1"/>
          </p:cNvSpPr>
          <p:nvPr>
            <p:ph type="dt" sz="half" idx="10"/>
          </p:nvPr>
        </p:nvSpPr>
        <p:spPr/>
        <p:txBody>
          <a:bodyPr/>
          <a:lstStyle>
            <a:lvl1pPr>
              <a:defRPr/>
            </a:lvl1pPr>
          </a:lstStyle>
          <a:p>
            <a:pPr>
              <a:defRPr/>
            </a:pPr>
            <a:fld id="{07C9A9CA-7E59-4F23-A1D7-D9E053F4B2A2}" type="datetime1">
              <a:rPr lang="cs-CZ"/>
              <a:pPr>
                <a:defRPr/>
              </a:pPr>
              <a:t>11.12.2015</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r>
              <a:rPr lang="cs-CZ"/>
              <a:t>Téma prezentace</a:t>
            </a:r>
            <a:endParaRPr lang="cs-CZ" dirty="0"/>
          </a:p>
        </p:txBody>
      </p:sp>
      <p:sp>
        <p:nvSpPr>
          <p:cNvPr id="6" name="Zástupný symbol pro číslo snímku 5"/>
          <p:cNvSpPr>
            <a:spLocks noGrp="1"/>
          </p:cNvSpPr>
          <p:nvPr>
            <p:ph type="sldNum" sz="quarter" idx="12"/>
          </p:nvPr>
        </p:nvSpPr>
        <p:spPr/>
        <p:txBody>
          <a:bodyPr/>
          <a:lstStyle>
            <a:lvl1pPr>
              <a:defRPr/>
            </a:lvl1pPr>
          </a:lstStyle>
          <a:p>
            <a:pPr>
              <a:defRPr/>
            </a:pPr>
            <a:fld id="{B2FCC979-3F3A-452C-89FB-2CAA27478508}" type="slidenum">
              <a:rPr lang="cs-CZ"/>
              <a:pPr>
                <a:defRPr/>
              </a:pPr>
              <a:t>‹#›</a:t>
            </a:fld>
            <a:endParaRPr lang="cs-CZ"/>
          </a:p>
        </p:txBody>
      </p:sp>
    </p:spTree>
    <p:extLst>
      <p:ext uri="{BB962C8B-B14F-4D97-AF65-F5344CB8AC3E}">
        <p14:creationId xmlns:p14="http://schemas.microsoft.com/office/powerpoint/2010/main" val="223049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2183C44D-66ED-4487-92C7-2F4B7BE6C894}" type="datetime1">
              <a:rPr lang="cs-CZ"/>
              <a:pPr>
                <a:defRPr/>
              </a:pPr>
              <a:t>11.12.2015</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r>
              <a:rPr lang="cs-CZ"/>
              <a:t>Téma prezentace</a:t>
            </a:r>
            <a:endParaRPr lang="cs-CZ" dirty="0"/>
          </a:p>
        </p:txBody>
      </p:sp>
      <p:sp>
        <p:nvSpPr>
          <p:cNvPr id="6" name="Zástupný symbol pro číslo snímku 5"/>
          <p:cNvSpPr>
            <a:spLocks noGrp="1"/>
          </p:cNvSpPr>
          <p:nvPr>
            <p:ph type="sldNum" sz="quarter" idx="12"/>
          </p:nvPr>
        </p:nvSpPr>
        <p:spPr/>
        <p:txBody>
          <a:bodyPr/>
          <a:lstStyle>
            <a:lvl1pPr>
              <a:defRPr/>
            </a:lvl1pPr>
          </a:lstStyle>
          <a:p>
            <a:pPr>
              <a:defRPr/>
            </a:pPr>
            <a:fld id="{4C0B78C5-4BDA-4168-B4F7-ECBF422CDB14}" type="slidenum">
              <a:rPr lang="cs-CZ"/>
              <a:pPr>
                <a:defRPr/>
              </a:pPr>
              <a:t>‹#›</a:t>
            </a:fld>
            <a:endParaRPr lang="cs-CZ"/>
          </a:p>
        </p:txBody>
      </p:sp>
    </p:spTree>
    <p:extLst>
      <p:ext uri="{BB962C8B-B14F-4D97-AF65-F5344CB8AC3E}">
        <p14:creationId xmlns:p14="http://schemas.microsoft.com/office/powerpoint/2010/main" val="88919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928802"/>
            <a:ext cx="2057400" cy="4197361"/>
          </a:xfrm>
        </p:spPr>
        <p:txBody>
          <a:bodyPr vert="eaVert"/>
          <a:lstStyle/>
          <a:p>
            <a:r>
              <a:rPr lang="cs-CZ" smtClean="0"/>
              <a:t>Kliknutím lze upravit styl.</a:t>
            </a:r>
            <a:endParaRPr lang="cs-CZ" dirty="0"/>
          </a:p>
        </p:txBody>
      </p:sp>
      <p:sp>
        <p:nvSpPr>
          <p:cNvPr id="3" name="Zástupný symbol pro svislý text 2"/>
          <p:cNvSpPr>
            <a:spLocks noGrp="1"/>
          </p:cNvSpPr>
          <p:nvPr>
            <p:ph type="body" orient="vert" idx="1"/>
          </p:nvPr>
        </p:nvSpPr>
        <p:spPr>
          <a:xfrm>
            <a:off x="1643042" y="1928802"/>
            <a:ext cx="4833958" cy="4197361"/>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lvl1pPr>
              <a:defRPr/>
            </a:lvl1pPr>
          </a:lstStyle>
          <a:p>
            <a:pPr>
              <a:defRPr/>
            </a:pPr>
            <a:fld id="{3B93CB54-2433-4D66-866C-DC12526D6ACF}" type="datetime1">
              <a:rPr lang="cs-CZ"/>
              <a:pPr>
                <a:defRPr/>
              </a:pPr>
              <a:t>11.12.2015</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r>
              <a:rPr lang="cs-CZ"/>
              <a:t>Téma prezentace</a:t>
            </a:r>
            <a:endParaRPr lang="cs-CZ" dirty="0"/>
          </a:p>
        </p:txBody>
      </p:sp>
      <p:sp>
        <p:nvSpPr>
          <p:cNvPr id="6" name="Zástupný symbol pro číslo snímku 5"/>
          <p:cNvSpPr>
            <a:spLocks noGrp="1"/>
          </p:cNvSpPr>
          <p:nvPr>
            <p:ph type="sldNum" sz="quarter" idx="12"/>
          </p:nvPr>
        </p:nvSpPr>
        <p:spPr/>
        <p:txBody>
          <a:bodyPr/>
          <a:lstStyle>
            <a:lvl1pPr>
              <a:defRPr/>
            </a:lvl1pPr>
          </a:lstStyle>
          <a:p>
            <a:pPr>
              <a:defRPr/>
            </a:pPr>
            <a:fld id="{B0CD3339-36FB-4BF4-A014-205FA3B09CD9}" type="slidenum">
              <a:rPr lang="cs-CZ"/>
              <a:pPr>
                <a:defRPr/>
              </a:pPr>
              <a:t>‹#›</a:t>
            </a:fld>
            <a:endParaRPr lang="cs-CZ"/>
          </a:p>
        </p:txBody>
      </p:sp>
    </p:spTree>
    <p:extLst>
      <p:ext uri="{BB962C8B-B14F-4D97-AF65-F5344CB8AC3E}">
        <p14:creationId xmlns:p14="http://schemas.microsoft.com/office/powerpoint/2010/main" val="199702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lvl1pPr>
              <a:defRPr/>
            </a:lvl1pPr>
          </a:lstStyle>
          <a:p>
            <a:pPr>
              <a:defRPr/>
            </a:pPr>
            <a:fld id="{3E6FA997-5362-4B97-8248-101711F17284}" type="datetime1">
              <a:rPr lang="cs-CZ"/>
              <a:pPr>
                <a:defRPr/>
              </a:pPr>
              <a:t>11.12.2015</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r>
              <a:rPr lang="cs-CZ"/>
              <a:t>Téma prezentace</a:t>
            </a:r>
            <a:endParaRPr lang="cs-CZ" dirty="0"/>
          </a:p>
        </p:txBody>
      </p:sp>
      <p:sp>
        <p:nvSpPr>
          <p:cNvPr id="6" name="Zástupný symbol pro číslo snímku 5"/>
          <p:cNvSpPr>
            <a:spLocks noGrp="1"/>
          </p:cNvSpPr>
          <p:nvPr>
            <p:ph type="sldNum" sz="quarter" idx="12"/>
          </p:nvPr>
        </p:nvSpPr>
        <p:spPr/>
        <p:txBody>
          <a:bodyPr/>
          <a:lstStyle>
            <a:lvl1pPr>
              <a:defRPr/>
            </a:lvl1pPr>
          </a:lstStyle>
          <a:p>
            <a:pPr>
              <a:defRPr/>
            </a:pPr>
            <a:fld id="{FEE5A306-AB54-463A-A4FD-90500F66DA4E}" type="slidenum">
              <a:rPr lang="cs-CZ"/>
              <a:pPr>
                <a:defRPr/>
              </a:pPr>
              <a:t>‹#›</a:t>
            </a:fld>
            <a:endParaRPr lang="cs-CZ"/>
          </a:p>
        </p:txBody>
      </p:sp>
    </p:spTree>
    <p:extLst>
      <p:ext uri="{BB962C8B-B14F-4D97-AF65-F5344CB8AC3E}">
        <p14:creationId xmlns:p14="http://schemas.microsoft.com/office/powerpoint/2010/main" val="17782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1571603" y="4406900"/>
            <a:ext cx="7143801" cy="1362075"/>
          </a:xfrm>
        </p:spPr>
        <p:txBody>
          <a:bodyPr anchor="t"/>
          <a:lstStyle>
            <a:lvl1pPr algn="l">
              <a:defRPr sz="4000" b="1" cap="all"/>
            </a:lvl1pPr>
          </a:lstStyle>
          <a:p>
            <a:r>
              <a:rPr lang="cs-CZ" smtClean="0"/>
              <a:t>Kliknutím lze upravit styl.</a:t>
            </a:r>
            <a:endParaRPr lang="cs-CZ" dirty="0"/>
          </a:p>
        </p:txBody>
      </p:sp>
      <p:sp>
        <p:nvSpPr>
          <p:cNvPr id="3" name="Zástupný symbol pro text 2"/>
          <p:cNvSpPr>
            <a:spLocks noGrp="1"/>
          </p:cNvSpPr>
          <p:nvPr>
            <p:ph type="body" idx="1"/>
          </p:nvPr>
        </p:nvSpPr>
        <p:spPr>
          <a:xfrm>
            <a:off x="1571603" y="2906713"/>
            <a:ext cx="71438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221E95FF-B6C8-40FB-A66E-72380AA93168}" type="datetime1">
              <a:rPr lang="cs-CZ"/>
              <a:pPr>
                <a:defRPr/>
              </a:pPr>
              <a:t>11.12.2015</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r>
              <a:rPr lang="cs-CZ"/>
              <a:t>Téma prezentace</a:t>
            </a:r>
            <a:endParaRPr lang="cs-CZ" dirty="0"/>
          </a:p>
        </p:txBody>
      </p:sp>
      <p:sp>
        <p:nvSpPr>
          <p:cNvPr id="6" name="Zástupný symbol pro číslo snímku 5"/>
          <p:cNvSpPr>
            <a:spLocks noGrp="1"/>
          </p:cNvSpPr>
          <p:nvPr>
            <p:ph type="sldNum" sz="quarter" idx="12"/>
          </p:nvPr>
        </p:nvSpPr>
        <p:spPr/>
        <p:txBody>
          <a:bodyPr/>
          <a:lstStyle>
            <a:lvl1pPr>
              <a:defRPr/>
            </a:lvl1pPr>
          </a:lstStyle>
          <a:p>
            <a:pPr>
              <a:defRPr/>
            </a:pPr>
            <a:fld id="{095FFD23-26B6-4E0D-98D8-689A4100C651}" type="slidenum">
              <a:rPr lang="cs-CZ"/>
              <a:pPr>
                <a:defRPr/>
              </a:pPr>
              <a:t>‹#›</a:t>
            </a:fld>
            <a:endParaRPr lang="cs-CZ"/>
          </a:p>
        </p:txBody>
      </p:sp>
    </p:spTree>
    <p:extLst>
      <p:ext uri="{BB962C8B-B14F-4D97-AF65-F5344CB8AC3E}">
        <p14:creationId xmlns:p14="http://schemas.microsoft.com/office/powerpoint/2010/main" val="2086034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1571604" y="3214686"/>
            <a:ext cx="3500462" cy="2911477"/>
          </a:xfrm>
        </p:spPr>
        <p:txBody>
          <a:bodyPr/>
          <a:lstStyle>
            <a:lvl1pPr>
              <a:defRPr sz="2400"/>
            </a:lvl1pPr>
            <a:lvl2pPr>
              <a:defRPr sz="2000"/>
            </a:lvl2pPr>
            <a:lvl3pPr>
              <a:defRPr sz="2000"/>
            </a:lvl3pPr>
            <a:lvl4pPr>
              <a:defRPr sz="1600"/>
            </a:lvl4pPr>
            <a:lvl5pPr>
              <a:defRPr sz="16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3"/>
          <p:cNvSpPr>
            <a:spLocks noGrp="1"/>
          </p:cNvSpPr>
          <p:nvPr>
            <p:ph sz="half" idx="2"/>
          </p:nvPr>
        </p:nvSpPr>
        <p:spPr>
          <a:xfrm>
            <a:off x="5214942" y="3214686"/>
            <a:ext cx="3471858" cy="2911477"/>
          </a:xfrm>
        </p:spPr>
        <p:txBody>
          <a:bodyPr/>
          <a:lstStyle>
            <a:lvl1pPr>
              <a:defRPr sz="2400"/>
            </a:lvl1pPr>
            <a:lvl2pPr>
              <a:defRPr sz="2000"/>
            </a:lvl2pPr>
            <a:lvl3pPr>
              <a:defRPr sz="2000"/>
            </a:lvl3pPr>
            <a:lvl4pPr>
              <a:defRPr sz="1600"/>
            </a:lvl4pPr>
            <a:lvl5pPr>
              <a:defRPr sz="16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datum 3"/>
          <p:cNvSpPr>
            <a:spLocks noGrp="1"/>
          </p:cNvSpPr>
          <p:nvPr>
            <p:ph type="dt" sz="half" idx="10"/>
          </p:nvPr>
        </p:nvSpPr>
        <p:spPr/>
        <p:txBody>
          <a:bodyPr/>
          <a:lstStyle>
            <a:lvl1pPr>
              <a:defRPr/>
            </a:lvl1pPr>
          </a:lstStyle>
          <a:p>
            <a:pPr>
              <a:defRPr/>
            </a:pPr>
            <a:fld id="{F47B217D-42EA-4D51-8F2C-C2A438A6C56A}" type="datetime1">
              <a:rPr lang="cs-CZ"/>
              <a:pPr>
                <a:defRPr/>
              </a:pPr>
              <a:t>11.12.2015</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r>
              <a:rPr lang="cs-CZ"/>
              <a:t>Téma prezentace</a:t>
            </a:r>
            <a:endParaRPr lang="cs-CZ" dirty="0"/>
          </a:p>
        </p:txBody>
      </p:sp>
      <p:sp>
        <p:nvSpPr>
          <p:cNvPr id="7" name="Zástupný symbol pro číslo snímku 5"/>
          <p:cNvSpPr>
            <a:spLocks noGrp="1"/>
          </p:cNvSpPr>
          <p:nvPr>
            <p:ph type="sldNum" sz="quarter" idx="12"/>
          </p:nvPr>
        </p:nvSpPr>
        <p:spPr/>
        <p:txBody>
          <a:bodyPr/>
          <a:lstStyle>
            <a:lvl1pPr>
              <a:defRPr/>
            </a:lvl1pPr>
          </a:lstStyle>
          <a:p>
            <a:pPr>
              <a:defRPr/>
            </a:pPr>
            <a:fld id="{A72DC1E6-0695-472A-ABCC-C86297386DD7}" type="slidenum">
              <a:rPr lang="cs-CZ"/>
              <a:pPr>
                <a:defRPr/>
              </a:pPr>
              <a:t>‹#›</a:t>
            </a:fld>
            <a:endParaRPr lang="cs-CZ"/>
          </a:p>
        </p:txBody>
      </p:sp>
    </p:spTree>
    <p:extLst>
      <p:ext uri="{BB962C8B-B14F-4D97-AF65-F5344CB8AC3E}">
        <p14:creationId xmlns:p14="http://schemas.microsoft.com/office/powerpoint/2010/main" val="24564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1571604" y="3214686"/>
            <a:ext cx="3500462"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1571604" y="4000503"/>
            <a:ext cx="3500462" cy="2125659"/>
          </a:xfrm>
        </p:spPr>
        <p:txBody>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text 4"/>
          <p:cNvSpPr>
            <a:spLocks noGrp="1"/>
          </p:cNvSpPr>
          <p:nvPr>
            <p:ph type="body" sz="quarter" idx="3"/>
          </p:nvPr>
        </p:nvSpPr>
        <p:spPr>
          <a:xfrm>
            <a:off x="5214942" y="3214686"/>
            <a:ext cx="347185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5214942" y="4000503"/>
            <a:ext cx="3471858" cy="2125659"/>
          </a:xfrm>
        </p:spPr>
        <p:txBody>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Zástupný symbol pro datum 3"/>
          <p:cNvSpPr>
            <a:spLocks noGrp="1"/>
          </p:cNvSpPr>
          <p:nvPr>
            <p:ph type="dt" sz="half" idx="10"/>
          </p:nvPr>
        </p:nvSpPr>
        <p:spPr/>
        <p:txBody>
          <a:bodyPr/>
          <a:lstStyle>
            <a:lvl1pPr>
              <a:defRPr/>
            </a:lvl1pPr>
          </a:lstStyle>
          <a:p>
            <a:pPr>
              <a:defRPr/>
            </a:pPr>
            <a:fld id="{8F75FE7C-35B8-4B59-AF68-B5ED52F1CC00}" type="datetime1">
              <a:rPr lang="cs-CZ"/>
              <a:pPr>
                <a:defRPr/>
              </a:pPr>
              <a:t>11.12.2015</a:t>
            </a:fld>
            <a:endParaRPr lang="cs-CZ" dirty="0"/>
          </a:p>
        </p:txBody>
      </p:sp>
      <p:sp>
        <p:nvSpPr>
          <p:cNvPr id="8" name="Zástupný symbol pro zápatí 4"/>
          <p:cNvSpPr>
            <a:spLocks noGrp="1"/>
          </p:cNvSpPr>
          <p:nvPr>
            <p:ph type="ftr" sz="quarter" idx="11"/>
          </p:nvPr>
        </p:nvSpPr>
        <p:spPr/>
        <p:txBody>
          <a:bodyPr/>
          <a:lstStyle>
            <a:lvl1pPr>
              <a:defRPr/>
            </a:lvl1pPr>
          </a:lstStyle>
          <a:p>
            <a:pPr>
              <a:defRPr/>
            </a:pPr>
            <a:r>
              <a:rPr lang="cs-CZ"/>
              <a:t>Téma prezentace</a:t>
            </a:r>
            <a:endParaRPr lang="cs-CZ" dirty="0"/>
          </a:p>
        </p:txBody>
      </p:sp>
      <p:sp>
        <p:nvSpPr>
          <p:cNvPr id="9" name="Zástupný symbol pro číslo snímku 5"/>
          <p:cNvSpPr>
            <a:spLocks noGrp="1"/>
          </p:cNvSpPr>
          <p:nvPr>
            <p:ph type="sldNum" sz="quarter" idx="12"/>
          </p:nvPr>
        </p:nvSpPr>
        <p:spPr/>
        <p:txBody>
          <a:bodyPr/>
          <a:lstStyle>
            <a:lvl1pPr>
              <a:defRPr/>
            </a:lvl1pPr>
          </a:lstStyle>
          <a:p>
            <a:pPr>
              <a:defRPr/>
            </a:pPr>
            <a:fld id="{DE78C461-0A54-4C5C-9C47-F54E93DDD275}" type="slidenum">
              <a:rPr lang="cs-CZ"/>
              <a:pPr>
                <a:defRPr/>
              </a:pPr>
              <a:t>‹#›</a:t>
            </a:fld>
            <a:endParaRPr lang="cs-CZ"/>
          </a:p>
        </p:txBody>
      </p:sp>
    </p:spTree>
    <p:extLst>
      <p:ext uri="{BB962C8B-B14F-4D97-AF65-F5344CB8AC3E}">
        <p14:creationId xmlns:p14="http://schemas.microsoft.com/office/powerpoint/2010/main" val="1846016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E0AB3F04-7BCE-4E47-BCD6-F7B455CC2681}" type="datetime1">
              <a:rPr lang="cs-CZ"/>
              <a:pPr>
                <a:defRPr/>
              </a:pPr>
              <a:t>11.12.2015</a:t>
            </a:fld>
            <a:endParaRPr lang="cs-CZ" dirty="0"/>
          </a:p>
        </p:txBody>
      </p:sp>
      <p:sp>
        <p:nvSpPr>
          <p:cNvPr id="4" name="Zástupný symbol pro zápatí 4"/>
          <p:cNvSpPr>
            <a:spLocks noGrp="1"/>
          </p:cNvSpPr>
          <p:nvPr>
            <p:ph type="ftr" sz="quarter" idx="11"/>
          </p:nvPr>
        </p:nvSpPr>
        <p:spPr/>
        <p:txBody>
          <a:bodyPr/>
          <a:lstStyle>
            <a:lvl1pPr>
              <a:defRPr/>
            </a:lvl1pPr>
          </a:lstStyle>
          <a:p>
            <a:pPr>
              <a:defRPr/>
            </a:pPr>
            <a:r>
              <a:rPr lang="cs-CZ"/>
              <a:t>Téma prezentace</a:t>
            </a:r>
            <a:endParaRPr lang="cs-CZ" dirty="0"/>
          </a:p>
        </p:txBody>
      </p:sp>
      <p:sp>
        <p:nvSpPr>
          <p:cNvPr id="5" name="Zástupný symbol pro číslo snímku 5"/>
          <p:cNvSpPr>
            <a:spLocks noGrp="1"/>
          </p:cNvSpPr>
          <p:nvPr>
            <p:ph type="sldNum" sz="quarter" idx="12"/>
          </p:nvPr>
        </p:nvSpPr>
        <p:spPr/>
        <p:txBody>
          <a:bodyPr/>
          <a:lstStyle>
            <a:lvl1pPr>
              <a:defRPr/>
            </a:lvl1pPr>
          </a:lstStyle>
          <a:p>
            <a:pPr>
              <a:defRPr/>
            </a:pPr>
            <a:fld id="{12BA1868-F7CF-4AEB-BCD6-40F3F1C927D6}" type="slidenum">
              <a:rPr lang="cs-CZ"/>
              <a:pPr>
                <a:defRPr/>
              </a:pPr>
              <a:t>‹#›</a:t>
            </a:fld>
            <a:endParaRPr lang="cs-CZ"/>
          </a:p>
        </p:txBody>
      </p:sp>
    </p:spTree>
    <p:extLst>
      <p:ext uri="{BB962C8B-B14F-4D97-AF65-F5344CB8AC3E}">
        <p14:creationId xmlns:p14="http://schemas.microsoft.com/office/powerpoint/2010/main" val="4045621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3F5123B9-1710-424B-BBDB-32EA5751B23F}" type="datetime1">
              <a:rPr lang="cs-CZ"/>
              <a:pPr>
                <a:defRPr/>
              </a:pPr>
              <a:t>11.12.2015</a:t>
            </a:fld>
            <a:endParaRPr lang="cs-CZ" dirty="0"/>
          </a:p>
        </p:txBody>
      </p:sp>
      <p:sp>
        <p:nvSpPr>
          <p:cNvPr id="3" name="Zástupný symbol pro zápatí 4"/>
          <p:cNvSpPr>
            <a:spLocks noGrp="1"/>
          </p:cNvSpPr>
          <p:nvPr>
            <p:ph type="ftr" sz="quarter" idx="11"/>
          </p:nvPr>
        </p:nvSpPr>
        <p:spPr/>
        <p:txBody>
          <a:bodyPr/>
          <a:lstStyle>
            <a:lvl1pPr>
              <a:defRPr/>
            </a:lvl1pPr>
          </a:lstStyle>
          <a:p>
            <a:pPr>
              <a:defRPr/>
            </a:pPr>
            <a:r>
              <a:rPr lang="cs-CZ"/>
              <a:t>Téma prezentace</a:t>
            </a:r>
            <a:endParaRPr lang="cs-CZ" dirty="0"/>
          </a:p>
        </p:txBody>
      </p:sp>
      <p:sp>
        <p:nvSpPr>
          <p:cNvPr id="4" name="Zástupný symbol pro číslo snímku 5"/>
          <p:cNvSpPr>
            <a:spLocks noGrp="1"/>
          </p:cNvSpPr>
          <p:nvPr>
            <p:ph type="sldNum" sz="quarter" idx="12"/>
          </p:nvPr>
        </p:nvSpPr>
        <p:spPr/>
        <p:txBody>
          <a:bodyPr/>
          <a:lstStyle>
            <a:lvl1pPr>
              <a:defRPr/>
            </a:lvl1pPr>
          </a:lstStyle>
          <a:p>
            <a:pPr>
              <a:defRPr/>
            </a:pPr>
            <a:fld id="{FA0D057E-0D86-4B25-BBF5-2CD1E5233277}" type="slidenum">
              <a:rPr lang="cs-CZ"/>
              <a:pPr>
                <a:defRPr/>
              </a:pPr>
              <a:t>‹#›</a:t>
            </a:fld>
            <a:endParaRPr lang="cs-CZ"/>
          </a:p>
        </p:txBody>
      </p:sp>
    </p:spTree>
    <p:extLst>
      <p:ext uri="{BB962C8B-B14F-4D97-AF65-F5344CB8AC3E}">
        <p14:creationId xmlns:p14="http://schemas.microsoft.com/office/powerpoint/2010/main" val="167854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578639" y="1928802"/>
            <a:ext cx="2850486" cy="1162050"/>
          </a:xfrm>
        </p:spPr>
        <p:txBody>
          <a:bodyPr anchor="b"/>
          <a:lstStyle>
            <a:lvl1pPr algn="l">
              <a:defRPr sz="2000" b="1"/>
            </a:lvl1pPr>
          </a:lstStyle>
          <a:p>
            <a:r>
              <a:rPr lang="cs-CZ" smtClean="0"/>
              <a:t>Kliknutím lze upravit styl.</a:t>
            </a:r>
            <a:endParaRPr lang="cs-CZ" dirty="0"/>
          </a:p>
        </p:txBody>
      </p:sp>
      <p:sp>
        <p:nvSpPr>
          <p:cNvPr id="3" name="Zástupný symbol pro obsah 2"/>
          <p:cNvSpPr>
            <a:spLocks noGrp="1"/>
          </p:cNvSpPr>
          <p:nvPr>
            <p:ph idx="1"/>
          </p:nvPr>
        </p:nvSpPr>
        <p:spPr>
          <a:xfrm>
            <a:off x="4643438" y="1928802"/>
            <a:ext cx="4043362" cy="4197361"/>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text 3"/>
          <p:cNvSpPr>
            <a:spLocks noGrp="1"/>
          </p:cNvSpPr>
          <p:nvPr>
            <p:ph type="body" sz="half" idx="2"/>
          </p:nvPr>
        </p:nvSpPr>
        <p:spPr>
          <a:xfrm>
            <a:off x="1578639" y="3286124"/>
            <a:ext cx="2850486" cy="28400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544A338E-749E-40A8-8655-3C658B9717D3}" type="datetime1">
              <a:rPr lang="cs-CZ"/>
              <a:pPr>
                <a:defRPr/>
              </a:pPr>
              <a:t>11.12.2015</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r>
              <a:rPr lang="cs-CZ"/>
              <a:t>Téma prezentace</a:t>
            </a:r>
            <a:endParaRPr lang="cs-CZ" dirty="0"/>
          </a:p>
        </p:txBody>
      </p:sp>
      <p:sp>
        <p:nvSpPr>
          <p:cNvPr id="7" name="Zástupný symbol pro číslo snímku 5"/>
          <p:cNvSpPr>
            <a:spLocks noGrp="1"/>
          </p:cNvSpPr>
          <p:nvPr>
            <p:ph type="sldNum" sz="quarter" idx="12"/>
          </p:nvPr>
        </p:nvSpPr>
        <p:spPr/>
        <p:txBody>
          <a:bodyPr/>
          <a:lstStyle>
            <a:lvl1pPr>
              <a:defRPr/>
            </a:lvl1pPr>
          </a:lstStyle>
          <a:p>
            <a:pPr>
              <a:defRPr/>
            </a:pPr>
            <a:fld id="{0CB7F27A-12E7-4DEC-BD0A-93DCABCF6914}" type="slidenum">
              <a:rPr lang="cs-CZ"/>
              <a:pPr>
                <a:defRPr/>
              </a:pPr>
              <a:t>‹#›</a:t>
            </a:fld>
            <a:endParaRPr lang="cs-CZ"/>
          </a:p>
        </p:txBody>
      </p:sp>
    </p:spTree>
    <p:extLst>
      <p:ext uri="{BB962C8B-B14F-4D97-AF65-F5344CB8AC3E}">
        <p14:creationId xmlns:p14="http://schemas.microsoft.com/office/powerpoint/2010/main" val="2938883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578638" y="4800600"/>
            <a:ext cx="7136766" cy="566738"/>
          </a:xfrm>
        </p:spPr>
        <p:txBody>
          <a:bodyPr anchor="b"/>
          <a:lstStyle>
            <a:lvl1pPr algn="l">
              <a:defRPr sz="2000" b="1"/>
            </a:lvl1pPr>
          </a:lstStyle>
          <a:p>
            <a:r>
              <a:rPr lang="cs-CZ" smtClean="0"/>
              <a:t>Kliknutím lze upravit styl.</a:t>
            </a:r>
            <a:endParaRPr lang="cs-CZ" dirty="0"/>
          </a:p>
        </p:txBody>
      </p:sp>
      <p:sp>
        <p:nvSpPr>
          <p:cNvPr id="3" name="Zástupný symbol pro obrázek 2"/>
          <p:cNvSpPr>
            <a:spLocks noGrp="1"/>
          </p:cNvSpPr>
          <p:nvPr>
            <p:ph type="pic" idx="1"/>
          </p:nvPr>
        </p:nvSpPr>
        <p:spPr>
          <a:xfrm>
            <a:off x="1578638" y="1928801"/>
            <a:ext cx="7136766" cy="279877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endParaRPr lang="cs-CZ" noProof="0" dirty="0"/>
          </a:p>
        </p:txBody>
      </p:sp>
      <p:sp>
        <p:nvSpPr>
          <p:cNvPr id="4" name="Zástupný symbol pro text 3"/>
          <p:cNvSpPr>
            <a:spLocks noGrp="1"/>
          </p:cNvSpPr>
          <p:nvPr>
            <p:ph type="body" sz="half" idx="2"/>
          </p:nvPr>
        </p:nvSpPr>
        <p:spPr>
          <a:xfrm>
            <a:off x="1578638" y="5367338"/>
            <a:ext cx="71367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427F6A9D-D616-40EE-A91B-E96754834950}" type="datetime1">
              <a:rPr lang="cs-CZ"/>
              <a:pPr>
                <a:defRPr/>
              </a:pPr>
              <a:t>11.12.2015</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r>
              <a:rPr lang="cs-CZ"/>
              <a:t>Téma prezentace</a:t>
            </a:r>
            <a:endParaRPr lang="cs-CZ" dirty="0"/>
          </a:p>
        </p:txBody>
      </p:sp>
      <p:sp>
        <p:nvSpPr>
          <p:cNvPr id="7" name="Zástupný symbol pro číslo snímku 5"/>
          <p:cNvSpPr>
            <a:spLocks noGrp="1"/>
          </p:cNvSpPr>
          <p:nvPr>
            <p:ph type="sldNum" sz="quarter" idx="12"/>
          </p:nvPr>
        </p:nvSpPr>
        <p:spPr/>
        <p:txBody>
          <a:bodyPr/>
          <a:lstStyle>
            <a:lvl1pPr>
              <a:defRPr/>
            </a:lvl1pPr>
          </a:lstStyle>
          <a:p>
            <a:pPr>
              <a:defRPr/>
            </a:pPr>
            <a:fld id="{01CF69F8-2B03-4556-A9A4-EE0F5E025F56}" type="slidenum">
              <a:rPr lang="cs-CZ"/>
              <a:pPr>
                <a:defRPr/>
              </a:pPr>
              <a:t>‹#›</a:t>
            </a:fld>
            <a:endParaRPr lang="cs-CZ"/>
          </a:p>
        </p:txBody>
      </p:sp>
    </p:spTree>
    <p:extLst>
      <p:ext uri="{BB962C8B-B14F-4D97-AF65-F5344CB8AC3E}">
        <p14:creationId xmlns:p14="http://schemas.microsoft.com/office/powerpoint/2010/main" val="4278489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1571625" y="1928813"/>
            <a:ext cx="7115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Zástupný symbol pro text 2"/>
          <p:cNvSpPr>
            <a:spLocks noGrp="1"/>
          </p:cNvSpPr>
          <p:nvPr>
            <p:ph type="body" idx="1"/>
          </p:nvPr>
        </p:nvSpPr>
        <p:spPr bwMode="auto">
          <a:xfrm>
            <a:off x="1571625" y="3214688"/>
            <a:ext cx="7115175"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1581150" y="6356350"/>
            <a:ext cx="3490913" cy="365125"/>
          </a:xfrm>
          <a:prstGeom prst="rect">
            <a:avLst/>
          </a:prstGeom>
        </p:spPr>
        <p:txBody>
          <a:bodyPr vert="horz" lIns="91440" tIns="45720" rIns="91440" bIns="45720" rtlCol="0" anchor="ctr"/>
          <a:lstStyle>
            <a:lvl1pPr algn="l" fontAlgn="auto">
              <a:spcBef>
                <a:spcPts val="0"/>
              </a:spcBef>
              <a:spcAft>
                <a:spcPts val="0"/>
              </a:spcAft>
              <a:defRPr sz="1200">
                <a:solidFill>
                  <a:srgbClr val="89A1A7"/>
                </a:solidFill>
                <a:latin typeface="Arial" pitchFamily="34" charset="0"/>
                <a:cs typeface="Arial" pitchFamily="34" charset="0"/>
              </a:defRPr>
            </a:lvl1pPr>
          </a:lstStyle>
          <a:p>
            <a:pPr>
              <a:defRPr/>
            </a:pPr>
            <a:fld id="{3CCE50C5-C312-4F45-80EB-58FFD64E4003}" type="datetime1">
              <a:rPr lang="cs-CZ"/>
              <a:pPr>
                <a:defRPr/>
              </a:pPr>
              <a:t>11.12.2015</a:t>
            </a:fld>
            <a:endParaRPr lang="cs-CZ" dirty="0"/>
          </a:p>
        </p:txBody>
      </p:sp>
      <p:sp>
        <p:nvSpPr>
          <p:cNvPr id="5" name="Zástupný symbol pro zápatí 4"/>
          <p:cNvSpPr>
            <a:spLocks noGrp="1"/>
          </p:cNvSpPr>
          <p:nvPr>
            <p:ph type="ftr" sz="quarter" idx="3"/>
          </p:nvPr>
        </p:nvSpPr>
        <p:spPr>
          <a:xfrm>
            <a:off x="4468813" y="1042988"/>
            <a:ext cx="4532312" cy="500062"/>
          </a:xfrm>
          <a:prstGeom prst="rect">
            <a:avLst/>
          </a:prstGeom>
        </p:spPr>
        <p:txBody>
          <a:bodyPr vert="horz" lIns="91440" tIns="45720" rIns="91440" bIns="45720" rtlCol="0" anchor="ctr"/>
          <a:lstStyle>
            <a:lvl1pPr algn="l" fontAlgn="auto">
              <a:spcBef>
                <a:spcPts val="0"/>
              </a:spcBef>
              <a:spcAft>
                <a:spcPts val="0"/>
              </a:spcAft>
              <a:defRPr sz="2400">
                <a:solidFill>
                  <a:schemeClr val="bg1"/>
                </a:solidFill>
                <a:latin typeface="Arial" pitchFamily="34" charset="0"/>
                <a:cs typeface="Arial" pitchFamily="34" charset="0"/>
              </a:defRPr>
            </a:lvl1pPr>
          </a:lstStyle>
          <a:p>
            <a:pPr>
              <a:defRPr/>
            </a:pPr>
            <a:r>
              <a:rPr lang="cs-CZ"/>
              <a:t>Téma prezentace</a:t>
            </a:r>
            <a:endParaRPr lang="cs-CZ" dirty="0"/>
          </a:p>
        </p:txBody>
      </p:sp>
      <p:sp>
        <p:nvSpPr>
          <p:cNvPr id="6" name="Zástupný symbol pro číslo snímku 5"/>
          <p:cNvSpPr>
            <a:spLocks noGrp="1"/>
          </p:cNvSpPr>
          <p:nvPr>
            <p:ph type="sldNum" sz="quarter" idx="4"/>
          </p:nvPr>
        </p:nvSpPr>
        <p:spPr>
          <a:xfrm>
            <a:off x="5214938" y="6356350"/>
            <a:ext cx="3471862" cy="365125"/>
          </a:xfrm>
          <a:prstGeom prst="rect">
            <a:avLst/>
          </a:prstGeom>
        </p:spPr>
        <p:txBody>
          <a:bodyPr vert="horz" lIns="91440" tIns="45720" rIns="91440" bIns="45720" rtlCol="0" anchor="ctr"/>
          <a:lstStyle>
            <a:lvl1pPr algn="r" fontAlgn="auto">
              <a:spcBef>
                <a:spcPts val="0"/>
              </a:spcBef>
              <a:spcAft>
                <a:spcPts val="0"/>
              </a:spcAft>
              <a:defRPr sz="1200">
                <a:solidFill>
                  <a:srgbClr val="89A1A7"/>
                </a:solidFill>
                <a:latin typeface="Arial" pitchFamily="34" charset="0"/>
                <a:cs typeface="Arial" pitchFamily="34" charset="0"/>
              </a:defRPr>
            </a:lvl1pPr>
          </a:lstStyle>
          <a:p>
            <a:pPr>
              <a:defRPr/>
            </a:pPr>
            <a:fld id="{05F58E58-4505-41E2-9EC2-8FC1A5344E72}" type="slidenum">
              <a:rPr lang="cs-CZ"/>
              <a:pPr>
                <a:defRPr/>
              </a:pPr>
              <a:t>‹#›</a:t>
            </a:fld>
            <a:endParaRPr lang="cs-CZ"/>
          </a:p>
        </p:txBody>
      </p:sp>
      <p:pic>
        <p:nvPicPr>
          <p:cNvPr id="1031" name="Obrázek 7" descr="uk_logo.wmf"/>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7200" y="292100"/>
            <a:ext cx="347503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rtl="0" eaLnBrk="1" fontAlgn="base" hangingPunct="1">
        <a:spcBef>
          <a:spcPct val="0"/>
        </a:spcBef>
        <a:spcAft>
          <a:spcPct val="0"/>
        </a:spcAft>
        <a:defRPr sz="3600" b="1" kern="1200">
          <a:solidFill>
            <a:srgbClr val="375D67"/>
          </a:solidFill>
          <a:latin typeface="Arial" pitchFamily="34" charset="0"/>
          <a:ea typeface="+mj-ea"/>
          <a:cs typeface="Arial" pitchFamily="34" charset="0"/>
        </a:defRPr>
      </a:lvl1pPr>
      <a:lvl2pPr algn="l" rtl="0" eaLnBrk="1" fontAlgn="base" hangingPunct="1">
        <a:spcBef>
          <a:spcPct val="0"/>
        </a:spcBef>
        <a:spcAft>
          <a:spcPct val="0"/>
        </a:spcAft>
        <a:defRPr sz="3600" b="1">
          <a:solidFill>
            <a:srgbClr val="375D67"/>
          </a:solidFill>
          <a:latin typeface="Arial" charset="0"/>
          <a:cs typeface="Arial" charset="0"/>
        </a:defRPr>
      </a:lvl2pPr>
      <a:lvl3pPr algn="l" rtl="0" eaLnBrk="1" fontAlgn="base" hangingPunct="1">
        <a:spcBef>
          <a:spcPct val="0"/>
        </a:spcBef>
        <a:spcAft>
          <a:spcPct val="0"/>
        </a:spcAft>
        <a:defRPr sz="3600" b="1">
          <a:solidFill>
            <a:srgbClr val="375D67"/>
          </a:solidFill>
          <a:latin typeface="Arial" charset="0"/>
          <a:cs typeface="Arial" charset="0"/>
        </a:defRPr>
      </a:lvl3pPr>
      <a:lvl4pPr algn="l" rtl="0" eaLnBrk="1" fontAlgn="base" hangingPunct="1">
        <a:spcBef>
          <a:spcPct val="0"/>
        </a:spcBef>
        <a:spcAft>
          <a:spcPct val="0"/>
        </a:spcAft>
        <a:defRPr sz="3600" b="1">
          <a:solidFill>
            <a:srgbClr val="375D67"/>
          </a:solidFill>
          <a:latin typeface="Arial" charset="0"/>
          <a:cs typeface="Arial" charset="0"/>
        </a:defRPr>
      </a:lvl4pPr>
      <a:lvl5pPr algn="l" rtl="0" eaLnBrk="1" fontAlgn="base" hangingPunct="1">
        <a:spcBef>
          <a:spcPct val="0"/>
        </a:spcBef>
        <a:spcAft>
          <a:spcPct val="0"/>
        </a:spcAft>
        <a:defRPr sz="3600" b="1">
          <a:solidFill>
            <a:srgbClr val="375D67"/>
          </a:solidFill>
          <a:latin typeface="Arial" charset="0"/>
          <a:cs typeface="Arial" charset="0"/>
        </a:defRPr>
      </a:lvl5pPr>
      <a:lvl6pPr marL="457200" algn="l" rtl="0" eaLnBrk="1" fontAlgn="base" hangingPunct="1">
        <a:spcBef>
          <a:spcPct val="0"/>
        </a:spcBef>
        <a:spcAft>
          <a:spcPct val="0"/>
        </a:spcAft>
        <a:defRPr sz="3600" b="1">
          <a:solidFill>
            <a:srgbClr val="375D67"/>
          </a:solidFill>
          <a:latin typeface="Arial" charset="0"/>
          <a:cs typeface="Arial" charset="0"/>
        </a:defRPr>
      </a:lvl6pPr>
      <a:lvl7pPr marL="914400" algn="l" rtl="0" eaLnBrk="1" fontAlgn="base" hangingPunct="1">
        <a:spcBef>
          <a:spcPct val="0"/>
        </a:spcBef>
        <a:spcAft>
          <a:spcPct val="0"/>
        </a:spcAft>
        <a:defRPr sz="3600" b="1">
          <a:solidFill>
            <a:srgbClr val="375D67"/>
          </a:solidFill>
          <a:latin typeface="Arial" charset="0"/>
          <a:cs typeface="Arial" charset="0"/>
        </a:defRPr>
      </a:lvl7pPr>
      <a:lvl8pPr marL="1371600" algn="l" rtl="0" eaLnBrk="1" fontAlgn="base" hangingPunct="1">
        <a:spcBef>
          <a:spcPct val="0"/>
        </a:spcBef>
        <a:spcAft>
          <a:spcPct val="0"/>
        </a:spcAft>
        <a:defRPr sz="3600" b="1">
          <a:solidFill>
            <a:srgbClr val="375D67"/>
          </a:solidFill>
          <a:latin typeface="Arial" charset="0"/>
          <a:cs typeface="Arial" charset="0"/>
        </a:defRPr>
      </a:lvl8pPr>
      <a:lvl9pPr marL="1828800" algn="l" rtl="0" eaLnBrk="1" fontAlgn="base" hangingPunct="1">
        <a:spcBef>
          <a:spcPct val="0"/>
        </a:spcBef>
        <a:spcAft>
          <a:spcPct val="0"/>
        </a:spcAft>
        <a:defRPr sz="3600" b="1">
          <a:solidFill>
            <a:srgbClr val="375D67"/>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467544" y="1700808"/>
            <a:ext cx="8151862" cy="4032447"/>
          </a:xfrm>
        </p:spPr>
        <p:txBody>
          <a:bodyPr/>
          <a:lstStyle/>
          <a:p>
            <a:pPr algn="ctr"/>
            <a:r>
              <a:rPr lang="cs-CZ" dirty="0" smtClean="0">
                <a:solidFill>
                  <a:schemeClr val="tx1"/>
                </a:solidFill>
              </a:rPr>
              <a:t>Územní systém ekologické stability ÚSES</a:t>
            </a:r>
            <a:endParaRPr lang="cs-CZ" altLang="cs-CZ" sz="2400" dirty="0" smtClean="0">
              <a:solidFill>
                <a:schemeClr val="tx1"/>
              </a:solidFill>
              <a:latin typeface="Arial" charset="0"/>
              <a:cs typeface="Arial" charset="0"/>
            </a:endParaRPr>
          </a:p>
        </p:txBody>
      </p:sp>
      <p:sp>
        <p:nvSpPr>
          <p:cNvPr id="205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cs-CZ" altLang="cs-CZ" sz="2200" dirty="0" smtClean="0">
                <a:solidFill>
                  <a:schemeClr val="bg1"/>
                </a:solidFill>
              </a:rPr>
              <a:t>KÚÚK porada, 10.12.2015</a:t>
            </a:r>
          </a:p>
        </p:txBody>
      </p:sp>
    </p:spTree>
    <p:extLst>
      <p:ext uri="{BB962C8B-B14F-4D97-AF65-F5344CB8AC3E}">
        <p14:creationId xmlns:p14="http://schemas.microsoft.com/office/powerpoint/2010/main" val="1443439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467544" y="1556793"/>
            <a:ext cx="8151862" cy="864096"/>
          </a:xfrm>
        </p:spPr>
        <p:txBody>
          <a:bodyPr/>
          <a:lstStyle/>
          <a:p>
            <a:pPr algn="ctr"/>
            <a:r>
              <a:rPr lang="cs-CZ" sz="3200" dirty="0" smtClean="0"/>
              <a:t>ÚSES v ZÚR ÚK</a:t>
            </a:r>
            <a:endParaRPr lang="cs-CZ" altLang="cs-CZ" sz="3200" dirty="0" smtClean="0">
              <a:latin typeface="Arial" charset="0"/>
              <a:cs typeface="Arial" charset="0"/>
            </a:endParaRPr>
          </a:p>
        </p:txBody>
      </p:sp>
      <p:sp>
        <p:nvSpPr>
          <p:cNvPr id="3" name="Podnadpis 2"/>
          <p:cNvSpPr>
            <a:spLocks noGrp="1"/>
          </p:cNvSpPr>
          <p:nvPr>
            <p:ph type="subTitle" idx="1"/>
          </p:nvPr>
        </p:nvSpPr>
        <p:spPr>
          <a:xfrm>
            <a:off x="35496" y="1988840"/>
            <a:ext cx="8784976" cy="4320480"/>
          </a:xfrm>
        </p:spPr>
        <p:txBody>
          <a:bodyPr rtlCol="0">
            <a:normAutofit/>
          </a:bodyPr>
          <a:lstStyle/>
          <a:p>
            <a:pPr algn="just" eaLnBrk="1" fontAlgn="auto" hangingPunct="1">
              <a:spcAft>
                <a:spcPts val="0"/>
              </a:spcAft>
              <a:buFont typeface="Arial" pitchFamily="34" charset="0"/>
              <a:buNone/>
              <a:defRPr/>
            </a:pPr>
            <a:r>
              <a:rPr lang="cs-CZ" sz="2900" dirty="0" smtClean="0">
                <a:solidFill>
                  <a:schemeClr val="tx1"/>
                </a:solidFill>
              </a:rPr>
              <a:t>Kap.8. b)</a:t>
            </a:r>
          </a:p>
          <a:p>
            <a:pPr algn="just" eaLnBrk="1" fontAlgn="auto" hangingPunct="1">
              <a:spcAft>
                <a:spcPts val="0"/>
              </a:spcAft>
              <a:buFont typeface="Arial" pitchFamily="34" charset="0"/>
              <a:buNone/>
              <a:defRPr/>
            </a:pPr>
            <a:endParaRPr lang="cs-CZ" sz="2900" dirty="0">
              <a:solidFill>
                <a:schemeClr val="tx1"/>
              </a:solidFill>
            </a:endParaRPr>
          </a:p>
          <a:p>
            <a:pPr algn="just" fontAlgn="auto">
              <a:spcAft>
                <a:spcPts val="0"/>
              </a:spcAft>
              <a:defRPr/>
            </a:pPr>
            <a:endParaRPr lang="cs-CZ" sz="2900" dirty="0" smtClean="0">
              <a:solidFill>
                <a:schemeClr val="tx1"/>
              </a:solidFill>
            </a:endParaRPr>
          </a:p>
          <a:p>
            <a:pPr algn="just" eaLnBrk="1" fontAlgn="auto" hangingPunct="1">
              <a:spcAft>
                <a:spcPts val="0"/>
              </a:spcAft>
              <a:buFont typeface="Arial" pitchFamily="34" charset="0"/>
              <a:buNone/>
              <a:defRPr/>
            </a:pPr>
            <a:endParaRPr lang="cs-CZ" sz="4000" dirty="0" smtClean="0">
              <a:solidFill>
                <a:schemeClr val="tx1"/>
              </a:solidFill>
            </a:endParaRPr>
          </a:p>
          <a:p>
            <a:pPr algn="just" eaLnBrk="1" fontAlgn="auto" hangingPunct="1">
              <a:spcAft>
                <a:spcPts val="0"/>
              </a:spcAft>
              <a:buFont typeface="Arial" pitchFamily="34" charset="0"/>
              <a:buNone/>
              <a:defRPr/>
            </a:pPr>
            <a:endParaRPr lang="cs-CZ" sz="4000" dirty="0" smtClean="0">
              <a:solidFill>
                <a:schemeClr val="tx1"/>
              </a:solidFill>
            </a:endParaRPr>
          </a:p>
          <a:p>
            <a:pPr algn="ctr" eaLnBrk="1" fontAlgn="auto" hangingPunct="1">
              <a:spcAft>
                <a:spcPts val="0"/>
              </a:spcAft>
              <a:buFont typeface="Arial" pitchFamily="34" charset="0"/>
              <a:buNone/>
              <a:defRPr/>
            </a:pPr>
            <a:endParaRPr lang="cs-CZ" sz="4000" dirty="0" smtClean="0">
              <a:solidFill>
                <a:schemeClr val="tx1"/>
              </a:solidFill>
            </a:endParaRPr>
          </a:p>
        </p:txBody>
      </p:sp>
      <p:sp>
        <p:nvSpPr>
          <p:cNvPr id="205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cs-CZ" altLang="cs-CZ" sz="2200" dirty="0" smtClean="0">
                <a:solidFill>
                  <a:schemeClr val="bg1"/>
                </a:solidFill>
              </a:rPr>
              <a:t>KÚÚK porada, 10.12.2015</a:t>
            </a:r>
          </a:p>
        </p:txBody>
      </p:sp>
      <p:pic>
        <p:nvPicPr>
          <p:cNvPr id="3075" name="Picture 3" descr="C:\Users\jurackova.d\Desktop\kap.8.výřez ta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176" y="2420888"/>
            <a:ext cx="7200800" cy="4228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9850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467544" y="1556793"/>
            <a:ext cx="8151862" cy="864096"/>
          </a:xfrm>
        </p:spPr>
        <p:txBody>
          <a:bodyPr/>
          <a:lstStyle/>
          <a:p>
            <a:pPr algn="ctr"/>
            <a:r>
              <a:rPr lang="cs-CZ" sz="3200" dirty="0" smtClean="0"/>
              <a:t>ÚSES  v ZÚR ÚK v odůvodnění</a:t>
            </a:r>
            <a:endParaRPr lang="cs-CZ" altLang="cs-CZ" sz="3200" dirty="0" smtClean="0">
              <a:latin typeface="Arial" charset="0"/>
              <a:cs typeface="Arial" charset="0"/>
            </a:endParaRPr>
          </a:p>
        </p:txBody>
      </p:sp>
      <p:sp>
        <p:nvSpPr>
          <p:cNvPr id="3" name="Podnadpis 2"/>
          <p:cNvSpPr>
            <a:spLocks noGrp="1"/>
          </p:cNvSpPr>
          <p:nvPr>
            <p:ph type="subTitle" idx="1"/>
          </p:nvPr>
        </p:nvSpPr>
        <p:spPr>
          <a:xfrm>
            <a:off x="35496" y="2276872"/>
            <a:ext cx="8784976" cy="4032448"/>
          </a:xfrm>
        </p:spPr>
        <p:txBody>
          <a:bodyPr rtlCol="0">
            <a:normAutofit/>
          </a:bodyPr>
          <a:lstStyle/>
          <a:p>
            <a:pPr algn="ctr" fontAlgn="auto">
              <a:spcAft>
                <a:spcPts val="0"/>
              </a:spcAft>
              <a:defRPr/>
            </a:pPr>
            <a:r>
              <a:rPr lang="cs-CZ" sz="2000" dirty="0" smtClean="0">
                <a:solidFill>
                  <a:schemeClr val="tx1"/>
                </a:solidFill>
              </a:rPr>
              <a:t>Kap. B.4.7.  uvádí  minimální rozlohu jednotlivých biocenter </a:t>
            </a:r>
            <a:endParaRPr lang="cs-CZ" sz="2000" dirty="0">
              <a:solidFill>
                <a:schemeClr val="tx1"/>
              </a:solidFill>
            </a:endParaRPr>
          </a:p>
          <a:p>
            <a:pPr algn="just" fontAlgn="auto">
              <a:spcAft>
                <a:spcPts val="0"/>
              </a:spcAft>
              <a:defRPr/>
            </a:pPr>
            <a:endParaRPr lang="cs-CZ" sz="2900" dirty="0" smtClean="0">
              <a:solidFill>
                <a:schemeClr val="tx1"/>
              </a:solidFill>
            </a:endParaRPr>
          </a:p>
          <a:p>
            <a:pPr algn="just" eaLnBrk="1" fontAlgn="auto" hangingPunct="1">
              <a:spcAft>
                <a:spcPts val="0"/>
              </a:spcAft>
              <a:buFont typeface="Arial" pitchFamily="34" charset="0"/>
              <a:buNone/>
              <a:defRPr/>
            </a:pPr>
            <a:endParaRPr lang="cs-CZ" sz="4000" dirty="0" smtClean="0">
              <a:solidFill>
                <a:schemeClr val="tx1"/>
              </a:solidFill>
            </a:endParaRPr>
          </a:p>
          <a:p>
            <a:pPr algn="just" eaLnBrk="1" fontAlgn="auto" hangingPunct="1">
              <a:spcAft>
                <a:spcPts val="0"/>
              </a:spcAft>
              <a:buFont typeface="Arial" pitchFamily="34" charset="0"/>
              <a:buNone/>
              <a:defRPr/>
            </a:pPr>
            <a:endParaRPr lang="cs-CZ" sz="4000" dirty="0" smtClean="0">
              <a:solidFill>
                <a:schemeClr val="tx1"/>
              </a:solidFill>
            </a:endParaRPr>
          </a:p>
          <a:p>
            <a:pPr algn="ctr" eaLnBrk="1" fontAlgn="auto" hangingPunct="1">
              <a:spcAft>
                <a:spcPts val="0"/>
              </a:spcAft>
              <a:buFont typeface="Arial" pitchFamily="34" charset="0"/>
              <a:buNone/>
              <a:defRPr/>
            </a:pPr>
            <a:endParaRPr lang="cs-CZ" sz="4000" dirty="0" smtClean="0">
              <a:solidFill>
                <a:schemeClr val="tx1"/>
              </a:solidFill>
            </a:endParaRPr>
          </a:p>
        </p:txBody>
      </p:sp>
      <p:sp>
        <p:nvSpPr>
          <p:cNvPr id="205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cs-CZ" altLang="cs-CZ" sz="2200" dirty="0" smtClean="0">
                <a:solidFill>
                  <a:schemeClr val="bg1"/>
                </a:solidFill>
              </a:rPr>
              <a:t>KÚÚK porada, 10.12.2015</a:t>
            </a:r>
          </a:p>
        </p:txBody>
      </p:sp>
      <p:pic>
        <p:nvPicPr>
          <p:cNvPr id="1026" name="Picture 2" descr="C:\Users\jurackova.d\Desktop\odův tabulk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390" y="2798357"/>
            <a:ext cx="6840760" cy="3726940"/>
          </a:xfrm>
          <a:prstGeom prst="rect">
            <a:avLst/>
          </a:prstGeom>
          <a:noFill/>
          <a:extLst>
            <a:ext uri="{909E8E84-426E-40DD-AFC4-6F175D3DCCD1}">
              <a14:hiddenFill xmlns:a14="http://schemas.microsoft.com/office/drawing/2010/main">
                <a:solidFill>
                  <a:srgbClr val="FFFFFF"/>
                </a:solidFill>
              </a14:hiddenFill>
            </a:ext>
          </a:extLst>
        </p:spPr>
      </p:pic>
      <p:sp>
        <p:nvSpPr>
          <p:cNvPr id="2" name="Ovál 1"/>
          <p:cNvSpPr/>
          <p:nvPr/>
        </p:nvSpPr>
        <p:spPr>
          <a:xfrm>
            <a:off x="702473" y="3861048"/>
            <a:ext cx="698477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4427984" y="4661827"/>
            <a:ext cx="648072" cy="17915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96521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467544" y="1700809"/>
            <a:ext cx="8151862" cy="1080120"/>
          </a:xfrm>
        </p:spPr>
        <p:txBody>
          <a:bodyPr/>
          <a:lstStyle/>
          <a:p>
            <a:pPr algn="ctr"/>
            <a:r>
              <a:rPr lang="cs-CZ" sz="3200" dirty="0" smtClean="0"/>
              <a:t>ÚSES minimální parametry </a:t>
            </a:r>
            <a:br>
              <a:rPr lang="cs-CZ" sz="3200" dirty="0" smtClean="0"/>
            </a:br>
            <a:r>
              <a:rPr lang="cs-CZ" sz="3200" dirty="0" smtClean="0"/>
              <a:t>tab. dle metodiky na vymezování ÚSES</a:t>
            </a:r>
            <a:endParaRPr lang="cs-CZ" altLang="cs-CZ" sz="3200" dirty="0" smtClean="0">
              <a:latin typeface="Arial" charset="0"/>
              <a:cs typeface="Arial" charset="0"/>
            </a:endParaRPr>
          </a:p>
        </p:txBody>
      </p:sp>
      <p:sp>
        <p:nvSpPr>
          <p:cNvPr id="3" name="Podnadpis 2"/>
          <p:cNvSpPr>
            <a:spLocks noGrp="1"/>
          </p:cNvSpPr>
          <p:nvPr>
            <p:ph type="subTitle" idx="1"/>
          </p:nvPr>
        </p:nvSpPr>
        <p:spPr>
          <a:xfrm>
            <a:off x="323528" y="2852936"/>
            <a:ext cx="8391847" cy="2785864"/>
          </a:xfrm>
        </p:spPr>
        <p:txBody>
          <a:bodyPr rtlCol="0">
            <a:normAutofit/>
          </a:bodyPr>
          <a:lstStyle/>
          <a:p>
            <a:pPr eaLnBrk="1" fontAlgn="auto" hangingPunct="1">
              <a:spcAft>
                <a:spcPts val="0"/>
              </a:spcAft>
              <a:buFont typeface="Arial" pitchFamily="34" charset="0"/>
              <a:buNone/>
              <a:defRPr/>
            </a:pPr>
            <a:r>
              <a:rPr lang="cs-CZ" sz="2400" dirty="0" smtClean="0">
                <a:solidFill>
                  <a:schemeClr val="tx1"/>
                </a:solidFill>
              </a:rPr>
              <a:t>	</a:t>
            </a:r>
          </a:p>
          <a:p>
            <a:pPr algn="ctr" eaLnBrk="1" fontAlgn="auto" hangingPunct="1">
              <a:spcAft>
                <a:spcPts val="0"/>
              </a:spcAft>
              <a:buFont typeface="Arial" pitchFamily="34" charset="0"/>
              <a:buNone/>
              <a:defRPr/>
            </a:pPr>
            <a:endParaRPr lang="cs-CZ" sz="2400" dirty="0" smtClean="0">
              <a:solidFill>
                <a:schemeClr val="tx1"/>
              </a:solidFill>
            </a:endParaRPr>
          </a:p>
        </p:txBody>
      </p:sp>
      <p:sp>
        <p:nvSpPr>
          <p:cNvPr id="205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cs-CZ" altLang="cs-CZ" sz="2200" dirty="0" smtClean="0">
                <a:solidFill>
                  <a:schemeClr val="bg1"/>
                </a:solidFill>
              </a:rPr>
              <a:t>KÚÚK porada, 10.12.2015</a:t>
            </a:r>
          </a:p>
        </p:txBody>
      </p:sp>
      <p:graphicFrame>
        <p:nvGraphicFramePr>
          <p:cNvPr id="2" name="Tabulka 1"/>
          <p:cNvGraphicFramePr>
            <a:graphicFrameLocks noGrp="1"/>
          </p:cNvGraphicFramePr>
          <p:nvPr>
            <p:extLst>
              <p:ext uri="{D42A27DB-BD31-4B8C-83A1-F6EECF244321}">
                <p14:modId xmlns:p14="http://schemas.microsoft.com/office/powerpoint/2010/main" val="4210015313"/>
              </p:ext>
            </p:extLst>
          </p:nvPr>
        </p:nvGraphicFramePr>
        <p:xfrm>
          <a:off x="467544" y="2852937"/>
          <a:ext cx="8282317" cy="3307967"/>
        </p:xfrm>
        <a:graphic>
          <a:graphicData uri="http://schemas.openxmlformats.org/drawingml/2006/table">
            <a:tbl>
              <a:tblPr firstRow="1" bandRow="1">
                <a:tableStyleId>{5C22544A-7EE6-4342-B048-85BDC9FD1C3A}</a:tableStyleId>
              </a:tblPr>
              <a:tblGrid>
                <a:gridCol w="4076192"/>
                <a:gridCol w="987743"/>
                <a:gridCol w="763397"/>
                <a:gridCol w="873443"/>
                <a:gridCol w="814134"/>
                <a:gridCol w="767408"/>
              </a:tblGrid>
              <a:tr h="654323">
                <a:tc>
                  <a:txBody>
                    <a:bodyPr/>
                    <a:lstStyle/>
                    <a:p>
                      <a:r>
                        <a:rPr lang="cs-CZ" dirty="0" smtClean="0"/>
                        <a:t>Parametr</a:t>
                      </a:r>
                      <a:endParaRPr lang="cs-CZ" dirty="0"/>
                    </a:p>
                  </a:txBody>
                  <a:tcPr/>
                </a:tc>
                <a:tc>
                  <a:txBody>
                    <a:bodyPr/>
                    <a:lstStyle/>
                    <a:p>
                      <a:r>
                        <a:rPr lang="cs-CZ" dirty="0" smtClean="0"/>
                        <a:t>lesní</a:t>
                      </a:r>
                      <a:endParaRPr lang="cs-CZ" dirty="0"/>
                    </a:p>
                  </a:txBody>
                  <a:tcPr/>
                </a:tc>
                <a:tc>
                  <a:txBody>
                    <a:bodyPr/>
                    <a:lstStyle/>
                    <a:p>
                      <a:r>
                        <a:rPr lang="cs-CZ" dirty="0" smtClean="0"/>
                        <a:t>vodní</a:t>
                      </a:r>
                      <a:endParaRPr lang="cs-CZ" dirty="0"/>
                    </a:p>
                  </a:txBody>
                  <a:tcPr/>
                </a:tc>
                <a:tc>
                  <a:txBody>
                    <a:bodyPr/>
                    <a:lstStyle/>
                    <a:p>
                      <a:r>
                        <a:rPr lang="cs-CZ" dirty="0" smtClean="0"/>
                        <a:t>luční</a:t>
                      </a:r>
                      <a:endParaRPr lang="cs-CZ" dirty="0"/>
                    </a:p>
                  </a:txBody>
                  <a:tcPr/>
                </a:tc>
                <a:tc>
                  <a:txBody>
                    <a:bodyPr/>
                    <a:lstStyle/>
                    <a:p>
                      <a:r>
                        <a:rPr lang="cs-CZ" dirty="0" smtClean="0"/>
                        <a:t>stepní</a:t>
                      </a:r>
                      <a:endParaRPr lang="cs-CZ" dirty="0"/>
                    </a:p>
                  </a:txBody>
                  <a:tcPr/>
                </a:tc>
                <a:tc>
                  <a:txBody>
                    <a:bodyPr/>
                    <a:lstStyle/>
                    <a:p>
                      <a:r>
                        <a:rPr lang="cs-CZ" dirty="0" smtClean="0"/>
                        <a:t>skalní</a:t>
                      </a:r>
                      <a:endParaRPr lang="cs-CZ" dirty="0"/>
                    </a:p>
                  </a:txBody>
                  <a:tcPr/>
                </a:tc>
              </a:tr>
              <a:tr h="379092">
                <a:tc>
                  <a:txBody>
                    <a:bodyPr/>
                    <a:lstStyle/>
                    <a:p>
                      <a:r>
                        <a:rPr lang="cs-CZ" dirty="0" smtClean="0"/>
                        <a:t>Min. plocha lokálního</a:t>
                      </a:r>
                      <a:r>
                        <a:rPr lang="cs-CZ" baseline="0" dirty="0" smtClean="0"/>
                        <a:t> biocentra (ha)</a:t>
                      </a:r>
                      <a:endParaRPr lang="cs-CZ" dirty="0"/>
                    </a:p>
                  </a:txBody>
                  <a:tcPr/>
                </a:tc>
                <a:tc>
                  <a:txBody>
                    <a:bodyPr/>
                    <a:lstStyle/>
                    <a:p>
                      <a:pPr algn="ctr"/>
                      <a:r>
                        <a:rPr lang="cs-CZ" dirty="0" smtClean="0"/>
                        <a:t>3</a:t>
                      </a:r>
                      <a:endParaRPr lang="cs-CZ" dirty="0"/>
                    </a:p>
                  </a:txBody>
                  <a:tcPr/>
                </a:tc>
                <a:tc>
                  <a:txBody>
                    <a:bodyPr/>
                    <a:lstStyle/>
                    <a:p>
                      <a:pPr algn="ctr"/>
                      <a:r>
                        <a:rPr lang="cs-CZ" dirty="0" smtClean="0"/>
                        <a:t>1</a:t>
                      </a:r>
                      <a:endParaRPr lang="cs-CZ" dirty="0"/>
                    </a:p>
                  </a:txBody>
                  <a:tcPr/>
                </a:tc>
                <a:tc>
                  <a:txBody>
                    <a:bodyPr/>
                    <a:lstStyle/>
                    <a:p>
                      <a:pPr algn="ctr"/>
                      <a:r>
                        <a:rPr lang="cs-CZ" dirty="0" smtClean="0"/>
                        <a:t>3</a:t>
                      </a:r>
                      <a:endParaRPr lang="cs-CZ" dirty="0"/>
                    </a:p>
                  </a:txBody>
                  <a:tcPr/>
                </a:tc>
                <a:tc>
                  <a:txBody>
                    <a:bodyPr/>
                    <a:lstStyle/>
                    <a:p>
                      <a:pPr algn="ctr"/>
                      <a:r>
                        <a:rPr lang="cs-CZ" dirty="0" smtClean="0"/>
                        <a:t>3</a:t>
                      </a:r>
                      <a:endParaRPr lang="cs-CZ" dirty="0"/>
                    </a:p>
                  </a:txBody>
                  <a:tcPr/>
                </a:tc>
                <a:tc>
                  <a:txBody>
                    <a:bodyPr/>
                    <a:lstStyle/>
                    <a:p>
                      <a:pPr algn="ctr"/>
                      <a:r>
                        <a:rPr lang="cs-CZ" dirty="0" smtClean="0"/>
                        <a:t>0,5</a:t>
                      </a:r>
                      <a:endParaRPr lang="cs-CZ" dirty="0"/>
                    </a:p>
                  </a:txBody>
                  <a:tcPr/>
                </a:tc>
              </a:tr>
              <a:tr h="379092">
                <a:tc>
                  <a:txBody>
                    <a:bodyPr/>
                    <a:lstStyle/>
                    <a:p>
                      <a:r>
                        <a:rPr lang="cs-CZ" dirty="0" smtClean="0">
                          <a:solidFill>
                            <a:srgbClr val="FF0000"/>
                          </a:solidFill>
                        </a:rPr>
                        <a:t>Min. plocha regionálního biocentra (ha)</a:t>
                      </a:r>
                      <a:endParaRPr lang="cs-CZ" dirty="0">
                        <a:solidFill>
                          <a:srgbClr val="FF0000"/>
                        </a:solidFill>
                      </a:endParaRPr>
                    </a:p>
                  </a:txBody>
                  <a:tcPr/>
                </a:tc>
                <a:tc>
                  <a:txBody>
                    <a:bodyPr/>
                    <a:lstStyle/>
                    <a:p>
                      <a:pPr algn="ctr"/>
                      <a:r>
                        <a:rPr lang="cs-CZ" dirty="0" smtClean="0">
                          <a:solidFill>
                            <a:srgbClr val="FF0000"/>
                          </a:solidFill>
                        </a:rPr>
                        <a:t>20-50</a:t>
                      </a:r>
                      <a:endParaRPr lang="cs-CZ" dirty="0">
                        <a:solidFill>
                          <a:srgbClr val="FF0000"/>
                        </a:solidFill>
                      </a:endParaRPr>
                    </a:p>
                  </a:txBody>
                  <a:tcPr/>
                </a:tc>
                <a:tc>
                  <a:txBody>
                    <a:bodyPr/>
                    <a:lstStyle/>
                    <a:p>
                      <a:pPr algn="ctr"/>
                      <a:r>
                        <a:rPr lang="cs-CZ" dirty="0" smtClean="0">
                          <a:solidFill>
                            <a:srgbClr val="FF0000"/>
                          </a:solidFill>
                        </a:rPr>
                        <a:t>10</a:t>
                      </a:r>
                      <a:endParaRPr lang="cs-CZ" dirty="0">
                        <a:solidFill>
                          <a:srgbClr val="FF0000"/>
                        </a:solidFill>
                      </a:endParaRPr>
                    </a:p>
                  </a:txBody>
                  <a:tcPr/>
                </a:tc>
                <a:tc>
                  <a:txBody>
                    <a:bodyPr/>
                    <a:lstStyle/>
                    <a:p>
                      <a:pPr algn="ctr"/>
                      <a:r>
                        <a:rPr lang="cs-CZ" dirty="0" smtClean="0">
                          <a:solidFill>
                            <a:srgbClr val="FF0000"/>
                          </a:solidFill>
                        </a:rPr>
                        <a:t>30 - 50</a:t>
                      </a:r>
                      <a:endParaRPr lang="cs-CZ" dirty="0">
                        <a:solidFill>
                          <a:srgbClr val="FF0000"/>
                        </a:solidFill>
                      </a:endParaRPr>
                    </a:p>
                  </a:txBody>
                  <a:tcPr/>
                </a:tc>
                <a:tc>
                  <a:txBody>
                    <a:bodyPr/>
                    <a:lstStyle/>
                    <a:p>
                      <a:pPr algn="ctr"/>
                      <a:r>
                        <a:rPr lang="cs-CZ" dirty="0" smtClean="0">
                          <a:solidFill>
                            <a:srgbClr val="FF0000"/>
                          </a:solidFill>
                        </a:rPr>
                        <a:t>20</a:t>
                      </a:r>
                      <a:endParaRPr lang="cs-CZ" dirty="0">
                        <a:solidFill>
                          <a:srgbClr val="FF0000"/>
                        </a:solidFill>
                      </a:endParaRPr>
                    </a:p>
                  </a:txBody>
                  <a:tcPr/>
                </a:tc>
                <a:tc>
                  <a:txBody>
                    <a:bodyPr/>
                    <a:lstStyle/>
                    <a:p>
                      <a:pPr algn="ctr"/>
                      <a:r>
                        <a:rPr lang="cs-CZ" dirty="0" smtClean="0">
                          <a:solidFill>
                            <a:srgbClr val="FF0000"/>
                          </a:solidFill>
                        </a:rPr>
                        <a:t>10</a:t>
                      </a:r>
                      <a:endParaRPr lang="cs-CZ" dirty="0">
                        <a:solidFill>
                          <a:srgbClr val="FF0000"/>
                        </a:solidFill>
                      </a:endParaRPr>
                    </a:p>
                  </a:txBody>
                  <a:tcPr/>
                </a:tc>
              </a:tr>
              <a:tr h="379092">
                <a:tc>
                  <a:txBody>
                    <a:bodyPr/>
                    <a:lstStyle/>
                    <a:p>
                      <a:r>
                        <a:rPr lang="cs-CZ" dirty="0" smtClean="0"/>
                        <a:t>Max. délka lokálního</a:t>
                      </a:r>
                      <a:r>
                        <a:rPr lang="cs-CZ" baseline="0" dirty="0" smtClean="0"/>
                        <a:t> biokoridoru (km)</a:t>
                      </a:r>
                      <a:endParaRPr lang="cs-CZ" dirty="0"/>
                    </a:p>
                  </a:txBody>
                  <a:tcPr/>
                </a:tc>
                <a:tc>
                  <a:txBody>
                    <a:bodyPr/>
                    <a:lstStyle/>
                    <a:p>
                      <a:pPr algn="ctr"/>
                      <a:r>
                        <a:rPr lang="cs-CZ" dirty="0" smtClean="0"/>
                        <a:t>2</a:t>
                      </a:r>
                      <a:endParaRPr lang="cs-CZ" dirty="0"/>
                    </a:p>
                  </a:txBody>
                  <a:tcPr/>
                </a:tc>
                <a:tc>
                  <a:txBody>
                    <a:bodyPr/>
                    <a:lstStyle/>
                    <a:p>
                      <a:pPr algn="ctr"/>
                      <a:r>
                        <a:rPr lang="cs-CZ" dirty="0" smtClean="0"/>
                        <a:t>2</a:t>
                      </a:r>
                      <a:endParaRPr lang="cs-CZ" dirty="0"/>
                    </a:p>
                  </a:txBody>
                  <a:tcPr/>
                </a:tc>
                <a:tc>
                  <a:txBody>
                    <a:bodyPr/>
                    <a:lstStyle/>
                    <a:p>
                      <a:pPr algn="ctr"/>
                      <a:r>
                        <a:rPr lang="cs-CZ" dirty="0" smtClean="0"/>
                        <a:t>1-2</a:t>
                      </a:r>
                      <a:endParaRPr lang="cs-CZ" dirty="0"/>
                    </a:p>
                  </a:txBody>
                  <a:tcPr/>
                </a:tc>
                <a:tc>
                  <a:txBody>
                    <a:bodyPr/>
                    <a:lstStyle/>
                    <a:p>
                      <a:pPr algn="ctr"/>
                      <a:r>
                        <a:rPr lang="cs-CZ" dirty="0" smtClean="0"/>
                        <a:t>2</a:t>
                      </a:r>
                      <a:endParaRPr lang="cs-CZ" dirty="0"/>
                    </a:p>
                  </a:txBody>
                  <a:tcPr/>
                </a:tc>
                <a:tc>
                  <a:txBody>
                    <a:bodyPr/>
                    <a:lstStyle/>
                    <a:p>
                      <a:pPr algn="ctr"/>
                      <a:r>
                        <a:rPr lang="cs-CZ" dirty="0" smtClean="0"/>
                        <a:t>-</a:t>
                      </a:r>
                      <a:endParaRPr lang="cs-CZ" dirty="0"/>
                    </a:p>
                  </a:txBody>
                  <a:tcPr/>
                </a:tc>
              </a:tr>
              <a:tr h="379092">
                <a:tc>
                  <a:txBody>
                    <a:bodyPr/>
                    <a:lstStyle/>
                    <a:p>
                      <a:r>
                        <a:rPr lang="cs-CZ" dirty="0" smtClean="0">
                          <a:solidFill>
                            <a:srgbClr val="FF0000"/>
                          </a:solidFill>
                        </a:rPr>
                        <a:t>Max. délka regionálního biokoridoru (km)</a:t>
                      </a:r>
                      <a:endParaRPr lang="cs-CZ" dirty="0">
                        <a:solidFill>
                          <a:srgbClr val="FF0000"/>
                        </a:solidFill>
                      </a:endParaRPr>
                    </a:p>
                  </a:txBody>
                  <a:tcPr/>
                </a:tc>
                <a:tc>
                  <a:txBody>
                    <a:bodyPr/>
                    <a:lstStyle/>
                    <a:p>
                      <a:pPr algn="ctr"/>
                      <a:r>
                        <a:rPr lang="cs-CZ" dirty="0" smtClean="0">
                          <a:solidFill>
                            <a:srgbClr val="FF0000"/>
                          </a:solidFill>
                        </a:rPr>
                        <a:t>0,4 - 0,7</a:t>
                      </a:r>
                      <a:endParaRPr lang="cs-CZ" dirty="0">
                        <a:solidFill>
                          <a:srgbClr val="FF0000"/>
                        </a:solidFill>
                      </a:endParaRPr>
                    </a:p>
                  </a:txBody>
                  <a:tcPr/>
                </a:tc>
                <a:tc>
                  <a:txBody>
                    <a:bodyPr/>
                    <a:lstStyle/>
                    <a:p>
                      <a:pPr algn="ctr"/>
                      <a:r>
                        <a:rPr lang="cs-CZ" dirty="0" smtClean="0">
                          <a:solidFill>
                            <a:srgbClr val="FF0000"/>
                          </a:solidFill>
                        </a:rPr>
                        <a:t>1</a:t>
                      </a:r>
                      <a:endParaRPr lang="cs-CZ" dirty="0">
                        <a:solidFill>
                          <a:srgbClr val="FF0000"/>
                        </a:solidFill>
                      </a:endParaRPr>
                    </a:p>
                  </a:txBody>
                  <a:tcPr/>
                </a:tc>
                <a:tc>
                  <a:txBody>
                    <a:bodyPr/>
                    <a:lstStyle/>
                    <a:p>
                      <a:pPr algn="ctr"/>
                      <a:r>
                        <a:rPr lang="cs-CZ" dirty="0" smtClean="0">
                          <a:solidFill>
                            <a:srgbClr val="FF0000"/>
                          </a:solidFill>
                        </a:rPr>
                        <a:t>0,7</a:t>
                      </a:r>
                      <a:endParaRPr lang="cs-CZ" dirty="0">
                        <a:solidFill>
                          <a:srgbClr val="FF0000"/>
                        </a:solidFill>
                      </a:endParaRPr>
                    </a:p>
                  </a:txBody>
                  <a:tcPr/>
                </a:tc>
                <a:tc>
                  <a:txBody>
                    <a:bodyPr/>
                    <a:lstStyle/>
                    <a:p>
                      <a:pPr algn="ctr"/>
                      <a:r>
                        <a:rPr lang="cs-CZ" dirty="0" smtClean="0">
                          <a:solidFill>
                            <a:srgbClr val="FF0000"/>
                          </a:solidFill>
                        </a:rPr>
                        <a:t>0,4</a:t>
                      </a:r>
                      <a:endParaRPr lang="cs-CZ" dirty="0">
                        <a:solidFill>
                          <a:srgbClr val="FF0000"/>
                        </a:solidFill>
                      </a:endParaRPr>
                    </a:p>
                  </a:txBody>
                  <a:tcPr/>
                </a:tc>
                <a:tc>
                  <a:txBody>
                    <a:bodyPr/>
                    <a:lstStyle/>
                    <a:p>
                      <a:pPr algn="ctr"/>
                      <a:r>
                        <a:rPr lang="cs-CZ" dirty="0" smtClean="0">
                          <a:solidFill>
                            <a:srgbClr val="FF0000"/>
                          </a:solidFill>
                        </a:rPr>
                        <a:t>-</a:t>
                      </a:r>
                      <a:endParaRPr lang="cs-CZ" dirty="0">
                        <a:solidFill>
                          <a:srgbClr val="FF0000"/>
                        </a:solidFill>
                      </a:endParaRPr>
                    </a:p>
                  </a:txBody>
                  <a:tcPr/>
                </a:tc>
              </a:tr>
              <a:tr h="379092">
                <a:tc>
                  <a:txBody>
                    <a:bodyPr/>
                    <a:lstStyle/>
                    <a:p>
                      <a:r>
                        <a:rPr lang="cs-CZ" dirty="0" smtClean="0"/>
                        <a:t>Min. šířka lokálního biokoridoru</a:t>
                      </a:r>
                      <a:r>
                        <a:rPr lang="cs-CZ" baseline="0" dirty="0" smtClean="0"/>
                        <a:t> (m)</a:t>
                      </a:r>
                      <a:endParaRPr lang="cs-CZ" dirty="0"/>
                    </a:p>
                  </a:txBody>
                  <a:tcPr/>
                </a:tc>
                <a:tc>
                  <a:txBody>
                    <a:bodyPr/>
                    <a:lstStyle/>
                    <a:p>
                      <a:pPr algn="ctr"/>
                      <a:r>
                        <a:rPr lang="cs-CZ" dirty="0" smtClean="0"/>
                        <a:t>15</a:t>
                      </a:r>
                      <a:endParaRPr lang="cs-CZ" dirty="0"/>
                    </a:p>
                  </a:txBody>
                  <a:tcPr/>
                </a:tc>
                <a:tc>
                  <a:txBody>
                    <a:bodyPr/>
                    <a:lstStyle/>
                    <a:p>
                      <a:pPr algn="ctr"/>
                      <a:r>
                        <a:rPr lang="cs-CZ" dirty="0" smtClean="0"/>
                        <a:t>20</a:t>
                      </a:r>
                      <a:endParaRPr lang="cs-CZ" dirty="0"/>
                    </a:p>
                  </a:txBody>
                  <a:tcPr/>
                </a:tc>
                <a:tc>
                  <a:txBody>
                    <a:bodyPr/>
                    <a:lstStyle/>
                    <a:p>
                      <a:pPr algn="ctr"/>
                      <a:r>
                        <a:rPr lang="cs-CZ" dirty="0" smtClean="0"/>
                        <a:t>20</a:t>
                      </a:r>
                      <a:endParaRPr lang="cs-CZ" dirty="0"/>
                    </a:p>
                  </a:txBody>
                  <a:tcPr/>
                </a:tc>
                <a:tc>
                  <a:txBody>
                    <a:bodyPr/>
                    <a:lstStyle/>
                    <a:p>
                      <a:pPr algn="ctr"/>
                      <a:r>
                        <a:rPr lang="cs-CZ" dirty="0" smtClean="0"/>
                        <a:t>10</a:t>
                      </a:r>
                      <a:endParaRPr lang="cs-CZ" dirty="0"/>
                    </a:p>
                  </a:txBody>
                  <a:tcPr/>
                </a:tc>
                <a:tc>
                  <a:txBody>
                    <a:bodyPr/>
                    <a:lstStyle/>
                    <a:p>
                      <a:pPr algn="ctr"/>
                      <a:r>
                        <a:rPr lang="cs-CZ" dirty="0" smtClean="0"/>
                        <a:t>-</a:t>
                      </a:r>
                      <a:endParaRPr lang="cs-CZ" dirty="0"/>
                    </a:p>
                  </a:txBody>
                  <a:tcPr/>
                </a:tc>
              </a:tr>
              <a:tr h="379092">
                <a:tc>
                  <a:txBody>
                    <a:bodyPr/>
                    <a:lstStyle/>
                    <a:p>
                      <a:r>
                        <a:rPr lang="cs-CZ" dirty="0" smtClean="0">
                          <a:solidFill>
                            <a:srgbClr val="FF0000"/>
                          </a:solidFill>
                        </a:rPr>
                        <a:t>Min. šířka regionálního biokoridoru (m)</a:t>
                      </a:r>
                      <a:endParaRPr lang="cs-CZ" dirty="0">
                        <a:solidFill>
                          <a:srgbClr val="FF0000"/>
                        </a:solidFill>
                      </a:endParaRPr>
                    </a:p>
                  </a:txBody>
                  <a:tcPr/>
                </a:tc>
                <a:tc>
                  <a:txBody>
                    <a:bodyPr/>
                    <a:lstStyle/>
                    <a:p>
                      <a:pPr algn="ctr"/>
                      <a:r>
                        <a:rPr lang="cs-CZ" dirty="0" smtClean="0">
                          <a:solidFill>
                            <a:srgbClr val="FF0000"/>
                          </a:solidFill>
                        </a:rPr>
                        <a:t>40</a:t>
                      </a:r>
                      <a:endParaRPr lang="cs-CZ" dirty="0">
                        <a:solidFill>
                          <a:srgbClr val="FF0000"/>
                        </a:solidFill>
                      </a:endParaRPr>
                    </a:p>
                  </a:txBody>
                  <a:tcPr/>
                </a:tc>
                <a:tc>
                  <a:txBody>
                    <a:bodyPr/>
                    <a:lstStyle/>
                    <a:p>
                      <a:pPr algn="ctr"/>
                      <a:r>
                        <a:rPr lang="cs-CZ" dirty="0" smtClean="0">
                          <a:solidFill>
                            <a:srgbClr val="FF0000"/>
                          </a:solidFill>
                        </a:rPr>
                        <a:t>40</a:t>
                      </a:r>
                      <a:endParaRPr lang="cs-CZ" dirty="0">
                        <a:solidFill>
                          <a:srgbClr val="FF0000"/>
                        </a:solidFill>
                      </a:endParaRPr>
                    </a:p>
                  </a:txBody>
                  <a:tcPr/>
                </a:tc>
                <a:tc>
                  <a:txBody>
                    <a:bodyPr/>
                    <a:lstStyle/>
                    <a:p>
                      <a:pPr algn="ctr"/>
                      <a:r>
                        <a:rPr lang="cs-CZ" dirty="0" smtClean="0">
                          <a:solidFill>
                            <a:srgbClr val="FF0000"/>
                          </a:solidFill>
                        </a:rPr>
                        <a:t>50</a:t>
                      </a:r>
                      <a:endParaRPr lang="cs-CZ" dirty="0">
                        <a:solidFill>
                          <a:srgbClr val="FF0000"/>
                        </a:solidFill>
                      </a:endParaRPr>
                    </a:p>
                  </a:txBody>
                  <a:tcPr/>
                </a:tc>
                <a:tc>
                  <a:txBody>
                    <a:bodyPr/>
                    <a:lstStyle/>
                    <a:p>
                      <a:pPr algn="ctr"/>
                      <a:r>
                        <a:rPr lang="cs-CZ" dirty="0" smtClean="0">
                          <a:solidFill>
                            <a:srgbClr val="FF0000"/>
                          </a:solidFill>
                        </a:rPr>
                        <a:t>20</a:t>
                      </a:r>
                      <a:endParaRPr lang="cs-CZ" dirty="0">
                        <a:solidFill>
                          <a:srgbClr val="FF0000"/>
                        </a:solidFill>
                      </a:endParaRPr>
                    </a:p>
                  </a:txBody>
                  <a:tcPr/>
                </a:tc>
                <a:tc>
                  <a:txBody>
                    <a:bodyPr/>
                    <a:lstStyle/>
                    <a:p>
                      <a:pPr algn="ctr"/>
                      <a:r>
                        <a:rPr lang="cs-CZ" dirty="0" smtClean="0">
                          <a:solidFill>
                            <a:srgbClr val="FF0000"/>
                          </a:solidFill>
                        </a:rPr>
                        <a:t>-</a:t>
                      </a:r>
                      <a:endParaRPr lang="cs-CZ" dirty="0">
                        <a:solidFill>
                          <a:srgbClr val="FF0000"/>
                        </a:solidFill>
                      </a:endParaRPr>
                    </a:p>
                  </a:txBody>
                  <a:tcPr/>
                </a:tc>
              </a:tr>
              <a:tr h="379092">
                <a:tc>
                  <a:txBody>
                    <a:bodyPr/>
                    <a:lstStyle/>
                    <a:p>
                      <a:r>
                        <a:rPr lang="cs-CZ" dirty="0" smtClean="0"/>
                        <a:t>Min.</a:t>
                      </a:r>
                      <a:r>
                        <a:rPr lang="cs-CZ" baseline="0" dirty="0" smtClean="0"/>
                        <a:t> šířka interakčního prvku (m)</a:t>
                      </a:r>
                      <a:endParaRPr lang="cs-CZ" dirty="0"/>
                    </a:p>
                  </a:txBody>
                  <a:tcPr/>
                </a:tc>
                <a:tc>
                  <a:txBody>
                    <a:bodyPr/>
                    <a:lstStyle/>
                    <a:p>
                      <a:pPr algn="ctr"/>
                      <a:r>
                        <a:rPr lang="cs-CZ" dirty="0" smtClean="0"/>
                        <a:t>5 - 8</a:t>
                      </a:r>
                      <a:endParaRPr lang="cs-CZ" dirty="0"/>
                    </a:p>
                  </a:txBody>
                  <a:tcPr/>
                </a:tc>
                <a:tc>
                  <a:txBody>
                    <a:bodyPr/>
                    <a:lstStyle/>
                    <a:p>
                      <a:pPr algn="ctr"/>
                      <a:r>
                        <a:rPr lang="cs-CZ" dirty="0" smtClean="0"/>
                        <a:t>5 - 8</a:t>
                      </a:r>
                      <a:endParaRPr lang="cs-CZ" dirty="0"/>
                    </a:p>
                  </a:txBody>
                  <a:tcPr/>
                </a:tc>
                <a:tc>
                  <a:txBody>
                    <a:bodyPr/>
                    <a:lstStyle/>
                    <a:p>
                      <a:pPr algn="ctr"/>
                      <a:r>
                        <a:rPr lang="cs-CZ" dirty="0" smtClean="0"/>
                        <a:t>5 - 8</a:t>
                      </a:r>
                      <a:endParaRPr lang="cs-CZ" dirty="0"/>
                    </a:p>
                  </a:txBody>
                  <a:tcPr/>
                </a:tc>
                <a:tc>
                  <a:txBody>
                    <a:bodyPr/>
                    <a:lstStyle/>
                    <a:p>
                      <a:pPr algn="ctr"/>
                      <a:r>
                        <a:rPr lang="cs-CZ" dirty="0" smtClean="0"/>
                        <a:t>5</a:t>
                      </a:r>
                      <a:r>
                        <a:rPr lang="cs-CZ" baseline="0" dirty="0" smtClean="0"/>
                        <a:t> - 8</a:t>
                      </a:r>
                      <a:endParaRPr lang="cs-CZ" dirty="0"/>
                    </a:p>
                  </a:txBody>
                  <a:tcPr/>
                </a:tc>
                <a:tc>
                  <a:txBody>
                    <a:bodyPr/>
                    <a:lstStyle/>
                    <a:p>
                      <a:pPr algn="ctr"/>
                      <a:r>
                        <a:rPr lang="cs-CZ" dirty="0" smtClean="0"/>
                        <a:t>0,5 - 2</a:t>
                      </a:r>
                      <a:endParaRPr lang="cs-CZ" dirty="0"/>
                    </a:p>
                  </a:txBody>
                  <a:tcPr/>
                </a:tc>
              </a:tr>
            </a:tbl>
          </a:graphicData>
        </a:graphic>
      </p:graphicFrame>
    </p:spTree>
    <p:extLst>
      <p:ext uri="{BB962C8B-B14F-4D97-AF65-F5344CB8AC3E}">
        <p14:creationId xmlns:p14="http://schemas.microsoft.com/office/powerpoint/2010/main" val="351049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35496" y="1700809"/>
            <a:ext cx="8583910" cy="1080120"/>
          </a:xfrm>
        </p:spPr>
        <p:txBody>
          <a:bodyPr/>
          <a:lstStyle/>
          <a:p>
            <a:r>
              <a:rPr lang="cs-CZ" altLang="cs-CZ" dirty="0" smtClean="0">
                <a:solidFill>
                  <a:schemeClr val="tx1"/>
                </a:solidFill>
                <a:ea typeface="+mn-ea"/>
              </a:rPr>
              <a:t>ZÚR ÚK</a:t>
            </a:r>
            <a:br>
              <a:rPr lang="cs-CZ" altLang="cs-CZ" dirty="0" smtClean="0">
                <a:solidFill>
                  <a:schemeClr val="tx1"/>
                </a:solidFill>
                <a:ea typeface="+mn-ea"/>
              </a:rPr>
            </a:br>
            <a:r>
              <a:rPr lang="cs-CZ" altLang="cs-CZ" dirty="0" smtClean="0">
                <a:solidFill>
                  <a:schemeClr val="tx1"/>
                </a:solidFill>
                <a:ea typeface="+mn-ea"/>
              </a:rPr>
              <a:t>výřez </a:t>
            </a:r>
            <a:endParaRPr lang="cs-CZ" altLang="cs-CZ" dirty="0">
              <a:solidFill>
                <a:schemeClr val="tx1"/>
              </a:solidFill>
              <a:ea typeface="+mn-ea"/>
            </a:endParaRPr>
          </a:p>
        </p:txBody>
      </p:sp>
      <p:sp>
        <p:nvSpPr>
          <p:cNvPr id="3" name="Podnadpis 2"/>
          <p:cNvSpPr>
            <a:spLocks noGrp="1"/>
          </p:cNvSpPr>
          <p:nvPr>
            <p:ph type="subTitle" idx="1"/>
          </p:nvPr>
        </p:nvSpPr>
        <p:spPr>
          <a:xfrm>
            <a:off x="323528" y="2636912"/>
            <a:ext cx="8391847" cy="3384376"/>
          </a:xfrm>
        </p:spPr>
        <p:txBody>
          <a:bodyPr rtlCol="0">
            <a:normAutofit/>
          </a:bodyPr>
          <a:lstStyle/>
          <a:p>
            <a:pPr eaLnBrk="1" fontAlgn="auto" hangingPunct="1">
              <a:spcAft>
                <a:spcPts val="0"/>
              </a:spcAft>
              <a:buFont typeface="Arial" pitchFamily="34" charset="0"/>
              <a:buNone/>
              <a:defRPr/>
            </a:pPr>
            <a:endParaRPr lang="cs-CZ" sz="2400" dirty="0" smtClean="0">
              <a:solidFill>
                <a:srgbClr val="FF0000"/>
              </a:solidFill>
            </a:endParaRPr>
          </a:p>
          <a:p>
            <a:pPr algn="ctr" eaLnBrk="1" fontAlgn="auto" hangingPunct="1">
              <a:spcAft>
                <a:spcPts val="0"/>
              </a:spcAft>
              <a:buFont typeface="Arial" pitchFamily="34" charset="0"/>
              <a:buNone/>
              <a:defRPr/>
            </a:pPr>
            <a:endParaRPr lang="cs-CZ" sz="2400" dirty="0" smtClean="0">
              <a:solidFill>
                <a:srgbClr val="FF0000"/>
              </a:solidFill>
            </a:endParaRPr>
          </a:p>
        </p:txBody>
      </p:sp>
      <p:sp>
        <p:nvSpPr>
          <p:cNvPr id="205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cs-CZ" altLang="cs-CZ" sz="2200" dirty="0" smtClean="0">
                <a:solidFill>
                  <a:schemeClr val="bg1"/>
                </a:solidFill>
              </a:rPr>
              <a:t>KÚÚK porada, 10.12.2015</a:t>
            </a:r>
          </a:p>
        </p:txBody>
      </p:sp>
      <p:pic>
        <p:nvPicPr>
          <p:cNvPr id="1026" name="Picture 2" descr="C:\Users\jurackova.d\Desktop\Vroutek výřez ze ZÚR Ú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232" y="1844824"/>
            <a:ext cx="6768752" cy="4746027"/>
          </a:xfrm>
          <a:prstGeom prst="rect">
            <a:avLst/>
          </a:prstGeom>
          <a:noFill/>
          <a:extLst>
            <a:ext uri="{909E8E84-426E-40DD-AFC4-6F175D3DCCD1}">
              <a14:hiddenFill xmlns:a14="http://schemas.microsoft.com/office/drawing/2010/main">
                <a:solidFill>
                  <a:srgbClr val="FFFFFF"/>
                </a:solidFill>
              </a14:hiddenFill>
            </a:ext>
          </a:extLst>
        </p:spPr>
      </p:pic>
      <p:sp>
        <p:nvSpPr>
          <p:cNvPr id="4" name="Ovál 3"/>
          <p:cNvSpPr/>
          <p:nvPr/>
        </p:nvSpPr>
        <p:spPr>
          <a:xfrm>
            <a:off x="5796136" y="4437112"/>
            <a:ext cx="1008112"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20452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35496" y="1700809"/>
            <a:ext cx="8583910" cy="1080120"/>
          </a:xfrm>
        </p:spPr>
        <p:txBody>
          <a:bodyPr/>
          <a:lstStyle/>
          <a:p>
            <a:r>
              <a:rPr lang="cs-CZ" altLang="cs-CZ" dirty="0" smtClean="0">
                <a:solidFill>
                  <a:schemeClr val="tx1"/>
                </a:solidFill>
                <a:ea typeface="+mn-ea"/>
              </a:rPr>
              <a:t>ÚP</a:t>
            </a:r>
            <a:br>
              <a:rPr lang="cs-CZ" altLang="cs-CZ" dirty="0" smtClean="0">
                <a:solidFill>
                  <a:schemeClr val="tx1"/>
                </a:solidFill>
                <a:ea typeface="+mn-ea"/>
              </a:rPr>
            </a:br>
            <a:r>
              <a:rPr lang="cs-CZ" altLang="cs-CZ" dirty="0" smtClean="0">
                <a:solidFill>
                  <a:schemeClr val="tx1"/>
                </a:solidFill>
                <a:ea typeface="+mn-ea"/>
              </a:rPr>
              <a:t>výřez </a:t>
            </a:r>
            <a:endParaRPr lang="cs-CZ" altLang="cs-CZ" dirty="0">
              <a:solidFill>
                <a:schemeClr val="tx1"/>
              </a:solidFill>
              <a:ea typeface="+mn-ea"/>
            </a:endParaRPr>
          </a:p>
        </p:txBody>
      </p:sp>
      <p:sp>
        <p:nvSpPr>
          <p:cNvPr id="3" name="Podnadpis 2"/>
          <p:cNvSpPr>
            <a:spLocks noGrp="1"/>
          </p:cNvSpPr>
          <p:nvPr>
            <p:ph type="subTitle" idx="1"/>
          </p:nvPr>
        </p:nvSpPr>
        <p:spPr>
          <a:xfrm>
            <a:off x="323528" y="2636912"/>
            <a:ext cx="8391847" cy="3384376"/>
          </a:xfrm>
        </p:spPr>
        <p:txBody>
          <a:bodyPr rtlCol="0">
            <a:normAutofit/>
          </a:bodyPr>
          <a:lstStyle/>
          <a:p>
            <a:pPr eaLnBrk="1" fontAlgn="auto" hangingPunct="1">
              <a:spcAft>
                <a:spcPts val="0"/>
              </a:spcAft>
              <a:buFont typeface="Arial" pitchFamily="34" charset="0"/>
              <a:buNone/>
              <a:defRPr/>
            </a:pPr>
            <a:endParaRPr lang="cs-CZ" sz="2400" dirty="0" smtClean="0">
              <a:solidFill>
                <a:srgbClr val="FF0000"/>
              </a:solidFill>
            </a:endParaRPr>
          </a:p>
          <a:p>
            <a:pPr algn="ctr" eaLnBrk="1" fontAlgn="auto" hangingPunct="1">
              <a:spcAft>
                <a:spcPts val="0"/>
              </a:spcAft>
              <a:buFont typeface="Arial" pitchFamily="34" charset="0"/>
              <a:buNone/>
              <a:defRPr/>
            </a:pPr>
            <a:endParaRPr lang="cs-CZ" sz="2400" dirty="0" smtClean="0">
              <a:solidFill>
                <a:srgbClr val="FF0000"/>
              </a:solidFill>
            </a:endParaRPr>
          </a:p>
        </p:txBody>
      </p:sp>
      <p:sp>
        <p:nvSpPr>
          <p:cNvPr id="205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cs-CZ" altLang="cs-CZ" sz="2200" dirty="0" smtClean="0">
                <a:solidFill>
                  <a:schemeClr val="bg1"/>
                </a:solidFill>
              </a:rPr>
              <a:t>KÚÚK porada, 10.12.2015</a:t>
            </a:r>
          </a:p>
        </p:txBody>
      </p:sp>
      <p:pic>
        <p:nvPicPr>
          <p:cNvPr id="2" name="Picture 2" descr="C:\Users\jurackova.d\Desktop\Vroutek NRBK K 4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3" y="1844824"/>
            <a:ext cx="7376241"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77403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35496" y="1700809"/>
            <a:ext cx="8928992" cy="1872207"/>
          </a:xfrm>
        </p:spPr>
        <p:txBody>
          <a:bodyPr/>
          <a:lstStyle/>
          <a:p>
            <a:pPr algn="ctr"/>
            <a:r>
              <a:rPr lang="cs-CZ" altLang="cs-CZ" dirty="0" smtClean="0">
                <a:solidFill>
                  <a:srgbClr val="FF0000"/>
                </a:solidFill>
                <a:ea typeface="+mn-ea"/>
              </a:rPr>
              <a:t/>
            </a:r>
            <a:br>
              <a:rPr lang="cs-CZ" altLang="cs-CZ" dirty="0" smtClean="0">
                <a:solidFill>
                  <a:srgbClr val="FF0000"/>
                </a:solidFill>
                <a:ea typeface="+mn-ea"/>
              </a:rPr>
            </a:br>
            <a:r>
              <a:rPr lang="cs-CZ" altLang="cs-CZ" dirty="0" smtClean="0">
                <a:solidFill>
                  <a:srgbClr val="FF0000"/>
                </a:solidFill>
                <a:ea typeface="+mn-ea"/>
              </a:rPr>
              <a:t> </a:t>
            </a:r>
            <a:r>
              <a:rPr lang="cs-CZ" altLang="cs-CZ" sz="3200" dirty="0" smtClean="0">
                <a:solidFill>
                  <a:schemeClr val="tx1"/>
                </a:solidFill>
                <a:ea typeface="+mn-ea"/>
              </a:rPr>
              <a:t>ZÚR x ÚP datové srovnání </a:t>
            </a:r>
            <a:r>
              <a:rPr lang="cs-CZ" altLang="cs-CZ" sz="3200" dirty="0" smtClean="0">
                <a:solidFill>
                  <a:schemeClr val="tx1"/>
                </a:solidFill>
                <a:ea typeface="+mn-ea"/>
              </a:rPr>
              <a:t>ÚSES</a:t>
            </a:r>
            <a:br>
              <a:rPr lang="cs-CZ" altLang="cs-CZ" sz="3200" dirty="0" smtClean="0">
                <a:solidFill>
                  <a:schemeClr val="tx1"/>
                </a:solidFill>
                <a:ea typeface="+mn-ea"/>
              </a:rPr>
            </a:br>
            <a:r>
              <a:rPr lang="cs-CZ" altLang="cs-CZ" sz="4800" dirty="0" smtClean="0">
                <a:solidFill>
                  <a:srgbClr val="FF0000"/>
                </a:solidFill>
                <a:ea typeface="+mn-ea"/>
              </a:rPr>
              <a:t>NE</a:t>
            </a:r>
            <a:r>
              <a:rPr lang="cs-CZ" altLang="cs-CZ" sz="4800" dirty="0">
                <a:solidFill>
                  <a:srgbClr val="FF0000"/>
                </a:solidFill>
                <a:ea typeface="+mn-ea"/>
              </a:rPr>
              <a:t>! </a:t>
            </a:r>
            <a:endParaRPr lang="cs-CZ" altLang="cs-CZ" sz="4800" dirty="0">
              <a:solidFill>
                <a:srgbClr val="FF0000"/>
              </a:solidFill>
              <a:ea typeface="+mn-ea"/>
            </a:endParaRPr>
          </a:p>
        </p:txBody>
      </p:sp>
      <p:sp>
        <p:nvSpPr>
          <p:cNvPr id="3" name="Podnadpis 2"/>
          <p:cNvSpPr>
            <a:spLocks noGrp="1"/>
          </p:cNvSpPr>
          <p:nvPr>
            <p:ph type="subTitle" idx="1"/>
          </p:nvPr>
        </p:nvSpPr>
        <p:spPr>
          <a:xfrm>
            <a:off x="179512" y="3933056"/>
            <a:ext cx="8535863" cy="1368152"/>
          </a:xfrm>
          <a:solidFill>
            <a:schemeClr val="accent6"/>
          </a:solidFill>
        </p:spPr>
        <p:txBody>
          <a:bodyPr rtlCol="0">
            <a:normAutofit fontScale="92500" lnSpcReduction="10000"/>
          </a:bodyPr>
          <a:lstStyle/>
          <a:p>
            <a:pPr algn="ctr" eaLnBrk="1" fontAlgn="auto" hangingPunct="1">
              <a:spcAft>
                <a:spcPts val="0"/>
              </a:spcAft>
              <a:buFont typeface="Arial" pitchFamily="34" charset="0"/>
              <a:buNone/>
              <a:defRPr/>
            </a:pPr>
            <a:r>
              <a:rPr lang="cs-CZ" sz="3200" dirty="0" smtClean="0">
                <a:solidFill>
                  <a:srgbClr val="FF0000"/>
                </a:solidFill>
              </a:rPr>
              <a:t>Data není možné srovnávat v elektronické podobě, neboť ZÚR není tvořena nad katastrální mapou!!!</a:t>
            </a:r>
          </a:p>
          <a:p>
            <a:pPr algn="ctr" eaLnBrk="1" fontAlgn="auto" hangingPunct="1">
              <a:spcAft>
                <a:spcPts val="0"/>
              </a:spcAft>
              <a:buFont typeface="Arial" pitchFamily="34" charset="0"/>
              <a:buNone/>
              <a:defRPr/>
            </a:pPr>
            <a:endParaRPr lang="cs-CZ" sz="2400" dirty="0" smtClean="0">
              <a:solidFill>
                <a:srgbClr val="FF0000"/>
              </a:solidFill>
            </a:endParaRPr>
          </a:p>
        </p:txBody>
      </p:sp>
      <p:sp>
        <p:nvSpPr>
          <p:cNvPr id="205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cs-CZ" altLang="cs-CZ" sz="2200" dirty="0" smtClean="0">
                <a:solidFill>
                  <a:schemeClr val="bg1"/>
                </a:solidFill>
              </a:rPr>
              <a:t>KÚÚK porada, 10.12.2015</a:t>
            </a:r>
          </a:p>
        </p:txBody>
      </p:sp>
    </p:spTree>
    <p:extLst>
      <p:ext uri="{BB962C8B-B14F-4D97-AF65-F5344CB8AC3E}">
        <p14:creationId xmlns:p14="http://schemas.microsoft.com/office/powerpoint/2010/main" val="5990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35496" y="1700809"/>
            <a:ext cx="8583910" cy="1080119"/>
          </a:xfrm>
        </p:spPr>
        <p:txBody>
          <a:bodyPr/>
          <a:lstStyle/>
          <a:p>
            <a:pPr algn="ctr"/>
            <a:r>
              <a:rPr lang="cs-CZ" altLang="cs-CZ" dirty="0" smtClean="0">
                <a:solidFill>
                  <a:schemeClr val="tx1"/>
                </a:solidFill>
                <a:ea typeface="+mn-ea"/>
              </a:rPr>
              <a:t>ZÚR je závazná pro tvorbu ÚP</a:t>
            </a:r>
            <a:endParaRPr lang="cs-CZ" altLang="cs-CZ" dirty="0">
              <a:solidFill>
                <a:schemeClr val="tx1"/>
              </a:solidFill>
              <a:ea typeface="+mn-ea"/>
            </a:endParaRPr>
          </a:p>
        </p:txBody>
      </p:sp>
      <p:sp>
        <p:nvSpPr>
          <p:cNvPr id="3" name="Podnadpis 2"/>
          <p:cNvSpPr>
            <a:spLocks noGrp="1"/>
          </p:cNvSpPr>
          <p:nvPr>
            <p:ph type="subTitle" idx="1"/>
          </p:nvPr>
        </p:nvSpPr>
        <p:spPr>
          <a:xfrm>
            <a:off x="179512" y="2996952"/>
            <a:ext cx="8535863" cy="3528392"/>
          </a:xfrm>
          <a:noFill/>
        </p:spPr>
        <p:txBody>
          <a:bodyPr rtlCol="0">
            <a:normAutofit/>
          </a:bodyPr>
          <a:lstStyle/>
          <a:p>
            <a:pPr algn="ctr" eaLnBrk="1" fontAlgn="auto" hangingPunct="1">
              <a:spcAft>
                <a:spcPts val="0"/>
              </a:spcAft>
              <a:buFont typeface="Arial" pitchFamily="34" charset="0"/>
              <a:buNone/>
              <a:defRPr/>
            </a:pPr>
            <a:r>
              <a:rPr lang="cs-CZ" sz="2400" dirty="0" smtClean="0">
                <a:solidFill>
                  <a:schemeClr val="tx1"/>
                </a:solidFill>
              </a:rPr>
              <a:t>ÚSES daný v ZÚR je nutno respektovat.</a:t>
            </a:r>
          </a:p>
          <a:p>
            <a:pPr algn="ctr" eaLnBrk="1" fontAlgn="auto" hangingPunct="1">
              <a:spcAft>
                <a:spcPts val="0"/>
              </a:spcAft>
              <a:buFont typeface="Arial" pitchFamily="34" charset="0"/>
              <a:buNone/>
              <a:defRPr/>
            </a:pPr>
            <a:r>
              <a:rPr lang="cs-CZ" sz="2400" dirty="0" smtClean="0">
                <a:solidFill>
                  <a:schemeClr val="tx1"/>
                </a:solidFill>
              </a:rPr>
              <a:t>ÚP nadregionální a regionální ÚSES upřesňuje.</a:t>
            </a:r>
          </a:p>
          <a:p>
            <a:pPr algn="ctr" eaLnBrk="1" fontAlgn="auto" hangingPunct="1">
              <a:spcAft>
                <a:spcPts val="0"/>
              </a:spcAft>
              <a:buFont typeface="Arial" pitchFamily="34" charset="0"/>
              <a:buNone/>
              <a:defRPr/>
            </a:pPr>
            <a:endParaRPr lang="cs-CZ" sz="2400" dirty="0" smtClean="0">
              <a:solidFill>
                <a:schemeClr val="tx1"/>
              </a:solidFill>
            </a:endParaRPr>
          </a:p>
          <a:p>
            <a:pPr algn="ctr" eaLnBrk="1" fontAlgn="auto" hangingPunct="1">
              <a:spcAft>
                <a:spcPts val="0"/>
              </a:spcAft>
              <a:buFont typeface="Arial" pitchFamily="34" charset="0"/>
              <a:buNone/>
              <a:defRPr/>
            </a:pPr>
            <a:r>
              <a:rPr lang="cs-CZ" sz="2400" dirty="0" smtClean="0">
                <a:solidFill>
                  <a:schemeClr val="tx1"/>
                </a:solidFill>
              </a:rPr>
              <a:t>Problémové partie – ty,  které jsou nad rámec ÚSES v ZÚR a mají své věcné opodstatnění, doporučujeme vymezit jako lokální ÚSES a dále předložit problematický úsek do ÚAP s požadavkem na prověření v nejbližší aktualizaci ZÚR. </a:t>
            </a:r>
          </a:p>
          <a:p>
            <a:pPr algn="ctr" eaLnBrk="1" fontAlgn="auto" hangingPunct="1">
              <a:spcAft>
                <a:spcPts val="0"/>
              </a:spcAft>
              <a:buFont typeface="Arial" pitchFamily="34" charset="0"/>
              <a:buNone/>
              <a:defRPr/>
            </a:pPr>
            <a:endParaRPr lang="cs-CZ" sz="2400" dirty="0" smtClean="0">
              <a:solidFill>
                <a:srgbClr val="FF0000"/>
              </a:solidFill>
            </a:endParaRPr>
          </a:p>
        </p:txBody>
      </p:sp>
      <p:sp>
        <p:nvSpPr>
          <p:cNvPr id="205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cs-CZ" altLang="cs-CZ" sz="2200" dirty="0" smtClean="0">
                <a:solidFill>
                  <a:schemeClr val="bg1"/>
                </a:solidFill>
              </a:rPr>
              <a:t>KÚÚK porada, 10.12.2015</a:t>
            </a:r>
          </a:p>
        </p:txBody>
      </p:sp>
    </p:spTree>
    <p:extLst>
      <p:ext uri="{BB962C8B-B14F-4D97-AF65-F5344CB8AC3E}">
        <p14:creationId xmlns:p14="http://schemas.microsoft.com/office/powerpoint/2010/main" val="1730758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jurackova.d\Desktop\peruc výřez zú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790707"/>
            <a:ext cx="3833132" cy="248827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urackova.d\Desktop\Peruc vedení koridor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7" y="2795017"/>
            <a:ext cx="3816424" cy="2541385"/>
          </a:xfrm>
          <a:prstGeom prst="rect">
            <a:avLst/>
          </a:prstGeom>
          <a:noFill/>
          <a:extLst>
            <a:ext uri="{909E8E84-426E-40DD-AFC4-6F175D3DCCD1}">
              <a14:hiddenFill xmlns:a14="http://schemas.microsoft.com/office/drawing/2010/main">
                <a:solidFill>
                  <a:srgbClr val="FFFFFF"/>
                </a:solidFill>
              </a14:hiddenFill>
            </a:ext>
          </a:extLst>
        </p:spPr>
      </p:pic>
      <p:sp>
        <p:nvSpPr>
          <p:cNvPr id="2050" name="Nadpis 1"/>
          <p:cNvSpPr>
            <a:spLocks noGrp="1"/>
          </p:cNvSpPr>
          <p:nvPr>
            <p:ph type="ctrTitle"/>
          </p:nvPr>
        </p:nvSpPr>
        <p:spPr>
          <a:xfrm>
            <a:off x="35496" y="1700809"/>
            <a:ext cx="8583910" cy="1080119"/>
          </a:xfrm>
        </p:spPr>
        <p:txBody>
          <a:bodyPr/>
          <a:lstStyle/>
          <a:p>
            <a:pPr algn="ctr"/>
            <a:r>
              <a:rPr lang="cs-CZ" altLang="cs-CZ" dirty="0" smtClean="0">
                <a:solidFill>
                  <a:schemeClr val="tx1"/>
                </a:solidFill>
                <a:ea typeface="+mn-ea"/>
              </a:rPr>
              <a:t>ZÚR je závazná pro tvorbu ÚP</a:t>
            </a:r>
            <a:endParaRPr lang="cs-CZ" altLang="cs-CZ" dirty="0">
              <a:solidFill>
                <a:schemeClr val="tx1"/>
              </a:solidFill>
              <a:ea typeface="+mn-ea"/>
            </a:endParaRPr>
          </a:p>
        </p:txBody>
      </p:sp>
      <p:sp>
        <p:nvSpPr>
          <p:cNvPr id="3" name="Podnadpis 2"/>
          <p:cNvSpPr>
            <a:spLocks noGrp="1"/>
          </p:cNvSpPr>
          <p:nvPr>
            <p:ph type="subTitle" idx="1"/>
          </p:nvPr>
        </p:nvSpPr>
        <p:spPr>
          <a:xfrm>
            <a:off x="179512" y="5589240"/>
            <a:ext cx="8535863" cy="936104"/>
          </a:xfrm>
          <a:noFill/>
        </p:spPr>
        <p:txBody>
          <a:bodyPr rtlCol="0">
            <a:normAutofit fontScale="92500"/>
          </a:bodyPr>
          <a:lstStyle/>
          <a:p>
            <a:pPr algn="ctr" eaLnBrk="1" fontAlgn="auto" hangingPunct="1">
              <a:spcAft>
                <a:spcPts val="0"/>
              </a:spcAft>
              <a:buFont typeface="Arial" pitchFamily="34" charset="0"/>
              <a:buNone/>
              <a:defRPr/>
            </a:pPr>
            <a:r>
              <a:rPr lang="cs-CZ" sz="2400" dirty="0" smtClean="0">
                <a:solidFill>
                  <a:srgbClr val="FF0000"/>
                </a:solidFill>
              </a:rPr>
              <a:t> Nepřehlédnutelná chyba ve vedení ÚSES = negativní stanovisko.</a:t>
            </a:r>
            <a:endParaRPr lang="cs-CZ" sz="2400" dirty="0">
              <a:solidFill>
                <a:srgbClr val="FF0000"/>
              </a:solidFill>
            </a:endParaRPr>
          </a:p>
          <a:p>
            <a:pPr algn="ctr" eaLnBrk="1" fontAlgn="auto" hangingPunct="1">
              <a:spcAft>
                <a:spcPts val="0"/>
              </a:spcAft>
              <a:buFont typeface="Arial" pitchFamily="34" charset="0"/>
              <a:buNone/>
              <a:defRPr/>
            </a:pPr>
            <a:r>
              <a:rPr lang="cs-CZ" sz="2400" dirty="0" smtClean="0">
                <a:solidFill>
                  <a:srgbClr val="FF0000"/>
                </a:solidFill>
              </a:rPr>
              <a:t>Nerespektuje ZÚR ÚK. </a:t>
            </a:r>
          </a:p>
        </p:txBody>
      </p:sp>
      <p:sp>
        <p:nvSpPr>
          <p:cNvPr id="205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cs-CZ" altLang="cs-CZ" sz="2200" dirty="0" smtClean="0">
                <a:solidFill>
                  <a:schemeClr val="bg1"/>
                </a:solidFill>
              </a:rPr>
              <a:t>KÚÚK porada, 10.12.2015</a:t>
            </a:r>
          </a:p>
        </p:txBody>
      </p:sp>
      <p:sp>
        <p:nvSpPr>
          <p:cNvPr id="4" name="TextovéPole 3"/>
          <p:cNvSpPr txBox="1"/>
          <p:nvPr/>
        </p:nvSpPr>
        <p:spPr>
          <a:xfrm>
            <a:off x="7092280" y="3573016"/>
            <a:ext cx="360040" cy="707886"/>
          </a:xfrm>
          <a:prstGeom prst="rect">
            <a:avLst/>
          </a:prstGeom>
          <a:noFill/>
        </p:spPr>
        <p:txBody>
          <a:bodyPr wrap="square" rtlCol="0">
            <a:spAutoFit/>
          </a:bodyPr>
          <a:lstStyle/>
          <a:p>
            <a:r>
              <a:rPr lang="cs-CZ" sz="4000" dirty="0">
                <a:solidFill>
                  <a:srgbClr val="FF0000"/>
                </a:solidFill>
              </a:rPr>
              <a:t>?</a:t>
            </a:r>
            <a:endParaRPr lang="cs-CZ" sz="4000" dirty="0"/>
          </a:p>
        </p:txBody>
      </p:sp>
      <p:sp>
        <p:nvSpPr>
          <p:cNvPr id="2" name="Ovál 1"/>
          <p:cNvSpPr/>
          <p:nvPr/>
        </p:nvSpPr>
        <p:spPr>
          <a:xfrm rot="1916389">
            <a:off x="2087603" y="3473870"/>
            <a:ext cx="1718729" cy="6568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p:cNvSpPr/>
          <p:nvPr/>
        </p:nvSpPr>
        <p:spPr>
          <a:xfrm>
            <a:off x="6264188" y="3284984"/>
            <a:ext cx="720080" cy="22382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2128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2"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urackova.d\Desktop\oprava vedení NRB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276872"/>
            <a:ext cx="6048672" cy="4092704"/>
          </a:xfrm>
          <a:prstGeom prst="rect">
            <a:avLst/>
          </a:prstGeom>
          <a:noFill/>
          <a:extLst>
            <a:ext uri="{909E8E84-426E-40DD-AFC4-6F175D3DCCD1}">
              <a14:hiddenFill xmlns:a14="http://schemas.microsoft.com/office/drawing/2010/main">
                <a:solidFill>
                  <a:srgbClr val="FFFFFF"/>
                </a:solidFill>
              </a14:hiddenFill>
            </a:ext>
          </a:extLst>
        </p:spPr>
      </p:pic>
      <p:sp>
        <p:nvSpPr>
          <p:cNvPr id="2050" name="Nadpis 1"/>
          <p:cNvSpPr>
            <a:spLocks noGrp="1"/>
          </p:cNvSpPr>
          <p:nvPr>
            <p:ph type="ctrTitle"/>
          </p:nvPr>
        </p:nvSpPr>
        <p:spPr>
          <a:xfrm>
            <a:off x="35910" y="1471788"/>
            <a:ext cx="8583910" cy="1021108"/>
          </a:xfrm>
        </p:spPr>
        <p:txBody>
          <a:bodyPr/>
          <a:lstStyle/>
          <a:p>
            <a:pPr algn="ctr"/>
            <a:r>
              <a:rPr lang="cs-CZ" altLang="cs-CZ" sz="2800" dirty="0" smtClean="0">
                <a:solidFill>
                  <a:schemeClr val="tx1"/>
                </a:solidFill>
                <a:ea typeface="+mn-ea"/>
              </a:rPr>
              <a:t>Proč je dobré mít v týmu odborníka na ÚSES?</a:t>
            </a:r>
            <a:endParaRPr lang="cs-CZ" altLang="cs-CZ" sz="2800" dirty="0">
              <a:solidFill>
                <a:schemeClr val="tx1"/>
              </a:solidFill>
              <a:ea typeface="+mn-ea"/>
            </a:endParaRPr>
          </a:p>
        </p:txBody>
      </p:sp>
      <p:sp>
        <p:nvSpPr>
          <p:cNvPr id="3" name="Podnadpis 2"/>
          <p:cNvSpPr>
            <a:spLocks noGrp="1"/>
          </p:cNvSpPr>
          <p:nvPr>
            <p:ph type="subTitle" idx="1"/>
          </p:nvPr>
        </p:nvSpPr>
        <p:spPr>
          <a:xfrm>
            <a:off x="-108520" y="6369576"/>
            <a:ext cx="9073008" cy="659824"/>
          </a:xfrm>
          <a:noFill/>
        </p:spPr>
        <p:txBody>
          <a:bodyPr rtlCol="0">
            <a:normAutofit fontScale="92500"/>
          </a:bodyPr>
          <a:lstStyle/>
          <a:p>
            <a:pPr algn="ctr" eaLnBrk="1" fontAlgn="auto" hangingPunct="1">
              <a:spcAft>
                <a:spcPts val="0"/>
              </a:spcAft>
              <a:buFont typeface="Arial" pitchFamily="34" charset="0"/>
              <a:buNone/>
              <a:defRPr/>
            </a:pPr>
            <a:r>
              <a:rPr lang="cs-CZ" sz="2400" dirty="0" smtClean="0">
                <a:solidFill>
                  <a:srgbClr val="FF0000"/>
                </a:solidFill>
              </a:rPr>
              <a:t> „Opravená“ chyba ve vedení NRBK K 57- LBC stojí samostatně  v poli.</a:t>
            </a:r>
          </a:p>
        </p:txBody>
      </p:sp>
      <p:sp>
        <p:nvSpPr>
          <p:cNvPr id="205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cs-CZ" altLang="cs-CZ" sz="2200" dirty="0" smtClean="0">
                <a:solidFill>
                  <a:schemeClr val="bg1"/>
                </a:solidFill>
              </a:rPr>
              <a:t>KÚÚK porada, 10.12.2015</a:t>
            </a:r>
          </a:p>
        </p:txBody>
      </p:sp>
      <p:sp>
        <p:nvSpPr>
          <p:cNvPr id="2" name="Ovál 1"/>
          <p:cNvSpPr/>
          <p:nvPr/>
        </p:nvSpPr>
        <p:spPr>
          <a:xfrm rot="2588162">
            <a:off x="3412038" y="2888727"/>
            <a:ext cx="5056185" cy="23058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p:cNvSpPr/>
          <p:nvPr/>
        </p:nvSpPr>
        <p:spPr>
          <a:xfrm>
            <a:off x="4355976" y="4127376"/>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p:cNvSpPr/>
          <p:nvPr/>
        </p:nvSpPr>
        <p:spPr>
          <a:xfrm>
            <a:off x="4359344" y="5665731"/>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p:cNvSpPr/>
          <p:nvPr/>
        </p:nvSpPr>
        <p:spPr>
          <a:xfrm>
            <a:off x="4355976" y="2864554"/>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832999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urackova.d\Desktop\výřez u Drahonic.png"/>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107504" y="3068960"/>
            <a:ext cx="4457328" cy="2994924"/>
          </a:xfrm>
          <a:prstGeom prst="rect">
            <a:avLst/>
          </a:prstGeom>
          <a:noFill/>
          <a:extLst>
            <a:ext uri="{909E8E84-426E-40DD-AFC4-6F175D3DCCD1}">
              <a14:hiddenFill xmlns:a14="http://schemas.microsoft.com/office/drawing/2010/main">
                <a:solidFill>
                  <a:srgbClr val="FFFFFF"/>
                </a:solidFill>
              </a14:hiddenFill>
            </a:ext>
          </a:extLst>
        </p:spPr>
      </p:pic>
      <p:sp>
        <p:nvSpPr>
          <p:cNvPr id="2050" name="Nadpis 1"/>
          <p:cNvSpPr>
            <a:spLocks noGrp="1"/>
          </p:cNvSpPr>
          <p:nvPr>
            <p:ph type="ctrTitle"/>
          </p:nvPr>
        </p:nvSpPr>
        <p:spPr>
          <a:xfrm>
            <a:off x="35496" y="1340769"/>
            <a:ext cx="8583910" cy="1440160"/>
          </a:xfrm>
        </p:spPr>
        <p:txBody>
          <a:bodyPr/>
          <a:lstStyle/>
          <a:p>
            <a:pPr algn="ctr"/>
            <a:r>
              <a:rPr lang="cs-CZ" altLang="cs-CZ" dirty="0" smtClean="0">
                <a:solidFill>
                  <a:schemeClr val="tx1"/>
                </a:solidFill>
                <a:ea typeface="+mn-ea"/>
              </a:rPr>
              <a:t>Širší vztahy – návaznost ÚSES </a:t>
            </a:r>
            <a:endParaRPr lang="cs-CZ" altLang="cs-CZ" dirty="0">
              <a:solidFill>
                <a:schemeClr val="tx1"/>
              </a:solidFill>
              <a:ea typeface="+mn-ea"/>
            </a:endParaRPr>
          </a:p>
        </p:txBody>
      </p:sp>
      <p:sp>
        <p:nvSpPr>
          <p:cNvPr id="3" name="Podnadpis 2"/>
          <p:cNvSpPr>
            <a:spLocks noGrp="1"/>
          </p:cNvSpPr>
          <p:nvPr>
            <p:ph type="subTitle" idx="1"/>
          </p:nvPr>
        </p:nvSpPr>
        <p:spPr>
          <a:xfrm>
            <a:off x="179512" y="2204864"/>
            <a:ext cx="8535863" cy="4320480"/>
          </a:xfrm>
          <a:noFill/>
        </p:spPr>
        <p:txBody>
          <a:bodyPr rtlCol="0">
            <a:normAutofit/>
          </a:bodyPr>
          <a:lstStyle/>
          <a:p>
            <a:pPr algn="ctr" eaLnBrk="1" fontAlgn="auto" hangingPunct="1">
              <a:spcAft>
                <a:spcPts val="0"/>
              </a:spcAft>
              <a:buFont typeface="Arial" pitchFamily="34" charset="0"/>
              <a:buNone/>
              <a:defRPr/>
            </a:pPr>
            <a:r>
              <a:rPr lang="cs-CZ" sz="2400" b="1" dirty="0" smtClean="0">
                <a:solidFill>
                  <a:schemeClr val="tx1"/>
                </a:solidFill>
              </a:rPr>
              <a:t>I na hranicích správních území je nutno zachovávat min. parametry pro ÚSES i na lokální úrovni.</a:t>
            </a:r>
            <a:endParaRPr lang="cs-CZ" sz="2400" dirty="0" smtClean="0">
              <a:solidFill>
                <a:srgbClr val="FF0000"/>
              </a:solidFill>
            </a:endParaRPr>
          </a:p>
        </p:txBody>
      </p:sp>
      <p:sp>
        <p:nvSpPr>
          <p:cNvPr id="205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cs-CZ" altLang="cs-CZ" sz="2200" dirty="0" smtClean="0">
                <a:solidFill>
                  <a:schemeClr val="bg1"/>
                </a:solidFill>
              </a:rPr>
              <a:t>KÚÚK porada, 10.12.2015</a:t>
            </a:r>
          </a:p>
        </p:txBody>
      </p:sp>
      <p:pic>
        <p:nvPicPr>
          <p:cNvPr id="1027" name="Picture 3" descr="C:\Users\jurackova.d\Desktop\výřez ÚSES u Lužce.png"/>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4564832" y="3068960"/>
            <a:ext cx="4418254" cy="29949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jurackova.d\Desktop\výřez u Drahoni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89" y="3068960"/>
            <a:ext cx="4480743" cy="301065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urackova.d\Desktop\výřez ÚSES u Luž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5418" y="3094144"/>
            <a:ext cx="4437526" cy="3007987"/>
          </a:xfrm>
          <a:prstGeom prst="rect">
            <a:avLst/>
          </a:prstGeom>
          <a:noFill/>
          <a:extLst>
            <a:ext uri="{909E8E84-426E-40DD-AFC4-6F175D3DCCD1}">
              <a14:hiddenFill xmlns:a14="http://schemas.microsoft.com/office/drawing/2010/main">
                <a:solidFill>
                  <a:srgbClr val="FFFFFF"/>
                </a:solidFill>
              </a14:hiddenFill>
            </a:ext>
          </a:extLst>
        </p:spPr>
      </p:pic>
      <p:sp>
        <p:nvSpPr>
          <p:cNvPr id="4" name="Ovál 3"/>
          <p:cNvSpPr/>
          <p:nvPr/>
        </p:nvSpPr>
        <p:spPr>
          <a:xfrm rot="21043985">
            <a:off x="6462401" y="4596292"/>
            <a:ext cx="2570584" cy="11385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p:cNvSpPr/>
          <p:nvPr/>
        </p:nvSpPr>
        <p:spPr>
          <a:xfrm>
            <a:off x="5508104" y="3683737"/>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p:cNvSpPr/>
          <p:nvPr/>
        </p:nvSpPr>
        <p:spPr>
          <a:xfrm>
            <a:off x="1486641" y="3574046"/>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se šipkou 7"/>
          <p:cNvCxnSpPr/>
          <p:nvPr/>
        </p:nvCxnSpPr>
        <p:spPr>
          <a:xfrm flipV="1">
            <a:off x="3491880" y="4598137"/>
            <a:ext cx="777759" cy="9663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V="1">
            <a:off x="7020272" y="5013176"/>
            <a:ext cx="1503784" cy="152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83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467544" y="1700809"/>
            <a:ext cx="8151862" cy="1080120"/>
          </a:xfrm>
        </p:spPr>
        <p:txBody>
          <a:bodyPr/>
          <a:lstStyle/>
          <a:p>
            <a:pPr algn="ctr"/>
            <a:r>
              <a:rPr lang="cs-CZ" sz="2800" dirty="0" smtClean="0"/>
              <a:t>Územní systém ekologické stability ÚSES</a:t>
            </a:r>
            <a:endParaRPr lang="cs-CZ" altLang="cs-CZ" sz="2800" dirty="0" smtClean="0">
              <a:latin typeface="Arial" charset="0"/>
              <a:cs typeface="Arial" charset="0"/>
            </a:endParaRPr>
          </a:p>
        </p:txBody>
      </p:sp>
      <p:sp>
        <p:nvSpPr>
          <p:cNvPr id="3" name="Podnadpis 2"/>
          <p:cNvSpPr>
            <a:spLocks noGrp="1"/>
          </p:cNvSpPr>
          <p:nvPr>
            <p:ph type="subTitle" idx="1"/>
          </p:nvPr>
        </p:nvSpPr>
        <p:spPr>
          <a:xfrm>
            <a:off x="323528" y="2996952"/>
            <a:ext cx="8391847" cy="3312368"/>
          </a:xfrm>
        </p:spPr>
        <p:txBody>
          <a:bodyPr rtlCol="0">
            <a:normAutofit/>
          </a:bodyPr>
          <a:lstStyle/>
          <a:p>
            <a:pPr eaLnBrk="1" fontAlgn="auto" hangingPunct="1">
              <a:spcAft>
                <a:spcPts val="0"/>
              </a:spcAft>
              <a:buFont typeface="Arial" pitchFamily="34" charset="0"/>
              <a:buNone/>
              <a:defRPr/>
            </a:pPr>
            <a:r>
              <a:rPr lang="cs-CZ" sz="2400" b="1" dirty="0" smtClean="0">
                <a:solidFill>
                  <a:schemeClr val="tx1"/>
                </a:solidFill>
              </a:rPr>
              <a:t>projednání ÚSES 	x	podklad</a:t>
            </a:r>
          </a:p>
          <a:p>
            <a:pPr marL="342900" indent="-342900" eaLnBrk="1" fontAlgn="auto" hangingPunct="1">
              <a:spcAft>
                <a:spcPts val="0"/>
              </a:spcAft>
              <a:buFontTx/>
              <a:buChar char="-"/>
              <a:defRPr/>
            </a:pPr>
            <a:r>
              <a:rPr lang="cs-CZ" sz="2400" dirty="0" smtClean="0">
                <a:solidFill>
                  <a:schemeClr val="tx1"/>
                </a:solidFill>
              </a:rPr>
              <a:t>v ZÚR			rastrová mapa ČR  	1: 50 000</a:t>
            </a:r>
          </a:p>
          <a:p>
            <a:pPr marL="342900" indent="-342900" eaLnBrk="1" fontAlgn="auto" hangingPunct="1">
              <a:spcAft>
                <a:spcPts val="0"/>
              </a:spcAft>
              <a:buFontTx/>
              <a:buChar char="-"/>
              <a:defRPr/>
            </a:pPr>
            <a:r>
              <a:rPr lang="cs-CZ" sz="2400" dirty="0" smtClean="0">
                <a:solidFill>
                  <a:schemeClr val="tx1"/>
                </a:solidFill>
              </a:rPr>
              <a:t>v ÚP 			katastrální mapa	1: 1 000</a:t>
            </a:r>
          </a:p>
          <a:p>
            <a:pPr marL="342900" indent="-342900" eaLnBrk="1" fontAlgn="auto" hangingPunct="1">
              <a:spcAft>
                <a:spcPts val="0"/>
              </a:spcAft>
              <a:buFontTx/>
              <a:buChar char="-"/>
              <a:defRPr/>
            </a:pPr>
            <a:r>
              <a:rPr lang="cs-CZ" sz="2400" dirty="0" smtClean="0">
                <a:solidFill>
                  <a:schemeClr val="tx1"/>
                </a:solidFill>
              </a:rPr>
              <a:t>v KPÚ			katastrální mapa	1: 1 000</a:t>
            </a:r>
          </a:p>
          <a:p>
            <a:pPr eaLnBrk="1" fontAlgn="auto" hangingPunct="1">
              <a:spcAft>
                <a:spcPts val="0"/>
              </a:spcAft>
              <a:buFont typeface="Arial" pitchFamily="34" charset="0"/>
              <a:buNone/>
              <a:defRPr/>
            </a:pPr>
            <a:endParaRPr lang="cs-CZ" sz="2400" dirty="0" smtClean="0">
              <a:solidFill>
                <a:schemeClr val="tx1"/>
              </a:solidFill>
            </a:endParaRPr>
          </a:p>
          <a:p>
            <a:pPr eaLnBrk="1" fontAlgn="auto" hangingPunct="1">
              <a:spcAft>
                <a:spcPts val="0"/>
              </a:spcAft>
              <a:buFont typeface="Arial" pitchFamily="34" charset="0"/>
              <a:buNone/>
              <a:defRPr/>
            </a:pPr>
            <a:r>
              <a:rPr lang="cs-CZ" sz="2400" dirty="0" smtClean="0">
                <a:solidFill>
                  <a:schemeClr val="tx1"/>
                </a:solidFill>
              </a:rPr>
              <a:t>ZÚR řeší nadregionální a regionální ÚSES.</a:t>
            </a:r>
          </a:p>
          <a:p>
            <a:pPr eaLnBrk="1" fontAlgn="auto" hangingPunct="1">
              <a:spcAft>
                <a:spcPts val="0"/>
              </a:spcAft>
              <a:buFont typeface="Arial" pitchFamily="34" charset="0"/>
              <a:buNone/>
              <a:defRPr/>
            </a:pPr>
            <a:r>
              <a:rPr lang="cs-CZ" sz="2400" dirty="0" smtClean="0">
                <a:solidFill>
                  <a:schemeClr val="tx1"/>
                </a:solidFill>
              </a:rPr>
              <a:t>ÚP a KPÚ řeší nadregionální, regionální i lokální ÚSES.</a:t>
            </a:r>
          </a:p>
        </p:txBody>
      </p:sp>
      <p:sp>
        <p:nvSpPr>
          <p:cNvPr id="205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cs-CZ" altLang="cs-CZ" sz="2200" dirty="0" smtClean="0">
                <a:solidFill>
                  <a:schemeClr val="bg1"/>
                </a:solidFill>
              </a:rPr>
              <a:t>KÚÚK porada, 10.12.2015</a:t>
            </a:r>
          </a:p>
        </p:txBody>
      </p:sp>
    </p:spTree>
    <p:extLst>
      <p:ext uri="{BB962C8B-B14F-4D97-AF65-F5344CB8AC3E}">
        <p14:creationId xmlns:p14="http://schemas.microsoft.com/office/powerpoint/2010/main" val="426030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35496" y="1340769"/>
            <a:ext cx="8583910" cy="1440160"/>
          </a:xfrm>
        </p:spPr>
        <p:txBody>
          <a:bodyPr/>
          <a:lstStyle/>
          <a:p>
            <a:pPr algn="ctr"/>
            <a:r>
              <a:rPr lang="cs-CZ" altLang="cs-CZ" dirty="0" smtClean="0">
                <a:solidFill>
                  <a:schemeClr val="tx1"/>
                </a:solidFill>
                <a:ea typeface="+mn-ea"/>
              </a:rPr>
              <a:t>Širší vztahy – biocentra</a:t>
            </a:r>
            <a:endParaRPr lang="cs-CZ" altLang="cs-CZ" dirty="0">
              <a:solidFill>
                <a:schemeClr val="tx1"/>
              </a:solidFill>
              <a:ea typeface="+mn-ea"/>
            </a:endParaRPr>
          </a:p>
        </p:txBody>
      </p:sp>
      <p:sp>
        <p:nvSpPr>
          <p:cNvPr id="3" name="Podnadpis 2"/>
          <p:cNvSpPr>
            <a:spLocks noGrp="1"/>
          </p:cNvSpPr>
          <p:nvPr>
            <p:ph type="subTitle" idx="1"/>
          </p:nvPr>
        </p:nvSpPr>
        <p:spPr>
          <a:xfrm>
            <a:off x="0" y="2204864"/>
            <a:ext cx="9108504" cy="4320480"/>
          </a:xfrm>
          <a:noFill/>
        </p:spPr>
        <p:txBody>
          <a:bodyPr rtlCol="0">
            <a:normAutofit/>
          </a:bodyPr>
          <a:lstStyle/>
          <a:p>
            <a:pPr algn="ctr" eaLnBrk="1" fontAlgn="auto" hangingPunct="1">
              <a:spcAft>
                <a:spcPts val="0"/>
              </a:spcAft>
              <a:buFont typeface="Arial" pitchFamily="34" charset="0"/>
              <a:buNone/>
              <a:defRPr/>
            </a:pPr>
            <a:r>
              <a:rPr lang="cs-CZ" sz="1800" b="1" dirty="0" smtClean="0">
                <a:solidFill>
                  <a:schemeClr val="tx1"/>
                </a:solidFill>
              </a:rPr>
              <a:t>I na hranicích správních území je nutno zachovávat min. parametry pro ÚSES</a:t>
            </a:r>
          </a:p>
          <a:p>
            <a:pPr eaLnBrk="1" fontAlgn="auto" hangingPunct="1">
              <a:spcAft>
                <a:spcPts val="0"/>
              </a:spcAft>
              <a:buFont typeface="Arial" pitchFamily="34" charset="0"/>
              <a:buNone/>
              <a:defRPr/>
            </a:pPr>
            <a:r>
              <a:rPr lang="cs-CZ" sz="1800" b="1" dirty="0" smtClean="0">
                <a:solidFill>
                  <a:schemeClr val="tx1"/>
                </a:solidFill>
              </a:rPr>
              <a:t>NRBC 18, Oblík, Raná</a:t>
            </a:r>
          </a:p>
          <a:p>
            <a:pPr marL="285750" indent="-285750" eaLnBrk="1" fontAlgn="auto" hangingPunct="1">
              <a:spcAft>
                <a:spcPts val="0"/>
              </a:spcAft>
              <a:buFontTx/>
              <a:buChar char="-"/>
              <a:defRPr/>
            </a:pPr>
            <a:r>
              <a:rPr lang="cs-CZ" sz="1800" b="1" dirty="0" smtClean="0">
                <a:solidFill>
                  <a:schemeClr val="tx1"/>
                </a:solidFill>
              </a:rPr>
              <a:t>Dobroměřice</a:t>
            </a:r>
          </a:p>
          <a:p>
            <a:pPr marL="285750" indent="-285750" eaLnBrk="1" fontAlgn="auto" hangingPunct="1">
              <a:spcAft>
                <a:spcPts val="0"/>
              </a:spcAft>
              <a:buFontTx/>
              <a:buChar char="-"/>
              <a:defRPr/>
            </a:pPr>
            <a:r>
              <a:rPr lang="cs-CZ" sz="1800" b="1" dirty="0" smtClean="0">
                <a:solidFill>
                  <a:schemeClr val="tx1"/>
                </a:solidFill>
              </a:rPr>
              <a:t>Chožov</a:t>
            </a:r>
          </a:p>
          <a:p>
            <a:pPr marL="285750" indent="-285750" eaLnBrk="1" fontAlgn="auto" hangingPunct="1">
              <a:spcAft>
                <a:spcPts val="0"/>
              </a:spcAft>
              <a:buFontTx/>
              <a:buChar char="-"/>
              <a:defRPr/>
            </a:pPr>
            <a:r>
              <a:rPr lang="cs-CZ" sz="1800" b="1" dirty="0" smtClean="0">
                <a:solidFill>
                  <a:schemeClr val="tx1"/>
                </a:solidFill>
              </a:rPr>
              <a:t>Chraberce</a:t>
            </a:r>
          </a:p>
          <a:p>
            <a:pPr marL="285750" indent="-285750" eaLnBrk="1" fontAlgn="auto" hangingPunct="1">
              <a:spcAft>
                <a:spcPts val="0"/>
              </a:spcAft>
              <a:buFontTx/>
              <a:buChar char="-"/>
              <a:defRPr/>
            </a:pPr>
            <a:r>
              <a:rPr lang="cs-CZ" sz="1800" b="1" dirty="0" smtClean="0">
                <a:solidFill>
                  <a:schemeClr val="tx1"/>
                </a:solidFill>
              </a:rPr>
              <a:t>Lenešice</a:t>
            </a:r>
          </a:p>
          <a:p>
            <a:pPr marL="285750" indent="-285750" eaLnBrk="1" fontAlgn="auto" hangingPunct="1">
              <a:spcAft>
                <a:spcPts val="0"/>
              </a:spcAft>
              <a:buFontTx/>
              <a:buChar char="-"/>
              <a:defRPr/>
            </a:pPr>
            <a:r>
              <a:rPr lang="cs-CZ" sz="1800" b="1" dirty="0" smtClean="0">
                <a:solidFill>
                  <a:schemeClr val="tx1"/>
                </a:solidFill>
              </a:rPr>
              <a:t>Libčeves</a:t>
            </a:r>
          </a:p>
          <a:p>
            <a:pPr marL="285750" indent="-285750" eaLnBrk="1" fontAlgn="auto" hangingPunct="1">
              <a:spcAft>
                <a:spcPts val="0"/>
              </a:spcAft>
              <a:buFontTx/>
              <a:buChar char="-"/>
              <a:defRPr/>
            </a:pPr>
            <a:r>
              <a:rPr lang="cs-CZ" sz="1800" b="1" dirty="0" smtClean="0">
                <a:solidFill>
                  <a:schemeClr val="tx1"/>
                </a:solidFill>
              </a:rPr>
              <a:t>Raná</a:t>
            </a:r>
          </a:p>
          <a:p>
            <a:pPr eaLnBrk="1" fontAlgn="auto" hangingPunct="1">
              <a:spcAft>
                <a:spcPts val="0"/>
              </a:spcAft>
              <a:defRPr/>
            </a:pPr>
            <a:r>
              <a:rPr lang="cs-CZ" sz="1800" b="1" dirty="0" smtClean="0">
                <a:solidFill>
                  <a:schemeClr val="tx1"/>
                </a:solidFill>
              </a:rPr>
              <a:t>V ÚP je nutno vyčíslit</a:t>
            </a:r>
          </a:p>
          <a:p>
            <a:pPr fontAlgn="auto">
              <a:spcAft>
                <a:spcPts val="0"/>
              </a:spcAft>
              <a:defRPr/>
            </a:pPr>
            <a:r>
              <a:rPr lang="cs-CZ" sz="1800" b="1" dirty="0" smtClean="0">
                <a:solidFill>
                  <a:schemeClr val="tx1"/>
                </a:solidFill>
              </a:rPr>
              <a:t>rozlohu v </a:t>
            </a:r>
            <a:r>
              <a:rPr lang="cs-CZ" sz="1800" b="1" dirty="0" err="1" smtClean="0">
                <a:solidFill>
                  <a:schemeClr val="tx1"/>
                </a:solidFill>
              </a:rPr>
              <a:t>řeš.území</a:t>
            </a:r>
            <a:r>
              <a:rPr lang="cs-CZ" sz="1800" b="1" dirty="0">
                <a:solidFill>
                  <a:schemeClr val="tx1"/>
                </a:solidFill>
              </a:rPr>
              <a:t>. </a:t>
            </a:r>
            <a:endParaRPr lang="cs-CZ" sz="1800" b="1" dirty="0" smtClean="0">
              <a:solidFill>
                <a:schemeClr val="tx1"/>
              </a:solidFill>
            </a:endParaRPr>
          </a:p>
          <a:p>
            <a:pPr fontAlgn="auto">
              <a:spcAft>
                <a:spcPts val="0"/>
              </a:spcAft>
              <a:defRPr/>
            </a:pPr>
            <a:r>
              <a:rPr lang="cs-CZ" sz="1800" b="1" dirty="0" smtClean="0">
                <a:solidFill>
                  <a:schemeClr val="tx1"/>
                </a:solidFill>
              </a:rPr>
              <a:t>Celkem min</a:t>
            </a:r>
            <a:r>
              <a:rPr lang="cs-CZ" sz="1800" b="1" dirty="0">
                <a:solidFill>
                  <a:schemeClr val="tx1"/>
                </a:solidFill>
              </a:rPr>
              <a:t>.  1 </a:t>
            </a:r>
            <a:r>
              <a:rPr lang="cs-CZ" sz="1800" b="1" dirty="0" smtClean="0">
                <a:solidFill>
                  <a:schemeClr val="tx1"/>
                </a:solidFill>
              </a:rPr>
              <a:t>000 ha </a:t>
            </a:r>
          </a:p>
          <a:p>
            <a:pPr fontAlgn="auto">
              <a:spcAft>
                <a:spcPts val="0"/>
              </a:spcAft>
              <a:defRPr/>
            </a:pPr>
            <a:r>
              <a:rPr lang="cs-CZ" sz="1800" b="1" dirty="0" smtClean="0">
                <a:solidFill>
                  <a:schemeClr val="tx1"/>
                </a:solidFill>
              </a:rPr>
              <a:t>dle ZÚR ÚK nutno </a:t>
            </a:r>
          </a:p>
          <a:p>
            <a:pPr fontAlgn="auto">
              <a:spcAft>
                <a:spcPts val="0"/>
              </a:spcAft>
              <a:defRPr/>
            </a:pPr>
            <a:r>
              <a:rPr lang="cs-CZ" sz="1800" b="1" dirty="0" smtClean="0">
                <a:solidFill>
                  <a:schemeClr val="tx1"/>
                </a:solidFill>
              </a:rPr>
              <a:t>dodržet !</a:t>
            </a:r>
          </a:p>
          <a:p>
            <a:pPr marL="285750" indent="-285750" eaLnBrk="1" fontAlgn="auto" hangingPunct="1">
              <a:spcAft>
                <a:spcPts val="0"/>
              </a:spcAft>
              <a:buFontTx/>
              <a:buChar char="-"/>
              <a:defRPr/>
            </a:pPr>
            <a:endParaRPr lang="cs-CZ" sz="1800" dirty="0" smtClean="0">
              <a:solidFill>
                <a:srgbClr val="FF0000"/>
              </a:solidFill>
            </a:endParaRPr>
          </a:p>
        </p:txBody>
      </p:sp>
      <p:sp>
        <p:nvSpPr>
          <p:cNvPr id="205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cs-CZ" altLang="cs-CZ" sz="2200" dirty="0" smtClean="0">
                <a:solidFill>
                  <a:schemeClr val="bg1"/>
                </a:solidFill>
              </a:rPr>
              <a:t>KÚÚK porada, 10.12.2015</a:t>
            </a:r>
          </a:p>
        </p:txBody>
      </p:sp>
      <p:pic>
        <p:nvPicPr>
          <p:cNvPr id="3074" name="Picture 2" descr="C:\Users\jurackova.d\Desktop\výřez NRBC 18.pn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483768" y="2544440"/>
            <a:ext cx="6359932" cy="41764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urackova.d\Desktop\výřez NRBC 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4772" y="2544043"/>
            <a:ext cx="6348927" cy="416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75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467544" y="1772816"/>
            <a:ext cx="8151862" cy="2160240"/>
          </a:xfrm>
        </p:spPr>
        <p:txBody>
          <a:bodyPr/>
          <a:lstStyle/>
          <a:p>
            <a:pPr algn="ctr"/>
            <a:r>
              <a:rPr lang="cs-CZ" dirty="0" smtClean="0"/>
              <a:t/>
            </a:r>
            <a:br>
              <a:rPr lang="cs-CZ" dirty="0" smtClean="0"/>
            </a:br>
            <a:r>
              <a:rPr lang="cs-CZ" dirty="0" smtClean="0"/>
              <a:t>Děkuji za pozornost.</a:t>
            </a:r>
            <a:br>
              <a:rPr lang="cs-CZ" dirty="0" smtClean="0"/>
            </a:br>
            <a:r>
              <a:rPr lang="cs-CZ" dirty="0" smtClean="0"/>
              <a:t/>
            </a:r>
            <a:br>
              <a:rPr lang="cs-CZ" dirty="0" smtClean="0"/>
            </a:br>
            <a:r>
              <a:rPr lang="cs-CZ" dirty="0" smtClean="0">
                <a:solidFill>
                  <a:srgbClr val="C00000"/>
                </a:solidFill>
              </a:rPr>
              <a:t>Přeji klidný advent, krásné vánoce a do nového roku 2016 hodně štěstí.</a:t>
            </a:r>
            <a:r>
              <a:rPr lang="cs-CZ" dirty="0" smtClean="0"/>
              <a:t/>
            </a:r>
            <a:br>
              <a:rPr lang="cs-CZ" dirty="0" smtClean="0"/>
            </a:br>
            <a:endParaRPr lang="cs-CZ" altLang="cs-CZ" sz="2400" dirty="0" smtClean="0">
              <a:latin typeface="Arial" charset="0"/>
              <a:cs typeface="Arial" charset="0"/>
            </a:endParaRPr>
          </a:p>
        </p:txBody>
      </p:sp>
      <p:sp>
        <p:nvSpPr>
          <p:cNvPr id="3" name="Podnadpis 2"/>
          <p:cNvSpPr>
            <a:spLocks noGrp="1"/>
          </p:cNvSpPr>
          <p:nvPr>
            <p:ph type="subTitle" idx="1"/>
          </p:nvPr>
        </p:nvSpPr>
        <p:spPr>
          <a:xfrm>
            <a:off x="323528" y="4725144"/>
            <a:ext cx="8391847" cy="1944216"/>
          </a:xfrm>
        </p:spPr>
        <p:txBody>
          <a:bodyPr rtlCol="0">
            <a:normAutofit lnSpcReduction="10000"/>
          </a:bodyPr>
          <a:lstStyle/>
          <a:p>
            <a:pPr algn="r" fontAlgn="auto">
              <a:spcAft>
                <a:spcPts val="0"/>
              </a:spcAft>
              <a:defRPr/>
            </a:pPr>
            <a:r>
              <a:rPr lang="cs-CZ" b="1" dirty="0">
                <a:solidFill>
                  <a:schemeClr val="tx1"/>
                </a:solidFill>
              </a:rPr>
              <a:t>Krajský úřad Ústeckého </a:t>
            </a:r>
            <a:r>
              <a:rPr lang="cs-CZ" b="1" dirty="0" smtClean="0">
                <a:solidFill>
                  <a:schemeClr val="tx1"/>
                </a:solidFill>
              </a:rPr>
              <a:t>kraje</a:t>
            </a:r>
          </a:p>
          <a:p>
            <a:pPr algn="r" fontAlgn="auto">
              <a:spcAft>
                <a:spcPts val="0"/>
              </a:spcAft>
              <a:defRPr/>
            </a:pPr>
            <a:r>
              <a:rPr lang="cs-CZ" sz="1900" dirty="0" smtClean="0">
                <a:solidFill>
                  <a:schemeClr val="tx1"/>
                </a:solidFill>
              </a:rPr>
              <a:t>Odbor územního plánování a stavebního řádu</a:t>
            </a:r>
          </a:p>
          <a:p>
            <a:pPr algn="r" fontAlgn="auto">
              <a:spcAft>
                <a:spcPts val="0"/>
              </a:spcAft>
              <a:defRPr/>
            </a:pPr>
            <a:r>
              <a:rPr lang="cs-CZ" sz="1900" dirty="0" smtClean="0">
                <a:solidFill>
                  <a:schemeClr val="tx1"/>
                </a:solidFill>
              </a:rPr>
              <a:t>- oddělení územního plánování</a:t>
            </a:r>
          </a:p>
          <a:p>
            <a:pPr algn="r" eaLnBrk="1" fontAlgn="auto" hangingPunct="1">
              <a:spcAft>
                <a:spcPts val="0"/>
              </a:spcAft>
              <a:buFont typeface="Arial" pitchFamily="34" charset="0"/>
              <a:buNone/>
              <a:defRPr/>
            </a:pPr>
            <a:r>
              <a:rPr lang="cs-CZ" b="1" dirty="0" err="1" smtClean="0">
                <a:solidFill>
                  <a:schemeClr val="tx1"/>
                </a:solidFill>
              </a:rPr>
              <a:t>Ing.arch</a:t>
            </a:r>
            <a:r>
              <a:rPr lang="cs-CZ" b="1" dirty="0" smtClean="0">
                <a:solidFill>
                  <a:schemeClr val="tx1"/>
                </a:solidFill>
              </a:rPr>
              <a:t>. Diana Juračková </a:t>
            </a:r>
          </a:p>
          <a:p>
            <a:pPr algn="r" eaLnBrk="1" fontAlgn="auto" hangingPunct="1">
              <a:spcAft>
                <a:spcPts val="0"/>
              </a:spcAft>
              <a:buFont typeface="Arial" pitchFamily="34" charset="0"/>
              <a:buNone/>
              <a:defRPr/>
            </a:pPr>
            <a:r>
              <a:rPr lang="cs-CZ" sz="1700" dirty="0" smtClean="0">
                <a:solidFill>
                  <a:schemeClr val="tx1"/>
                </a:solidFill>
              </a:rPr>
              <a:t>Tel. +420 475 657 296, jurackova.d@kr-ustecky.cz</a:t>
            </a:r>
          </a:p>
        </p:txBody>
      </p:sp>
      <p:sp>
        <p:nvSpPr>
          <p:cNvPr id="205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cs-CZ" altLang="cs-CZ" sz="2200" dirty="0" smtClean="0">
                <a:solidFill>
                  <a:schemeClr val="bg1"/>
                </a:solidFill>
              </a:rPr>
              <a:t>KÚÚK porada, 10.12.2015</a:t>
            </a:r>
          </a:p>
        </p:txBody>
      </p:sp>
      <p:pic>
        <p:nvPicPr>
          <p:cNvPr id="1026" name="Picture 2" descr="C:\Users\jurackova.d\Desktop\getthumbnail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09" y="4797152"/>
            <a:ext cx="3312368" cy="16561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467544" y="1556793"/>
            <a:ext cx="8151862" cy="864095"/>
          </a:xfrm>
        </p:spPr>
        <p:txBody>
          <a:bodyPr/>
          <a:lstStyle/>
          <a:p>
            <a:pPr algn="ctr"/>
            <a:r>
              <a:rPr lang="cs-CZ" sz="3200" dirty="0" smtClean="0"/>
              <a:t>ÚSES  v ZÚR ÚK</a:t>
            </a:r>
            <a:endParaRPr lang="cs-CZ" altLang="cs-CZ" sz="3200" dirty="0" smtClean="0">
              <a:latin typeface="Arial" charset="0"/>
              <a:cs typeface="Arial" charset="0"/>
            </a:endParaRPr>
          </a:p>
        </p:txBody>
      </p:sp>
      <p:sp>
        <p:nvSpPr>
          <p:cNvPr id="3" name="Podnadpis 2"/>
          <p:cNvSpPr>
            <a:spLocks noGrp="1"/>
          </p:cNvSpPr>
          <p:nvPr>
            <p:ph type="subTitle" idx="1"/>
          </p:nvPr>
        </p:nvSpPr>
        <p:spPr>
          <a:xfrm>
            <a:off x="107504" y="2204864"/>
            <a:ext cx="8784976" cy="4248472"/>
          </a:xfrm>
        </p:spPr>
        <p:txBody>
          <a:bodyPr rtlCol="0">
            <a:normAutofit fontScale="25000" lnSpcReduction="20000"/>
          </a:bodyPr>
          <a:lstStyle/>
          <a:p>
            <a:pPr eaLnBrk="1" fontAlgn="auto" hangingPunct="1">
              <a:spcAft>
                <a:spcPts val="0"/>
              </a:spcAft>
              <a:buFont typeface="Arial" pitchFamily="34" charset="0"/>
              <a:buNone/>
              <a:defRPr/>
            </a:pPr>
            <a:r>
              <a:rPr lang="cs-CZ" sz="8000" dirty="0" smtClean="0">
                <a:solidFill>
                  <a:schemeClr val="tx1"/>
                </a:solidFill>
              </a:rPr>
              <a:t>Kap. 1 Stanovení priorit územního plánování Ústeckého kraje pro zajištění udržitelného rozvoje území</a:t>
            </a:r>
          </a:p>
          <a:p>
            <a:pPr lvl="0"/>
            <a:r>
              <a:rPr lang="cs-CZ" sz="6000" dirty="0"/>
              <a:t> </a:t>
            </a:r>
            <a:r>
              <a:rPr lang="cs-CZ" sz="6000" dirty="0" smtClean="0"/>
              <a:t>(</a:t>
            </a:r>
            <a:r>
              <a:rPr lang="cs-CZ" sz="6000" dirty="0">
                <a:solidFill>
                  <a:schemeClr val="tx1"/>
                </a:solidFill>
              </a:rPr>
              <a:t>5) </a:t>
            </a:r>
            <a:r>
              <a:rPr lang="cs-CZ" sz="6000" b="1" dirty="0">
                <a:solidFill>
                  <a:schemeClr val="tx1"/>
                </a:solidFill>
              </a:rPr>
              <a:t>Nástroji územního plánování chránit </a:t>
            </a:r>
            <a:r>
              <a:rPr lang="cs-CZ" sz="6000" dirty="0">
                <a:solidFill>
                  <a:schemeClr val="tx1"/>
                </a:solidFill>
              </a:rPr>
              <a:t>nezastupitelné přírodní hodnoty zvláště chráněných území (NP, CHKO, MZCHÚ), soustavy chráněných území NATURA 2000 (EVL a PO), obecně chráněných území (</a:t>
            </a:r>
            <a:r>
              <a:rPr lang="cs-CZ" sz="6000" dirty="0" err="1">
                <a:solidFill>
                  <a:schemeClr val="tx1"/>
                </a:solidFill>
              </a:rPr>
              <a:t>PPk</a:t>
            </a:r>
            <a:r>
              <a:rPr lang="cs-CZ" sz="6000" dirty="0">
                <a:solidFill>
                  <a:schemeClr val="tx1"/>
                </a:solidFill>
              </a:rPr>
              <a:t>, VKP, </a:t>
            </a:r>
            <a:r>
              <a:rPr lang="cs-CZ" sz="6000" b="1" dirty="0">
                <a:solidFill>
                  <a:schemeClr val="tx1"/>
                </a:solidFill>
              </a:rPr>
              <a:t>ÚSES</a:t>
            </a:r>
            <a:r>
              <a:rPr lang="cs-CZ" sz="6000" dirty="0">
                <a:solidFill>
                  <a:schemeClr val="tx1"/>
                </a:solidFill>
              </a:rPr>
              <a:t>). </a:t>
            </a:r>
            <a:endParaRPr lang="cs-CZ" sz="6000" dirty="0" smtClean="0">
              <a:solidFill>
                <a:schemeClr val="tx1"/>
              </a:solidFill>
            </a:endParaRPr>
          </a:p>
          <a:p>
            <a:pPr lvl="0"/>
            <a:endParaRPr lang="cs-CZ" sz="6000" dirty="0">
              <a:solidFill>
                <a:schemeClr val="tx1"/>
              </a:solidFill>
            </a:endParaRPr>
          </a:p>
          <a:p>
            <a:pPr algn="just" fontAlgn="auto">
              <a:spcAft>
                <a:spcPts val="0"/>
              </a:spcAft>
              <a:defRPr/>
            </a:pPr>
            <a:r>
              <a:rPr lang="cs-CZ" sz="6000" dirty="0"/>
              <a:t>(</a:t>
            </a:r>
            <a:r>
              <a:rPr lang="cs-CZ" sz="6000" dirty="0">
                <a:solidFill>
                  <a:schemeClr val="tx1"/>
                </a:solidFill>
              </a:rPr>
              <a:t>10) Těžbu nerostných surovin v Ústeckém kraji, na jehož území se vyskytují z celostátního hlediska významné palivoenergetické a další surovinové zdroje, podřídit dosahování přijatelné meze únosnosti zatížení krajiny, snižovat celkovou zátěž území a nepřipustit zahájení otvírky více ložisek současně v území s jejich </a:t>
            </a:r>
            <a:r>
              <a:rPr lang="cs-CZ" sz="6000" dirty="0" smtClean="0">
                <a:solidFill>
                  <a:schemeClr val="tx1"/>
                </a:solidFill>
              </a:rPr>
              <a:t>koncentrovaným výskytem</a:t>
            </a:r>
            <a:r>
              <a:rPr lang="cs-CZ" sz="6000" dirty="0">
                <a:solidFill>
                  <a:schemeClr val="tx1"/>
                </a:solidFill>
              </a:rPr>
              <a:t>. </a:t>
            </a:r>
            <a:r>
              <a:rPr lang="cs-CZ" sz="6000" b="1" dirty="0">
                <a:solidFill>
                  <a:schemeClr val="tx1"/>
                </a:solidFill>
              </a:rPr>
              <a:t>Vymezení skladebných částí ÚSES v ZÚR Ústeckého kraje </a:t>
            </a:r>
            <a:r>
              <a:rPr lang="cs-CZ" sz="6000" dirty="0">
                <a:solidFill>
                  <a:schemeClr val="tx1"/>
                </a:solidFill>
              </a:rPr>
              <a:t>a v navazujících územně plánovacích dokumentacích obcí a jejich částí </a:t>
            </a:r>
            <a:r>
              <a:rPr lang="cs-CZ" sz="6000" b="1" dirty="0">
                <a:solidFill>
                  <a:schemeClr val="tx1"/>
                </a:solidFill>
              </a:rPr>
              <a:t>není taxativním důvodem pro případné neuskutečnění těžby </a:t>
            </a:r>
            <a:r>
              <a:rPr lang="cs-CZ" sz="6000" dirty="0">
                <a:solidFill>
                  <a:schemeClr val="tx1"/>
                </a:solidFill>
              </a:rPr>
              <a:t>v ložisku nerostných surovin.</a:t>
            </a:r>
            <a:r>
              <a:rPr lang="cs-CZ" sz="6000" b="1" dirty="0">
                <a:solidFill>
                  <a:schemeClr val="tx1"/>
                </a:solidFill>
              </a:rPr>
              <a:t> Při těžbě musí být v maximálně možné míře respektována funkce ÚSES ve stanoveném rozsahu. </a:t>
            </a:r>
            <a:r>
              <a:rPr lang="cs-CZ" sz="6000" dirty="0">
                <a:solidFill>
                  <a:schemeClr val="tx1"/>
                </a:solidFill>
              </a:rPr>
              <a:t>V případě </a:t>
            </a:r>
            <a:r>
              <a:rPr lang="cs-CZ" sz="6000" b="1" dirty="0">
                <a:solidFill>
                  <a:schemeClr val="tx1"/>
                </a:solidFill>
              </a:rPr>
              <a:t>omezení funkce ÚSES v důsledku těžby budou </a:t>
            </a:r>
            <a:r>
              <a:rPr lang="cs-CZ" sz="6000" dirty="0">
                <a:solidFill>
                  <a:schemeClr val="tx1"/>
                </a:solidFill>
              </a:rPr>
              <a:t>v dokumentacích Povolení k hornické činnosti a Plán dobývání </a:t>
            </a:r>
            <a:r>
              <a:rPr lang="cs-CZ" sz="6000" b="1" dirty="0">
                <a:solidFill>
                  <a:schemeClr val="tx1"/>
                </a:solidFill>
              </a:rPr>
              <a:t>navržena rekultivační opatření </a:t>
            </a:r>
            <a:r>
              <a:rPr lang="cs-CZ" sz="6000" dirty="0">
                <a:solidFill>
                  <a:schemeClr val="tx1"/>
                </a:solidFill>
              </a:rPr>
              <a:t>dle pokynů příslušného orgánu ochrany </a:t>
            </a:r>
            <a:r>
              <a:rPr lang="cs-CZ" sz="6000" dirty="0" smtClean="0">
                <a:solidFill>
                  <a:schemeClr val="tx1"/>
                </a:solidFill>
              </a:rPr>
              <a:t>přírody.</a:t>
            </a:r>
          </a:p>
          <a:p>
            <a:pPr algn="just" fontAlgn="auto">
              <a:spcAft>
                <a:spcPts val="0"/>
              </a:spcAft>
              <a:defRPr/>
            </a:pPr>
            <a:endParaRPr lang="cs-CZ" sz="6000" dirty="0" smtClean="0">
              <a:solidFill>
                <a:schemeClr val="tx1"/>
              </a:solidFill>
            </a:endParaRPr>
          </a:p>
          <a:p>
            <a:pPr lvl="0" algn="just" fontAlgn="auto">
              <a:spcAft>
                <a:spcPts val="0"/>
              </a:spcAft>
              <a:defRPr/>
            </a:pPr>
            <a:r>
              <a:rPr lang="cs-CZ" sz="6000" dirty="0">
                <a:solidFill>
                  <a:schemeClr val="tx1"/>
                </a:solidFill>
              </a:rPr>
              <a:t>(14) Zaměřit pozornost na podmínky využívání zemědělských území, minimalizovat zábory zejména nejkvalitnějších zemědělských půd, </a:t>
            </a:r>
            <a:r>
              <a:rPr lang="cs-CZ" sz="6000" b="1" dirty="0">
                <a:solidFill>
                  <a:schemeClr val="tx1"/>
                </a:solidFill>
              </a:rPr>
              <a:t>podporovat ozdravná opatření </a:t>
            </a:r>
            <a:r>
              <a:rPr lang="cs-CZ" sz="6000" dirty="0">
                <a:solidFill>
                  <a:schemeClr val="tx1"/>
                </a:solidFill>
              </a:rPr>
              <a:t>- ochrana proti erozním účinkům vody, větru, </a:t>
            </a:r>
            <a:r>
              <a:rPr lang="cs-CZ" sz="6000" b="1" dirty="0">
                <a:solidFill>
                  <a:schemeClr val="tx1"/>
                </a:solidFill>
              </a:rPr>
              <a:t>přípravu a realizaci ÚSES</a:t>
            </a:r>
            <a:r>
              <a:rPr lang="cs-CZ" sz="6000" dirty="0">
                <a:solidFill>
                  <a:schemeClr val="tx1"/>
                </a:solidFill>
              </a:rPr>
              <a:t>, zamezit zbytečné fragmentaci zemědělských území, obnovit péči o dlouhodobě nevyužívaná území, vymezovat území vhodná pro pěstování biomasy a rychle rostoucích dřevin pro energetické účely aj</a:t>
            </a:r>
            <a:r>
              <a:rPr lang="cs-CZ" sz="6000" dirty="0" smtClean="0">
                <a:solidFill>
                  <a:schemeClr val="tx1"/>
                </a:solidFill>
              </a:rPr>
              <a:t>.</a:t>
            </a:r>
          </a:p>
          <a:p>
            <a:pPr lvl="0" algn="just" fontAlgn="auto">
              <a:spcAft>
                <a:spcPts val="0"/>
              </a:spcAft>
              <a:defRPr/>
            </a:pPr>
            <a:endParaRPr lang="cs-CZ" sz="6400" dirty="0">
              <a:solidFill>
                <a:schemeClr val="tx1"/>
              </a:solidFill>
            </a:endParaRPr>
          </a:p>
          <a:p>
            <a:pPr algn="just" fontAlgn="auto">
              <a:spcAft>
                <a:spcPts val="0"/>
              </a:spcAft>
              <a:defRPr/>
            </a:pPr>
            <a:endParaRPr lang="cs-CZ" sz="2400" dirty="0">
              <a:solidFill>
                <a:schemeClr val="tx1"/>
              </a:solidFill>
            </a:endParaRPr>
          </a:p>
          <a:p>
            <a:pPr algn="ctr" eaLnBrk="1" fontAlgn="auto" hangingPunct="1">
              <a:spcAft>
                <a:spcPts val="0"/>
              </a:spcAft>
              <a:buFont typeface="Arial" pitchFamily="34" charset="0"/>
              <a:buNone/>
              <a:defRPr/>
            </a:pPr>
            <a:endParaRPr lang="cs-CZ" sz="2400" dirty="0" smtClean="0">
              <a:solidFill>
                <a:schemeClr val="tx1"/>
              </a:solidFill>
            </a:endParaRPr>
          </a:p>
        </p:txBody>
      </p:sp>
      <p:sp>
        <p:nvSpPr>
          <p:cNvPr id="205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cs-CZ" altLang="cs-CZ" sz="2200" dirty="0" smtClean="0">
                <a:solidFill>
                  <a:schemeClr val="bg1"/>
                </a:solidFill>
              </a:rPr>
              <a:t>KÚÚK porada, 10.12.2015</a:t>
            </a:r>
          </a:p>
        </p:txBody>
      </p:sp>
    </p:spTree>
    <p:extLst>
      <p:ext uri="{BB962C8B-B14F-4D97-AF65-F5344CB8AC3E}">
        <p14:creationId xmlns:p14="http://schemas.microsoft.com/office/powerpoint/2010/main" val="182644647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467544" y="1556792"/>
            <a:ext cx="8151862" cy="1224137"/>
          </a:xfrm>
        </p:spPr>
        <p:txBody>
          <a:bodyPr/>
          <a:lstStyle/>
          <a:p>
            <a:pPr algn="ctr"/>
            <a:r>
              <a:rPr lang="cs-CZ" sz="3200" dirty="0" smtClean="0"/>
              <a:t>ÚSES  v ZÚR ÚK</a:t>
            </a:r>
            <a:endParaRPr lang="cs-CZ" altLang="cs-CZ" sz="3200" dirty="0" smtClean="0">
              <a:latin typeface="Arial" charset="0"/>
              <a:cs typeface="Arial" charset="0"/>
            </a:endParaRPr>
          </a:p>
        </p:txBody>
      </p:sp>
      <p:sp>
        <p:nvSpPr>
          <p:cNvPr id="3" name="Podnadpis 2"/>
          <p:cNvSpPr>
            <a:spLocks noGrp="1"/>
          </p:cNvSpPr>
          <p:nvPr>
            <p:ph type="subTitle" idx="1"/>
          </p:nvPr>
        </p:nvSpPr>
        <p:spPr>
          <a:xfrm>
            <a:off x="107504" y="2420888"/>
            <a:ext cx="8784976" cy="4032448"/>
          </a:xfrm>
        </p:spPr>
        <p:txBody>
          <a:bodyPr rtlCol="0">
            <a:normAutofit/>
          </a:bodyPr>
          <a:lstStyle/>
          <a:p>
            <a:pPr eaLnBrk="1" fontAlgn="auto" hangingPunct="1">
              <a:spcAft>
                <a:spcPts val="0"/>
              </a:spcAft>
              <a:buFont typeface="Arial" pitchFamily="34" charset="0"/>
              <a:buNone/>
              <a:defRPr/>
            </a:pPr>
            <a:r>
              <a:rPr lang="cs-CZ" sz="2200" dirty="0" smtClean="0">
                <a:solidFill>
                  <a:schemeClr val="tx1"/>
                </a:solidFill>
              </a:rPr>
              <a:t>Kap. 4.7 Plochy a koridory územního systému ekologické stability</a:t>
            </a:r>
          </a:p>
          <a:p>
            <a:pPr algn="ctr" eaLnBrk="1" fontAlgn="auto" hangingPunct="1">
              <a:spcAft>
                <a:spcPts val="0"/>
              </a:spcAft>
              <a:buFont typeface="Arial" pitchFamily="34" charset="0"/>
              <a:buNone/>
              <a:defRPr/>
            </a:pPr>
            <a:r>
              <a:rPr lang="cs-CZ" sz="1600" dirty="0" smtClean="0">
                <a:solidFill>
                  <a:schemeClr val="tx1"/>
                </a:solidFill>
              </a:rPr>
              <a:t>Vymezují: 13 NRBC+ 192 RBC a 28 NRBK +112RBK</a:t>
            </a:r>
          </a:p>
          <a:p>
            <a:pPr algn="ctr" eaLnBrk="1" fontAlgn="auto" hangingPunct="1">
              <a:spcAft>
                <a:spcPts val="0"/>
              </a:spcAft>
              <a:buFont typeface="Arial" pitchFamily="34" charset="0"/>
              <a:buNone/>
              <a:defRPr/>
            </a:pPr>
            <a:endParaRPr lang="cs-CZ" sz="4000" dirty="0" smtClean="0">
              <a:solidFill>
                <a:schemeClr val="tx1"/>
              </a:solidFill>
            </a:endParaRPr>
          </a:p>
          <a:p>
            <a:pPr algn="ctr" eaLnBrk="1" fontAlgn="auto" hangingPunct="1">
              <a:spcAft>
                <a:spcPts val="0"/>
              </a:spcAft>
              <a:buFont typeface="Arial" pitchFamily="34" charset="0"/>
              <a:buNone/>
              <a:defRPr/>
            </a:pPr>
            <a:endParaRPr lang="cs-CZ" sz="4000" dirty="0" smtClean="0">
              <a:solidFill>
                <a:schemeClr val="tx1"/>
              </a:solidFill>
            </a:endParaRPr>
          </a:p>
          <a:p>
            <a:pPr algn="just" eaLnBrk="1" fontAlgn="auto" hangingPunct="1">
              <a:spcAft>
                <a:spcPts val="0"/>
              </a:spcAft>
              <a:buFont typeface="Arial" pitchFamily="34" charset="0"/>
              <a:buNone/>
              <a:defRPr/>
            </a:pPr>
            <a:endParaRPr lang="cs-CZ" sz="4000" dirty="0" smtClean="0">
              <a:solidFill>
                <a:schemeClr val="tx1"/>
              </a:solidFill>
            </a:endParaRPr>
          </a:p>
          <a:p>
            <a:pPr algn="just" eaLnBrk="1" fontAlgn="auto" hangingPunct="1">
              <a:spcAft>
                <a:spcPts val="0"/>
              </a:spcAft>
              <a:buFont typeface="Arial" pitchFamily="34" charset="0"/>
              <a:buNone/>
              <a:defRPr/>
            </a:pPr>
            <a:endParaRPr lang="cs-CZ" sz="4000" dirty="0" smtClean="0">
              <a:solidFill>
                <a:schemeClr val="tx1"/>
              </a:solidFill>
            </a:endParaRPr>
          </a:p>
          <a:p>
            <a:pPr algn="ctr" eaLnBrk="1" fontAlgn="auto" hangingPunct="1">
              <a:spcAft>
                <a:spcPts val="0"/>
              </a:spcAft>
              <a:buFont typeface="Arial" pitchFamily="34" charset="0"/>
              <a:buNone/>
              <a:defRPr/>
            </a:pPr>
            <a:endParaRPr lang="cs-CZ" sz="4000" dirty="0" smtClean="0">
              <a:solidFill>
                <a:schemeClr val="tx1"/>
              </a:solidFill>
            </a:endParaRPr>
          </a:p>
        </p:txBody>
      </p:sp>
      <p:sp>
        <p:nvSpPr>
          <p:cNvPr id="205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cs-CZ" altLang="cs-CZ" sz="2200" dirty="0" smtClean="0">
                <a:solidFill>
                  <a:schemeClr val="bg1"/>
                </a:solidFill>
              </a:rPr>
              <a:t>KÚÚK porada, 10.12.2015</a:t>
            </a:r>
          </a:p>
        </p:txBody>
      </p:sp>
      <p:pic>
        <p:nvPicPr>
          <p:cNvPr id="1026" name="Picture 2" descr="C:\Users\jurackova.d\Desktop\tab rb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53" y="3146710"/>
            <a:ext cx="6589143" cy="20104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urackova.d\Desktop\tab rb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5157192"/>
            <a:ext cx="6589144" cy="1596019"/>
          </a:xfrm>
          <a:prstGeom prst="rect">
            <a:avLst/>
          </a:prstGeom>
          <a:noFill/>
          <a:extLst>
            <a:ext uri="{909E8E84-426E-40DD-AFC4-6F175D3DCCD1}">
              <a14:hiddenFill xmlns:a14="http://schemas.microsoft.com/office/drawing/2010/main">
                <a:solidFill>
                  <a:srgbClr val="FFFFFF"/>
                </a:solidFill>
              </a14:hiddenFill>
            </a:ext>
          </a:extLst>
        </p:spPr>
      </p:pic>
      <p:sp>
        <p:nvSpPr>
          <p:cNvPr id="2" name="Ovál 1"/>
          <p:cNvSpPr/>
          <p:nvPr/>
        </p:nvSpPr>
        <p:spPr>
          <a:xfrm>
            <a:off x="3347864" y="3554963"/>
            <a:ext cx="2448272" cy="8583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vál 3"/>
          <p:cNvSpPr/>
          <p:nvPr/>
        </p:nvSpPr>
        <p:spPr>
          <a:xfrm>
            <a:off x="7236296" y="5157190"/>
            <a:ext cx="1922512" cy="6263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599753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467544" y="1556792"/>
            <a:ext cx="8151862" cy="1224137"/>
          </a:xfrm>
        </p:spPr>
        <p:txBody>
          <a:bodyPr/>
          <a:lstStyle/>
          <a:p>
            <a:pPr algn="ctr"/>
            <a:r>
              <a:rPr lang="cs-CZ" sz="3200" dirty="0" smtClean="0"/>
              <a:t>ÚSES  v ZÚR ÚK</a:t>
            </a:r>
            <a:endParaRPr lang="cs-CZ" altLang="cs-CZ" sz="3200" dirty="0" smtClean="0">
              <a:latin typeface="Arial" charset="0"/>
              <a:cs typeface="Arial" charset="0"/>
            </a:endParaRPr>
          </a:p>
        </p:txBody>
      </p:sp>
      <p:sp>
        <p:nvSpPr>
          <p:cNvPr id="3" name="Podnadpis 2"/>
          <p:cNvSpPr>
            <a:spLocks noGrp="1"/>
          </p:cNvSpPr>
          <p:nvPr>
            <p:ph type="subTitle" idx="1"/>
          </p:nvPr>
        </p:nvSpPr>
        <p:spPr>
          <a:xfrm>
            <a:off x="107504" y="2420888"/>
            <a:ext cx="8784976" cy="4032448"/>
          </a:xfrm>
        </p:spPr>
        <p:txBody>
          <a:bodyPr rtlCol="0">
            <a:normAutofit fontScale="32500" lnSpcReduction="20000"/>
          </a:bodyPr>
          <a:lstStyle/>
          <a:p>
            <a:pPr eaLnBrk="1" fontAlgn="auto" hangingPunct="1">
              <a:spcAft>
                <a:spcPts val="0"/>
              </a:spcAft>
              <a:buFont typeface="Arial" pitchFamily="34" charset="0"/>
              <a:buNone/>
              <a:defRPr/>
            </a:pPr>
            <a:r>
              <a:rPr lang="cs-CZ" sz="7400" dirty="0" smtClean="0">
                <a:solidFill>
                  <a:schemeClr val="tx1"/>
                </a:solidFill>
              </a:rPr>
              <a:t>Kap. 4.7 Plochy a koridory územního systému ekologické stability</a:t>
            </a:r>
          </a:p>
          <a:p>
            <a:r>
              <a:rPr lang="cs-CZ" sz="6400" i="1" dirty="0">
                <a:solidFill>
                  <a:schemeClr val="tx1"/>
                </a:solidFill>
              </a:rPr>
              <a:t>Pro územní plánování a využívání ploch a koridorů pro biocentra a pro biokoridory nadregionálního a regionálního ÚSES krajiny, ZÚR ÚK</a:t>
            </a:r>
            <a:r>
              <a:rPr lang="cs-CZ" sz="4000" i="1" dirty="0">
                <a:solidFill>
                  <a:schemeClr val="tx1"/>
                </a:solidFill>
              </a:rPr>
              <a:t> </a:t>
            </a:r>
            <a:r>
              <a:rPr lang="cs-CZ" sz="6200" i="1" dirty="0">
                <a:solidFill>
                  <a:schemeClr val="tx1"/>
                </a:solidFill>
              </a:rPr>
              <a:t>stanovují tyto úkoly: </a:t>
            </a:r>
            <a:endParaRPr lang="cs-CZ" sz="6200" dirty="0">
              <a:solidFill>
                <a:schemeClr val="tx1"/>
              </a:solidFill>
            </a:endParaRPr>
          </a:p>
          <a:p>
            <a:pPr lvl="0"/>
            <a:r>
              <a:rPr lang="cs-CZ" sz="3700" dirty="0">
                <a:solidFill>
                  <a:schemeClr val="tx1"/>
                </a:solidFill>
              </a:rPr>
              <a:t>(1) V ÚPD obcí </a:t>
            </a:r>
            <a:r>
              <a:rPr lang="cs-CZ" sz="3700" b="1" dirty="0">
                <a:solidFill>
                  <a:schemeClr val="tx1"/>
                </a:solidFill>
              </a:rPr>
              <a:t>zpřesňovat vymezení skladebných částí </a:t>
            </a:r>
            <a:r>
              <a:rPr lang="cs-CZ" sz="3700" dirty="0">
                <a:solidFill>
                  <a:schemeClr val="tx1"/>
                </a:solidFill>
              </a:rPr>
              <a:t>(biocenter, biokoridorů) </a:t>
            </a:r>
            <a:r>
              <a:rPr lang="cs-CZ" sz="3700" b="1" dirty="0">
                <a:solidFill>
                  <a:schemeClr val="tx1"/>
                </a:solidFill>
              </a:rPr>
              <a:t>nadregionálního a regionálního ÚSES</a:t>
            </a:r>
            <a:r>
              <a:rPr lang="cs-CZ" sz="3700" dirty="0">
                <a:solidFill>
                  <a:schemeClr val="tx1"/>
                </a:solidFill>
              </a:rPr>
              <a:t>. K tomu využívat zejména oborové podklady ochrany přírody (Plány ÚSES, Projekty ÚSES, mapování biotopů aj.), lesní plány (Oblastní plány rozvoje lesů, Lesní hospodářské plány, Lesní hospodářské osnovy), plány pozemkových úprav (Komplexní pozemkové úpravy), vodohospodářské plány, Katastr nemovitostí, </a:t>
            </a:r>
            <a:r>
              <a:rPr lang="cs-CZ" sz="3700" dirty="0" err="1">
                <a:solidFill>
                  <a:schemeClr val="tx1"/>
                </a:solidFill>
              </a:rPr>
              <a:t>ortofotomapy</a:t>
            </a:r>
            <a:r>
              <a:rPr lang="cs-CZ" sz="3700" dirty="0">
                <a:solidFill>
                  <a:schemeClr val="tx1"/>
                </a:solidFill>
              </a:rPr>
              <a:t>, vlastní terénní průzkum aj. </a:t>
            </a:r>
          </a:p>
          <a:p>
            <a:pPr lvl="0"/>
            <a:r>
              <a:rPr lang="cs-CZ" sz="3700" dirty="0">
                <a:solidFill>
                  <a:schemeClr val="tx1"/>
                </a:solidFill>
              </a:rPr>
              <a:t>(2) Vymezené plochy a koridory pro </a:t>
            </a:r>
            <a:r>
              <a:rPr lang="cs-CZ" sz="3700" b="1" dirty="0">
                <a:solidFill>
                  <a:schemeClr val="tx1"/>
                </a:solidFill>
              </a:rPr>
              <a:t>ÚSES chránit před změnou ve využití území</a:t>
            </a:r>
            <a:r>
              <a:rPr lang="cs-CZ" sz="3700" dirty="0">
                <a:solidFill>
                  <a:schemeClr val="tx1"/>
                </a:solidFill>
              </a:rPr>
              <a:t>, která by znamenala snížení stupně ekologické stability uvnitř vymezených ploch a koridorů oproti současnému stavu (tj. stavu v době vydání ZÚR ÚK), popř. by znemožnila založení vymezené skladebné části ÚSES v budoucnosti.</a:t>
            </a:r>
          </a:p>
          <a:p>
            <a:pPr lvl="0"/>
            <a:r>
              <a:rPr lang="cs-CZ" sz="3700" dirty="0">
                <a:solidFill>
                  <a:schemeClr val="tx1"/>
                </a:solidFill>
              </a:rPr>
              <a:t>(3) Zejména </a:t>
            </a:r>
            <a:r>
              <a:rPr lang="cs-CZ" sz="3700" b="1" dirty="0">
                <a:solidFill>
                  <a:schemeClr val="tx1"/>
                </a:solidFill>
              </a:rPr>
              <a:t>je nutno chránit plochy biokoridorů před zástavbou či změnami ve využití území</a:t>
            </a:r>
            <a:r>
              <a:rPr lang="cs-CZ" sz="3700" dirty="0">
                <a:solidFill>
                  <a:schemeClr val="tx1"/>
                </a:solidFill>
              </a:rPr>
              <a:t>, které by v budoucnosti znemožnily souvislé propojení biokoridorem v šíři dle metodik ÚSES, ačkoliv v současnosti územní předpoklady pro souvislé propojení existují.</a:t>
            </a:r>
          </a:p>
          <a:p>
            <a:pPr lvl="0"/>
            <a:r>
              <a:rPr lang="cs-CZ" sz="3700" b="1" dirty="0">
                <a:solidFill>
                  <a:schemeClr val="tx1"/>
                </a:solidFill>
              </a:rPr>
              <a:t>(4) Stavby dopravní a technické infrastruktury v plochách a koridorech pro biocentra a biokoridory ÚSES připouštět v nezbytných případech </a:t>
            </a:r>
            <a:r>
              <a:rPr lang="cs-CZ" sz="3700" dirty="0">
                <a:solidFill>
                  <a:schemeClr val="tx1"/>
                </a:solidFill>
              </a:rPr>
              <a:t>za podmínky, že nedojde k významnému snížení schopnosti ekosystému odolávat znečištění, erozi či jiné fyzikální nebo chemické zátěži prostředí a zároveň nedojde k podstatnému snížení schopnosti, bez dalších opatření plnit stabilizující funkce v krajině.</a:t>
            </a:r>
          </a:p>
          <a:p>
            <a:pPr lvl="0"/>
            <a:r>
              <a:rPr lang="cs-CZ" sz="3700" dirty="0" smtClean="0">
                <a:solidFill>
                  <a:schemeClr val="tx1"/>
                </a:solidFill>
              </a:rPr>
              <a:t>ochrany </a:t>
            </a:r>
            <a:r>
              <a:rPr lang="cs-CZ" sz="3700" dirty="0">
                <a:solidFill>
                  <a:schemeClr val="tx1"/>
                </a:solidFill>
              </a:rPr>
              <a:t>přírody. </a:t>
            </a:r>
          </a:p>
          <a:p>
            <a:pPr algn="just" eaLnBrk="1" fontAlgn="auto" hangingPunct="1">
              <a:spcAft>
                <a:spcPts val="0"/>
              </a:spcAft>
              <a:buFont typeface="Arial" pitchFamily="34" charset="0"/>
              <a:buNone/>
              <a:defRPr/>
            </a:pPr>
            <a:endParaRPr lang="cs-CZ" sz="3200" dirty="0" smtClean="0">
              <a:solidFill>
                <a:schemeClr val="tx1"/>
              </a:solidFill>
            </a:endParaRPr>
          </a:p>
          <a:p>
            <a:pPr algn="just" eaLnBrk="1" fontAlgn="auto" hangingPunct="1">
              <a:spcAft>
                <a:spcPts val="0"/>
              </a:spcAft>
              <a:buFont typeface="Arial" pitchFamily="34" charset="0"/>
              <a:buNone/>
              <a:defRPr/>
            </a:pPr>
            <a:endParaRPr lang="cs-CZ" sz="3200" dirty="0" smtClean="0">
              <a:solidFill>
                <a:schemeClr val="tx1"/>
              </a:solidFill>
            </a:endParaRPr>
          </a:p>
          <a:p>
            <a:pPr algn="ctr" eaLnBrk="1" fontAlgn="auto" hangingPunct="1">
              <a:spcAft>
                <a:spcPts val="0"/>
              </a:spcAft>
              <a:buFont typeface="Arial" pitchFamily="34" charset="0"/>
              <a:buNone/>
              <a:defRPr/>
            </a:pPr>
            <a:endParaRPr lang="cs-CZ" sz="4000" dirty="0" smtClean="0">
              <a:solidFill>
                <a:schemeClr val="tx1"/>
              </a:solidFill>
            </a:endParaRPr>
          </a:p>
        </p:txBody>
      </p:sp>
      <p:sp>
        <p:nvSpPr>
          <p:cNvPr id="205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cs-CZ" altLang="cs-CZ" sz="2200" dirty="0" smtClean="0">
                <a:solidFill>
                  <a:schemeClr val="bg1"/>
                </a:solidFill>
              </a:rPr>
              <a:t>KÚÚK porada, 10.12.2015</a:t>
            </a:r>
          </a:p>
        </p:txBody>
      </p:sp>
    </p:spTree>
    <p:extLst>
      <p:ext uri="{BB962C8B-B14F-4D97-AF65-F5344CB8AC3E}">
        <p14:creationId xmlns:p14="http://schemas.microsoft.com/office/powerpoint/2010/main" val="265622967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07504" y="1700808"/>
            <a:ext cx="8784976" cy="4968552"/>
          </a:xfrm>
        </p:spPr>
        <p:txBody>
          <a:bodyPr rtlCol="0">
            <a:normAutofit fontScale="25000" lnSpcReduction="20000"/>
          </a:bodyPr>
          <a:lstStyle/>
          <a:p>
            <a:pPr lvl="0"/>
            <a:r>
              <a:rPr lang="cs-CZ" sz="4800" dirty="0" smtClean="0">
                <a:solidFill>
                  <a:schemeClr val="tx1"/>
                </a:solidFill>
              </a:rPr>
              <a:t>(</a:t>
            </a:r>
            <a:r>
              <a:rPr lang="cs-CZ" sz="4800" dirty="0">
                <a:solidFill>
                  <a:schemeClr val="tx1"/>
                </a:solidFill>
              </a:rPr>
              <a:t>5) Vymezení v grafické části ZÚR ÚK je v případě biokoridorů nadregionálních i regionálních provedeno „osou“, která určuje směr propojení, a oboustranným pásem podél této osy o šířce 200 m na každou stranu od „osy“. V rámci tohoto pásu je při zpracování ÚPD obcí možno provádět zpřesnění vymezení biokoridoru, aniž by docházelo k odchylce od ÚPD kraje. Zpracovatel ÚPD v úrovni obce na základě větší podrobnosti znalostí a většího měřítka zpracování grafické části upřesní trasu biokoridoru v souladu s právními předpisy platnými na úseku ochrany přírody a krajiny (zejména vyhláška č. 395/1992 Sb., ve znění pozdějších předpisů) a metodikami pro vymezování ÚSES</a:t>
            </a:r>
            <a:r>
              <a:rPr lang="cs-CZ" sz="4800" b="1" dirty="0">
                <a:solidFill>
                  <a:schemeClr val="tx1"/>
                </a:solidFill>
              </a:rPr>
              <a:t>. Dodržení 40m minimální šířky, která je stejná pro biokoridor regionální i nadregionální (v některých případech může být 50m – viz. metodika), stanovené trasy a principů projektování ÚSES jsou pro zpracovatele ÚPD obcí závazné.  </a:t>
            </a:r>
          </a:p>
          <a:p>
            <a:pPr lvl="0"/>
            <a:r>
              <a:rPr lang="cs-CZ" sz="4800" dirty="0">
                <a:solidFill>
                  <a:schemeClr val="tx1"/>
                </a:solidFill>
              </a:rPr>
              <a:t>(6) </a:t>
            </a:r>
            <a:r>
              <a:rPr lang="cs-CZ" sz="4800" b="1" dirty="0">
                <a:solidFill>
                  <a:schemeClr val="tx1"/>
                </a:solidFill>
              </a:rPr>
              <a:t>Biocentra j</a:t>
            </a:r>
            <a:r>
              <a:rPr lang="cs-CZ" sz="4800" dirty="0">
                <a:solidFill>
                  <a:schemeClr val="tx1"/>
                </a:solidFill>
              </a:rPr>
              <a:t>sou rovněž vymezena v rámci ZÚR ÚK způsobem, který umožňuje v podrobnějším zpracování ÚP zpřesňovat jejich hranice podle místních podmínek. Zásadou je dodržení </a:t>
            </a:r>
            <a:r>
              <a:rPr lang="cs-CZ" sz="4800" b="1" dirty="0">
                <a:solidFill>
                  <a:schemeClr val="tx1"/>
                </a:solidFill>
              </a:rPr>
              <a:t>lokalizace biocentra v daném prostoru, minimálního parametru výměry a principů vymezování ÚSES dle metodik</a:t>
            </a:r>
            <a:r>
              <a:rPr lang="cs-CZ" sz="4800" dirty="0">
                <a:solidFill>
                  <a:schemeClr val="tx1"/>
                </a:solidFill>
              </a:rPr>
              <a:t>. </a:t>
            </a:r>
          </a:p>
          <a:p>
            <a:pPr lvl="0"/>
            <a:r>
              <a:rPr lang="cs-CZ" sz="4800" dirty="0">
                <a:solidFill>
                  <a:schemeClr val="tx1"/>
                </a:solidFill>
              </a:rPr>
              <a:t>(7) Při zpřesňování vymezení skladebných částí ÚSES regionální a nadregionální úrovně významnosti a při vymezování skladebných částí lokální úrovně významnosti v územních plánech a regulačních plánech </a:t>
            </a:r>
            <a:r>
              <a:rPr lang="cs-CZ" sz="4800" b="1" dirty="0">
                <a:solidFill>
                  <a:schemeClr val="tx1"/>
                </a:solidFill>
              </a:rPr>
              <a:t>preferovat řešení, které bude minimalizovat střety se zájmy na ochraně ložisek nerostných surovin</a:t>
            </a:r>
            <a:r>
              <a:rPr lang="cs-CZ" sz="4800" dirty="0">
                <a:solidFill>
                  <a:schemeClr val="tx1"/>
                </a:solidFill>
              </a:rPr>
              <a:t>. Akceptovat charakter částí ÚSES a podporovat jeho funkce v cílovém stavu, a to jak při samotné těžbě, tak i při ukončování těžby a rekultivaci těžbou dotčeného území ve prospěch ÚSES. </a:t>
            </a:r>
          </a:p>
          <a:p>
            <a:pPr lvl="0"/>
            <a:r>
              <a:rPr lang="cs-CZ" sz="4800" dirty="0">
                <a:solidFill>
                  <a:schemeClr val="tx1"/>
                </a:solidFill>
              </a:rPr>
              <a:t>(8) </a:t>
            </a:r>
            <a:r>
              <a:rPr lang="cs-CZ" sz="4800" b="1" dirty="0">
                <a:solidFill>
                  <a:schemeClr val="tx1"/>
                </a:solidFill>
              </a:rPr>
              <a:t>Skladebné části ÚSES prioritně stanovovat mimo plochy zjištěných a předpokládaných ložisek nerostů vzhledem k jejich nepřemístitelnosti. Tam, kde to nebude výjimečně možné</a:t>
            </a:r>
            <a:r>
              <a:rPr lang="cs-CZ" sz="4800" dirty="0">
                <a:solidFill>
                  <a:schemeClr val="tx1"/>
                </a:solidFill>
              </a:rPr>
              <a:t>, respektovat při vymezování částí ÚSES na ložiscích stanovené DP, mimo DP pak např. dočasným stanovením části ÚSES a jeho finálním vytvořením až po skončení těžby, </a:t>
            </a:r>
            <a:r>
              <a:rPr lang="cs-CZ" sz="4800" b="1" dirty="0">
                <a:solidFill>
                  <a:schemeClr val="tx1"/>
                </a:solidFill>
              </a:rPr>
              <a:t>stanovením podmínek rekultivace</a:t>
            </a:r>
            <a:r>
              <a:rPr lang="cs-CZ" sz="4800" dirty="0">
                <a:solidFill>
                  <a:schemeClr val="tx1"/>
                </a:solidFill>
              </a:rPr>
              <a:t>. </a:t>
            </a:r>
          </a:p>
          <a:p>
            <a:pPr lvl="0"/>
            <a:r>
              <a:rPr lang="cs-CZ" sz="4800" dirty="0">
                <a:solidFill>
                  <a:schemeClr val="tx1"/>
                </a:solidFill>
              </a:rPr>
              <a:t>(9) Pokrytí vymezených biocenter a biokoridorů do ložisek nerostných surovin se vzájemně nevylučuje, protože skladebné části ÚSES nejsou překážkou využívání ložisek nerostů takovým způsobem, který zajistí vzájemnou koexistenci těžby ložisek nerostů a funkce ÚSES při probíhající těžbě, nebo zajistí budoucí obnovu dočasně omezené funkce ÚSES. </a:t>
            </a:r>
            <a:r>
              <a:rPr lang="cs-CZ" sz="4800" b="1" dirty="0">
                <a:solidFill>
                  <a:schemeClr val="tx1"/>
                </a:solidFill>
              </a:rPr>
              <a:t>Střety mezi ložisky nerostných zdrojů a stávajícím ÚSES řešit v rámci zohlednění vzájemných potřeb využití území a zákonitostí, a to jak pro ÚSES, tak i pro těžbu, při kvalifikovaném zpracování postupu rekultivace území po ukončení těžby v rámci povolení hornické činnosti nebo plánu dobývaní. Plochy po těžbě nerostných surovin v území určeném pro vybudování ÚSES rekultivovat prioritně v souladu se zájmy ochrany přírody a krajiny</a:t>
            </a:r>
            <a:r>
              <a:rPr lang="cs-CZ" sz="4800" dirty="0">
                <a:solidFill>
                  <a:schemeClr val="tx1"/>
                </a:solidFill>
              </a:rPr>
              <a:t>. </a:t>
            </a:r>
          </a:p>
          <a:p>
            <a:pPr lvl="0"/>
            <a:r>
              <a:rPr lang="cs-CZ" sz="4800" dirty="0">
                <a:solidFill>
                  <a:schemeClr val="tx1"/>
                </a:solidFill>
              </a:rPr>
              <a:t>(10) Vymezení skladebných částí ÚSES v ZÚR ÚK a v navazujících ÚPD obcí a jejich částí není taxativním důvodem pro případné neuskutečnění těžby v ložisku nerostných surovin. Při těžbě musí být v maximálně možné míře respektována funkce ÚSES ve stanoveném rozsahu. </a:t>
            </a:r>
            <a:r>
              <a:rPr lang="cs-CZ" sz="4800" b="1" dirty="0">
                <a:solidFill>
                  <a:schemeClr val="tx1"/>
                </a:solidFill>
              </a:rPr>
              <a:t>V případě omezení funkce ÚSES v důsledku těžby budou v dokumentacích Povolení k hornické činnosti a Plán dobývání navržena rekultivační opatření dle pokynů příslušného orgánu ochrany přírody. </a:t>
            </a:r>
          </a:p>
          <a:p>
            <a:pPr algn="just" eaLnBrk="1" fontAlgn="auto" hangingPunct="1">
              <a:spcAft>
                <a:spcPts val="0"/>
              </a:spcAft>
              <a:buFont typeface="Arial" pitchFamily="34" charset="0"/>
              <a:buNone/>
              <a:defRPr/>
            </a:pPr>
            <a:endParaRPr lang="cs-CZ" sz="3200" dirty="0" smtClean="0">
              <a:solidFill>
                <a:schemeClr val="tx1"/>
              </a:solidFill>
            </a:endParaRPr>
          </a:p>
          <a:p>
            <a:pPr algn="just" eaLnBrk="1" fontAlgn="auto" hangingPunct="1">
              <a:spcAft>
                <a:spcPts val="0"/>
              </a:spcAft>
              <a:buFont typeface="Arial" pitchFamily="34" charset="0"/>
              <a:buNone/>
              <a:defRPr/>
            </a:pPr>
            <a:endParaRPr lang="cs-CZ" sz="3200" dirty="0" smtClean="0">
              <a:solidFill>
                <a:schemeClr val="tx1"/>
              </a:solidFill>
            </a:endParaRPr>
          </a:p>
          <a:p>
            <a:pPr algn="ctr" eaLnBrk="1" fontAlgn="auto" hangingPunct="1">
              <a:spcAft>
                <a:spcPts val="0"/>
              </a:spcAft>
              <a:buFont typeface="Arial" pitchFamily="34" charset="0"/>
              <a:buNone/>
              <a:defRPr/>
            </a:pPr>
            <a:endParaRPr lang="cs-CZ" sz="4000" dirty="0" smtClean="0">
              <a:solidFill>
                <a:schemeClr val="tx1"/>
              </a:solidFill>
            </a:endParaRPr>
          </a:p>
        </p:txBody>
      </p:sp>
      <p:sp>
        <p:nvSpPr>
          <p:cNvPr id="205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cs-CZ" altLang="cs-CZ" sz="2200" dirty="0" smtClean="0">
                <a:solidFill>
                  <a:schemeClr val="bg1"/>
                </a:solidFill>
              </a:rPr>
              <a:t>KÚÚK porada, 10.12.2015</a:t>
            </a:r>
          </a:p>
        </p:txBody>
      </p:sp>
    </p:spTree>
    <p:extLst>
      <p:ext uri="{BB962C8B-B14F-4D97-AF65-F5344CB8AC3E}">
        <p14:creationId xmlns:p14="http://schemas.microsoft.com/office/powerpoint/2010/main" val="246436883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467544" y="1556792"/>
            <a:ext cx="8151862" cy="1224137"/>
          </a:xfrm>
        </p:spPr>
        <p:txBody>
          <a:bodyPr/>
          <a:lstStyle/>
          <a:p>
            <a:pPr algn="ctr"/>
            <a:r>
              <a:rPr lang="cs-CZ" sz="3200" dirty="0" smtClean="0"/>
              <a:t>ÚSES  v ZÚR ÚK</a:t>
            </a:r>
            <a:endParaRPr lang="cs-CZ" altLang="cs-CZ" sz="3200" dirty="0" smtClean="0">
              <a:latin typeface="Arial" charset="0"/>
              <a:cs typeface="Arial" charset="0"/>
            </a:endParaRPr>
          </a:p>
        </p:txBody>
      </p:sp>
      <p:sp>
        <p:nvSpPr>
          <p:cNvPr id="3" name="Podnadpis 2"/>
          <p:cNvSpPr>
            <a:spLocks noGrp="1"/>
          </p:cNvSpPr>
          <p:nvPr>
            <p:ph type="subTitle" idx="1"/>
          </p:nvPr>
        </p:nvSpPr>
        <p:spPr>
          <a:xfrm>
            <a:off x="35496" y="2276872"/>
            <a:ext cx="8784976" cy="4032448"/>
          </a:xfrm>
        </p:spPr>
        <p:txBody>
          <a:bodyPr rtlCol="0">
            <a:normAutofit fontScale="55000" lnSpcReduction="20000"/>
          </a:bodyPr>
          <a:lstStyle/>
          <a:p>
            <a:pPr algn="just" fontAlgn="auto">
              <a:spcAft>
                <a:spcPts val="0"/>
              </a:spcAft>
              <a:defRPr/>
            </a:pPr>
            <a:endParaRPr lang="cs-CZ" sz="2400" dirty="0">
              <a:solidFill>
                <a:schemeClr val="tx1"/>
              </a:solidFill>
            </a:endParaRPr>
          </a:p>
          <a:p>
            <a:pPr eaLnBrk="1" fontAlgn="auto" hangingPunct="1">
              <a:spcAft>
                <a:spcPts val="0"/>
              </a:spcAft>
              <a:buFont typeface="Arial" pitchFamily="34" charset="0"/>
              <a:buNone/>
              <a:defRPr/>
            </a:pPr>
            <a:r>
              <a:rPr lang="cs-CZ" sz="5100" dirty="0" smtClean="0">
                <a:solidFill>
                  <a:schemeClr val="tx1"/>
                </a:solidFill>
              </a:rPr>
              <a:t>Kap. 5 Upřesnění územních podmínek koncepce ochrany a rozvoje přírodních, kulturních a civilizačních hodnot území kraje</a:t>
            </a:r>
          </a:p>
          <a:p>
            <a:pPr algn="just" fontAlgn="auto">
              <a:spcAft>
                <a:spcPts val="0"/>
              </a:spcAft>
              <a:defRPr/>
            </a:pPr>
            <a:r>
              <a:rPr lang="cs-CZ" sz="2900" dirty="0" smtClean="0">
                <a:solidFill>
                  <a:schemeClr val="tx1"/>
                </a:solidFill>
              </a:rPr>
              <a:t>Úkol č.(10</a:t>
            </a:r>
            <a:r>
              <a:rPr lang="cs-CZ" sz="2900" dirty="0">
                <a:solidFill>
                  <a:schemeClr val="tx1"/>
                </a:solidFill>
              </a:rPr>
              <a:t>) Skladebné části regionálního a nadregionálního </a:t>
            </a:r>
            <a:r>
              <a:rPr lang="cs-CZ" sz="2900" b="1" dirty="0">
                <a:solidFill>
                  <a:schemeClr val="tx1"/>
                </a:solidFill>
              </a:rPr>
              <a:t>ÚSES chránit před zásahy, které by znamenaly snížení úrovně jejich ekologické stability</a:t>
            </a:r>
            <a:r>
              <a:rPr lang="cs-CZ" sz="2900" dirty="0">
                <a:solidFill>
                  <a:schemeClr val="tx1"/>
                </a:solidFill>
              </a:rPr>
              <a:t>, </a:t>
            </a:r>
            <a:r>
              <a:rPr lang="cs-CZ" sz="2900" b="1" dirty="0">
                <a:solidFill>
                  <a:schemeClr val="tx1"/>
                </a:solidFill>
              </a:rPr>
              <a:t>upřesňovat vymezení </a:t>
            </a:r>
            <a:r>
              <a:rPr lang="cs-CZ" sz="2900" dirty="0">
                <a:solidFill>
                  <a:schemeClr val="tx1"/>
                </a:solidFill>
              </a:rPr>
              <a:t>skladebných částí ÚSES v ÚPD obcí, postupně přistupovat ke zpracování projektů ÚSES a k jejich realizaci, zejména v místech, kde je provázanost systému narušena</a:t>
            </a:r>
            <a:r>
              <a:rPr lang="cs-CZ" sz="2900" dirty="0" smtClean="0">
                <a:solidFill>
                  <a:schemeClr val="tx1"/>
                </a:solidFill>
              </a:rPr>
              <a:t>.</a:t>
            </a:r>
            <a:r>
              <a:rPr lang="cs-CZ" sz="2900" dirty="0"/>
              <a:t> </a:t>
            </a:r>
            <a:endParaRPr lang="cs-CZ" sz="2900" dirty="0" smtClean="0"/>
          </a:p>
          <a:p>
            <a:pPr algn="just" fontAlgn="auto">
              <a:spcAft>
                <a:spcPts val="0"/>
              </a:spcAft>
              <a:defRPr/>
            </a:pPr>
            <a:endParaRPr lang="cs-CZ" sz="2900" dirty="0" smtClean="0"/>
          </a:p>
          <a:p>
            <a:pPr algn="just" fontAlgn="auto">
              <a:spcAft>
                <a:spcPts val="0"/>
              </a:spcAft>
              <a:defRPr/>
            </a:pPr>
            <a:r>
              <a:rPr lang="cs-CZ" sz="1600" dirty="0" smtClean="0">
                <a:solidFill>
                  <a:schemeClr val="tx1"/>
                </a:solidFill>
              </a:rPr>
              <a:t>(</a:t>
            </a:r>
            <a:r>
              <a:rPr lang="cs-CZ" sz="2900" dirty="0">
                <a:solidFill>
                  <a:schemeClr val="tx1"/>
                </a:solidFill>
              </a:rPr>
              <a:t>11) </a:t>
            </a:r>
            <a:r>
              <a:rPr lang="cs-CZ" sz="2900" b="1" dirty="0">
                <a:solidFill>
                  <a:schemeClr val="tx1"/>
                </a:solidFill>
              </a:rPr>
              <a:t>Zaměřit pozornost na podmínky využívání zemědělských území </a:t>
            </a:r>
            <a:r>
              <a:rPr lang="cs-CZ" sz="2900" dirty="0">
                <a:solidFill>
                  <a:schemeClr val="tx1"/>
                </a:solidFill>
              </a:rPr>
              <a:t>- zachování jedinečnosti kulturní krajiny; minimalizovat zábory zejména nejkvalitnějších zemědělských půd; podporovat ozdravná opatření - ochrana proti erozním účinkům vody, větru a </a:t>
            </a:r>
            <a:r>
              <a:rPr lang="cs-CZ" sz="2900" b="1" dirty="0">
                <a:solidFill>
                  <a:schemeClr val="tx1"/>
                </a:solidFill>
              </a:rPr>
              <a:t>příprava na realizaci ÚSES</a:t>
            </a:r>
            <a:r>
              <a:rPr lang="cs-CZ" sz="2900" dirty="0">
                <a:solidFill>
                  <a:schemeClr val="tx1"/>
                </a:solidFill>
              </a:rPr>
              <a:t>, zvýšení prostupnosti zemědělské krajiny, zamezení její zbytečné fragmentace; obnovit péči o dlouhodobě nevyužívaná území; vymezovat území vhodná pro pěstování biomasy a rychle rostoucích dřevin pro technické a energetické účely - nevymezovat však tento způsob využití území ve zvláště chráněných velkoplošných územích (NP, CHKO). </a:t>
            </a:r>
          </a:p>
          <a:p>
            <a:pPr lvl="0" algn="just" fontAlgn="auto">
              <a:spcAft>
                <a:spcPts val="0"/>
              </a:spcAft>
              <a:defRPr/>
            </a:pPr>
            <a:endParaRPr lang="cs-CZ" sz="2900" dirty="0">
              <a:solidFill>
                <a:schemeClr val="tx1"/>
              </a:solidFill>
            </a:endParaRPr>
          </a:p>
          <a:p>
            <a:pPr algn="just" eaLnBrk="1" fontAlgn="auto" hangingPunct="1">
              <a:spcAft>
                <a:spcPts val="0"/>
              </a:spcAft>
              <a:buFont typeface="Arial" pitchFamily="34" charset="0"/>
              <a:buNone/>
              <a:defRPr/>
            </a:pPr>
            <a:endParaRPr lang="cs-CZ" sz="4000" dirty="0" smtClean="0">
              <a:solidFill>
                <a:schemeClr val="tx1"/>
              </a:solidFill>
            </a:endParaRPr>
          </a:p>
          <a:p>
            <a:pPr algn="ctr" eaLnBrk="1" fontAlgn="auto" hangingPunct="1">
              <a:spcAft>
                <a:spcPts val="0"/>
              </a:spcAft>
              <a:buFont typeface="Arial" pitchFamily="34" charset="0"/>
              <a:buNone/>
              <a:defRPr/>
            </a:pPr>
            <a:endParaRPr lang="cs-CZ" sz="4000" dirty="0" smtClean="0">
              <a:solidFill>
                <a:schemeClr val="tx1"/>
              </a:solidFill>
            </a:endParaRPr>
          </a:p>
        </p:txBody>
      </p:sp>
      <p:sp>
        <p:nvSpPr>
          <p:cNvPr id="205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cs-CZ" altLang="cs-CZ" sz="2200" dirty="0" smtClean="0">
                <a:solidFill>
                  <a:schemeClr val="bg1"/>
                </a:solidFill>
              </a:rPr>
              <a:t>KÚÚK porada, 10.12.2015</a:t>
            </a:r>
          </a:p>
        </p:txBody>
      </p:sp>
    </p:spTree>
    <p:extLst>
      <p:ext uri="{BB962C8B-B14F-4D97-AF65-F5344CB8AC3E}">
        <p14:creationId xmlns:p14="http://schemas.microsoft.com/office/powerpoint/2010/main" val="40672907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467544" y="1556793"/>
            <a:ext cx="8151862" cy="864096"/>
          </a:xfrm>
        </p:spPr>
        <p:txBody>
          <a:bodyPr/>
          <a:lstStyle/>
          <a:p>
            <a:pPr algn="ctr"/>
            <a:r>
              <a:rPr lang="cs-CZ" sz="3200" dirty="0" smtClean="0"/>
              <a:t>ÚSES  k založení v ZÚR ÚK – VPO </a:t>
            </a:r>
            <a:endParaRPr lang="cs-CZ" altLang="cs-CZ" sz="3200" dirty="0" smtClean="0">
              <a:latin typeface="Arial" charset="0"/>
              <a:cs typeface="Arial" charset="0"/>
            </a:endParaRPr>
          </a:p>
        </p:txBody>
      </p:sp>
      <p:sp>
        <p:nvSpPr>
          <p:cNvPr id="205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cs-CZ" altLang="cs-CZ" sz="2200" dirty="0" smtClean="0">
                <a:solidFill>
                  <a:schemeClr val="bg1"/>
                </a:solidFill>
              </a:rPr>
              <a:t>KÚÚK porada, 10.12.2015</a:t>
            </a:r>
          </a:p>
        </p:txBody>
      </p:sp>
      <p:pic>
        <p:nvPicPr>
          <p:cNvPr id="2" name="Picture 2" descr="C:\Users\jurackova.d\Desktop\kap 7.2 výřez tabulk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4" y="2279387"/>
            <a:ext cx="7024233" cy="4237881"/>
          </a:xfrm>
          <a:prstGeom prst="rect">
            <a:avLst/>
          </a:prstGeom>
          <a:noFill/>
          <a:extLst>
            <a:ext uri="{909E8E84-426E-40DD-AFC4-6F175D3DCCD1}">
              <a14:hiddenFill xmlns:a14="http://schemas.microsoft.com/office/drawing/2010/main">
                <a:solidFill>
                  <a:srgbClr val="FFFFFF"/>
                </a:solidFill>
              </a14:hiddenFill>
            </a:ext>
          </a:extLst>
        </p:spPr>
      </p:pic>
      <p:sp>
        <p:nvSpPr>
          <p:cNvPr id="3" name="Ovál 2"/>
          <p:cNvSpPr/>
          <p:nvPr/>
        </p:nvSpPr>
        <p:spPr>
          <a:xfrm>
            <a:off x="3547612" y="2564904"/>
            <a:ext cx="216024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vál 3"/>
          <p:cNvSpPr/>
          <p:nvPr/>
        </p:nvSpPr>
        <p:spPr>
          <a:xfrm>
            <a:off x="6012160" y="2852936"/>
            <a:ext cx="1440160" cy="2548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1543009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467544" y="1556793"/>
            <a:ext cx="8151862" cy="864096"/>
          </a:xfrm>
        </p:spPr>
        <p:txBody>
          <a:bodyPr/>
          <a:lstStyle/>
          <a:p>
            <a:pPr algn="ctr"/>
            <a:r>
              <a:rPr lang="cs-CZ" sz="3200" dirty="0" smtClean="0"/>
              <a:t>ÚSES  </a:t>
            </a:r>
            <a:r>
              <a:rPr lang="cs-CZ" sz="3200" dirty="0"/>
              <a:t>k </a:t>
            </a:r>
            <a:r>
              <a:rPr lang="cs-CZ" sz="3200" dirty="0" smtClean="0"/>
              <a:t>založení v ZÚR ÚK – VPO</a:t>
            </a:r>
            <a:endParaRPr lang="cs-CZ" altLang="cs-CZ" sz="3200" dirty="0" smtClean="0">
              <a:latin typeface="Arial" charset="0"/>
              <a:cs typeface="Arial" charset="0"/>
            </a:endParaRPr>
          </a:p>
        </p:txBody>
      </p:sp>
      <p:sp>
        <p:nvSpPr>
          <p:cNvPr id="3" name="Podnadpis 2"/>
          <p:cNvSpPr>
            <a:spLocks noGrp="1"/>
          </p:cNvSpPr>
          <p:nvPr>
            <p:ph type="subTitle" idx="1"/>
          </p:nvPr>
        </p:nvSpPr>
        <p:spPr>
          <a:xfrm>
            <a:off x="35496" y="2276872"/>
            <a:ext cx="8784976" cy="4032448"/>
          </a:xfrm>
        </p:spPr>
        <p:txBody>
          <a:bodyPr rtlCol="0">
            <a:normAutofit fontScale="70000" lnSpcReduction="20000"/>
          </a:bodyPr>
          <a:lstStyle/>
          <a:p>
            <a:r>
              <a:rPr lang="cs-CZ" sz="2900" i="1" dirty="0">
                <a:solidFill>
                  <a:schemeClr val="tx1"/>
                </a:solidFill>
              </a:rPr>
              <a:t>ZÚR ÚK stanovují tyto úkoly územního plánování při zpřesňování vymezení VPO</a:t>
            </a:r>
            <a:r>
              <a:rPr lang="cs-CZ" sz="2900" i="1" dirty="0" smtClean="0">
                <a:solidFill>
                  <a:schemeClr val="tx1"/>
                </a:solidFill>
              </a:rPr>
              <a:t>:</a:t>
            </a:r>
          </a:p>
          <a:p>
            <a:endParaRPr lang="cs-CZ" sz="2900" dirty="0">
              <a:solidFill>
                <a:schemeClr val="tx1"/>
              </a:solidFill>
            </a:endParaRPr>
          </a:p>
          <a:p>
            <a:pPr lvl="0" algn="just"/>
            <a:r>
              <a:rPr lang="cs-CZ" sz="2900" dirty="0" smtClean="0">
                <a:solidFill>
                  <a:schemeClr val="tx1"/>
                </a:solidFill>
              </a:rPr>
              <a:t>(1) </a:t>
            </a:r>
            <a:r>
              <a:rPr lang="cs-CZ" sz="2900" b="1" dirty="0" smtClean="0">
                <a:solidFill>
                  <a:schemeClr val="tx1"/>
                </a:solidFill>
              </a:rPr>
              <a:t>V</a:t>
            </a:r>
            <a:r>
              <a:rPr lang="cs-CZ" sz="2900" b="1" dirty="0">
                <a:solidFill>
                  <a:schemeClr val="tx1"/>
                </a:solidFill>
              </a:rPr>
              <a:t> ÚPD obcí zpřesňovat</a:t>
            </a:r>
            <a:r>
              <a:rPr lang="cs-CZ" sz="2900" dirty="0">
                <a:solidFill>
                  <a:schemeClr val="tx1"/>
                </a:solidFill>
              </a:rPr>
              <a:t>, při dodržení podmínek uvedených v kapitole 4.7. ZÚR ÚK, vymezení skladebných částí (biocenter, biokoridorů) nadregionálního a regionálního ÚSES, které je třeba založit (tj. VPO). </a:t>
            </a:r>
            <a:endParaRPr lang="cs-CZ" sz="2900" dirty="0" smtClean="0">
              <a:solidFill>
                <a:schemeClr val="tx1"/>
              </a:solidFill>
            </a:endParaRPr>
          </a:p>
          <a:p>
            <a:pPr lvl="0"/>
            <a:endParaRPr lang="cs-CZ" sz="2900" dirty="0">
              <a:solidFill>
                <a:schemeClr val="tx1"/>
              </a:solidFill>
            </a:endParaRPr>
          </a:p>
          <a:p>
            <a:pPr algn="just" eaLnBrk="1" fontAlgn="auto" hangingPunct="1">
              <a:spcAft>
                <a:spcPts val="0"/>
              </a:spcAft>
              <a:buFont typeface="Arial" pitchFamily="34" charset="0"/>
              <a:buNone/>
              <a:defRPr/>
            </a:pPr>
            <a:r>
              <a:rPr lang="cs-CZ" sz="2900" dirty="0" smtClean="0">
                <a:solidFill>
                  <a:schemeClr val="tx1"/>
                </a:solidFill>
              </a:rPr>
              <a:t>(2) </a:t>
            </a:r>
            <a:r>
              <a:rPr lang="cs-CZ" sz="2900" b="1" dirty="0" smtClean="0">
                <a:solidFill>
                  <a:schemeClr val="tx1"/>
                </a:solidFill>
              </a:rPr>
              <a:t>Pozemky v chybějících částech biokoridorů či biocenter chránit před zástavbou či změnami ve využití území</a:t>
            </a:r>
            <a:r>
              <a:rPr lang="cs-CZ" sz="2900" dirty="0" smtClean="0">
                <a:solidFill>
                  <a:schemeClr val="tx1"/>
                </a:solidFill>
              </a:rPr>
              <a:t>, které by v budoucnosti znemožnily doplnění biocentra na požadovanou </a:t>
            </a:r>
            <a:r>
              <a:rPr lang="cs-CZ" sz="2900" b="1" dirty="0" smtClean="0">
                <a:solidFill>
                  <a:schemeClr val="tx1"/>
                </a:solidFill>
              </a:rPr>
              <a:t>minimální výměru </a:t>
            </a:r>
            <a:r>
              <a:rPr lang="cs-CZ" sz="2900" dirty="0" smtClean="0">
                <a:solidFill>
                  <a:schemeClr val="tx1"/>
                </a:solidFill>
              </a:rPr>
              <a:t>dle metodiky ÚSES či souvislé </a:t>
            </a:r>
            <a:r>
              <a:rPr lang="cs-CZ" sz="2900" b="1" dirty="0" smtClean="0">
                <a:solidFill>
                  <a:schemeClr val="tx1"/>
                </a:solidFill>
              </a:rPr>
              <a:t>propojení biokoridorem v šíři dle metodiky </a:t>
            </a:r>
            <a:r>
              <a:rPr lang="cs-CZ" sz="2900" dirty="0" smtClean="0">
                <a:solidFill>
                  <a:schemeClr val="tx1"/>
                </a:solidFill>
              </a:rPr>
              <a:t>ÚSES, ačkoliv v současnosti územní předpoklady pro doplnění výměry biocentra či souvislé propojení biokoridorem existují.</a:t>
            </a:r>
          </a:p>
          <a:p>
            <a:pPr algn="just" eaLnBrk="1" fontAlgn="auto" hangingPunct="1">
              <a:spcAft>
                <a:spcPts val="0"/>
              </a:spcAft>
              <a:buFont typeface="Arial" pitchFamily="34" charset="0"/>
              <a:buNone/>
              <a:defRPr/>
            </a:pPr>
            <a:endParaRPr lang="cs-CZ" sz="4000" dirty="0" smtClean="0">
              <a:solidFill>
                <a:schemeClr val="tx1"/>
              </a:solidFill>
            </a:endParaRPr>
          </a:p>
          <a:p>
            <a:pPr algn="ctr" eaLnBrk="1" fontAlgn="auto" hangingPunct="1">
              <a:spcAft>
                <a:spcPts val="0"/>
              </a:spcAft>
              <a:buFont typeface="Arial" pitchFamily="34" charset="0"/>
              <a:buNone/>
              <a:defRPr/>
            </a:pPr>
            <a:endParaRPr lang="cs-CZ" sz="4000" dirty="0" smtClean="0">
              <a:solidFill>
                <a:schemeClr val="tx1"/>
              </a:solidFill>
            </a:endParaRPr>
          </a:p>
        </p:txBody>
      </p:sp>
      <p:sp>
        <p:nvSpPr>
          <p:cNvPr id="205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cs-CZ" altLang="cs-CZ" sz="2200" dirty="0" smtClean="0">
                <a:solidFill>
                  <a:schemeClr val="bg1"/>
                </a:solidFill>
              </a:rPr>
              <a:t>KÚÚK porada, 10.12.2015</a:t>
            </a:r>
          </a:p>
        </p:txBody>
      </p:sp>
    </p:spTree>
    <p:extLst>
      <p:ext uri="{BB962C8B-B14F-4D97-AF65-F5344CB8AC3E}">
        <p14:creationId xmlns:p14="http://schemas.microsoft.com/office/powerpoint/2010/main" val="306243977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Územní plánování a legislativní rámec pro ochranu vod">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2AC8A32A294A24D92A111A87B178C33" ma:contentTypeVersion="8" ma:contentTypeDescription="Vytvoří nový dokument" ma:contentTypeScope="" ma:versionID="2c2d495ce2e96be08558f88c3d209193">
  <xsd:schema xmlns:xsd="http://www.w3.org/2001/XMLSchema" xmlns:xs="http://www.w3.org/2001/XMLSchema" xmlns:p="http://schemas.microsoft.com/office/2006/metadata/properties" xmlns:ns2="2d632ede-d24e-494b-b407-b19ccbe77e6c" targetNamespace="http://schemas.microsoft.com/office/2006/metadata/properties" ma:root="true" ma:fieldsID="bdad6afa7a074953918e3d9ae465010e" ns2:_="">
    <xsd:import namespace="2d632ede-d24e-494b-b407-b19ccbe77e6c"/>
    <xsd:element name="properties">
      <xsd:complexType>
        <xsd:sequence>
          <xsd:element name="documentManagement">
            <xsd:complexType>
              <xsd:all>
                <xsd:element ref="ns2:Typ_x0020_formul_x00e1__x0159_e" minOccurs="0"/>
                <xsd:element ref="ns2:Pozn_x00e1_mka" minOccurs="0"/>
                <xsd:element ref="ns2:Vnit_x0159_n_x00ed__x0020_p_x0159_edpi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632ede-d24e-494b-b407-b19ccbe77e6c" elementFormDefault="qualified">
    <xsd:import namespace="http://schemas.microsoft.com/office/2006/documentManagement/types"/>
    <xsd:import namespace="http://schemas.microsoft.com/office/infopath/2007/PartnerControls"/>
    <xsd:element name="Typ_x0020_formul_x00e1__x0159_e" ma:index="8" nillable="true" ma:displayName="Typ formuláře" ma:internalName="Typ_x0020_formul_x00e1__x0159_e">
      <xsd:simpleType>
        <xsd:restriction base="dms:Choice">
          <xsd:enumeration value="Symboly Ústeckého kraje"/>
          <xsd:enumeration value="Vzory smluv"/>
          <xsd:enumeration value="Personální"/>
          <xsd:enumeration value="Veřejné zakázky nedosahující 250 tis. ‎Kč bez DPH"/>
          <xsd:enumeration value="Šablony logomanuálu"/>
          <xsd:enumeration value="Veřejné zakázky od 1 mil. Kč nedosahující 3 mil. Kč bez DPH stavební práce"/>
          <xsd:enumeration value="Veřejné zakázky – Zjednodušené podlimitní řízení"/>
          <xsd:enumeration value="Zřizovací listiny"/>
          <xsd:enumeration value="Kontrolní činnost"/>
          <xsd:enumeration value="Powerpoint prezentace"/>
          <xsd:enumeration value="Veřejné zakázky od 250 tis. Kč nedosahující 1 mil. ‎Kč bez DPH"/>
          <xsd:enumeration value="Služební cesty"/>
          <xsd:enumeration value="Ekonomická činnost"/>
          <xsd:enumeration value="Rada a zastupitelstvo"/>
          <xsd:enumeration value="Archivace a skartace"/>
          <xsd:enumeration value="Správní řád"/>
          <xsd:enumeration value="Plná moc, pověření, zmocnění"/>
          <xsd:enumeration value="Jmenovky a vizitky"/>
          <xsd:enumeration value="Ostatní - nezařazené"/>
          <xsd:enumeration value="Nákup"/>
          <xsd:enumeration value="Veřejné zakázky od 1 mil.Kč nedosahující 2 mil.Kč (dodávky, služby), od 3 mil.Kč nedosahující 6 mil.Kč (stavební práce) ‎"/>
          <xsd:enumeration value="Veřejné zakázky od 250 tis.Kč nedosahující 1 mil.Kč (dodávky, služby), od 250 tis.Kč nedosahující 3 mil.Kč (stavební práce)"/>
          <xsd:enumeration value="Veřejné zakázky od 1 mil.Kč nedosahující 2 mil.Kč (dodávky, služby), od 3 mil.Kč nedosahující 6 mil.Kč (stavební práce)"/>
        </xsd:restriction>
      </xsd:simpleType>
    </xsd:element>
    <xsd:element name="Pozn_x00e1_mka" ma:index="9" nillable="true" ma:displayName="Poznámka" ma:internalName="Pozn_x00e1_mka">
      <xsd:simpleType>
        <xsd:restriction base="dms:Note">
          <xsd:maxLength value="255"/>
        </xsd:restriction>
      </xsd:simpleType>
    </xsd:element>
    <xsd:element name="Vnit_x0159_n_x00ed__x0020_p_x0159_edpis" ma:index="10" nillable="true" ma:displayName="Vnitřní předpis" ma:list="{90dd1e70-125a-4334-99db-a2a6450ed166}" ma:internalName="Vnit_x0159_n_x00ed__x0020_p_x0159_edpis" ma:showField="_x010c__x00ed_slo_x0020_p_x0159_">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Vnit_x0159_n_x00ed__x0020_p_x0159_edpis xmlns="2d632ede-d24e-494b-b407-b19ccbe77e6c" xsi:nil="true"/>
    <Pozn_x00e1_mka xmlns="2d632ede-d24e-494b-b407-b19ccbe77e6c" xsi:nil="true"/>
    <Typ_x0020_formul_x00e1__x0159_e xmlns="2d632ede-d24e-494b-b407-b19ccbe77e6c">Powerpoint prezentace</Typ_x0020_formul_x00e1__x0159_e>
  </documentManagement>
</p:properties>
</file>

<file path=customXml/itemProps1.xml><?xml version="1.0" encoding="utf-8"?>
<ds:datastoreItem xmlns:ds="http://schemas.openxmlformats.org/officeDocument/2006/customXml" ds:itemID="{7007606D-7B56-4F6E-BB37-62FF48F3D134}">
  <ds:schemaRefs>
    <ds:schemaRef ds:uri="http://schemas.microsoft.com/sharepoint/v3/contenttype/forms"/>
  </ds:schemaRefs>
</ds:datastoreItem>
</file>

<file path=customXml/itemProps2.xml><?xml version="1.0" encoding="utf-8"?>
<ds:datastoreItem xmlns:ds="http://schemas.openxmlformats.org/officeDocument/2006/customXml" ds:itemID="{1F413026-E627-431F-9F11-72982EA0E6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632ede-d24e-494b-b407-b19ccbe77e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D262E7-64C5-455B-BFD9-4E48B04FE5A3}">
  <ds:schemaRefs>
    <ds:schemaRef ds:uri="http://schemas.microsoft.com/office/2006/metadata/longProperties"/>
  </ds:schemaRefs>
</ds:datastoreItem>
</file>

<file path=customXml/itemProps4.xml><?xml version="1.0" encoding="utf-8"?>
<ds:datastoreItem xmlns:ds="http://schemas.openxmlformats.org/officeDocument/2006/customXml" ds:itemID="{CB693876-E272-420F-B010-135F6861E924}">
  <ds:schemaRefs>
    <ds:schemaRef ds:uri="http://schemas.microsoft.com/office/infopath/2007/PartnerControls"/>
    <ds:schemaRef ds:uri="http://www.w3.org/XML/1998/namespace"/>
    <ds:schemaRef ds:uri="http://purl.org/dc/dcmitype/"/>
    <ds:schemaRef ds:uri="http://schemas.microsoft.com/office/2006/documentManagement/types"/>
    <ds:schemaRef ds:uri="http://schemas.openxmlformats.org/package/2006/metadata/core-properties"/>
    <ds:schemaRef ds:uri="http://purl.org/dc/elements/1.1/"/>
    <ds:schemaRef ds:uri="2d632ede-d24e-494b-b407-b19ccbe77e6c"/>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Územní plánování a legislativní rámec pro ochranu vod</Template>
  <TotalTime>2019</TotalTime>
  <Words>654</Words>
  <Application>Microsoft Office PowerPoint</Application>
  <PresentationFormat>Předvádění na obrazovce (4:3)</PresentationFormat>
  <Paragraphs>173</Paragraphs>
  <Slides>21</Slides>
  <Notes>3</Notes>
  <HiddenSlides>0</HiddenSlides>
  <MMClips>0</MMClips>
  <ScaleCrop>false</ScaleCrop>
  <HeadingPairs>
    <vt:vector size="4" baseType="variant">
      <vt:variant>
        <vt:lpstr>Motiv</vt:lpstr>
      </vt:variant>
      <vt:variant>
        <vt:i4>1</vt:i4>
      </vt:variant>
      <vt:variant>
        <vt:lpstr>Nadpisy snímků</vt:lpstr>
      </vt:variant>
      <vt:variant>
        <vt:i4>21</vt:i4>
      </vt:variant>
    </vt:vector>
  </HeadingPairs>
  <TitlesOfParts>
    <vt:vector size="22" baseType="lpstr">
      <vt:lpstr>Územní plánování a legislativní rámec pro ochranu vod</vt:lpstr>
      <vt:lpstr>Územní systém ekologické stability ÚSES</vt:lpstr>
      <vt:lpstr>Územní systém ekologické stability ÚSES</vt:lpstr>
      <vt:lpstr>ÚSES  v ZÚR ÚK</vt:lpstr>
      <vt:lpstr>ÚSES  v ZÚR ÚK</vt:lpstr>
      <vt:lpstr>ÚSES  v ZÚR ÚK</vt:lpstr>
      <vt:lpstr>Prezentace aplikace PowerPoint</vt:lpstr>
      <vt:lpstr>ÚSES  v ZÚR ÚK</vt:lpstr>
      <vt:lpstr>ÚSES  k založení v ZÚR ÚK – VPO </vt:lpstr>
      <vt:lpstr>ÚSES  k založení v ZÚR ÚK – VPO</vt:lpstr>
      <vt:lpstr>ÚSES v ZÚR ÚK</vt:lpstr>
      <vt:lpstr>ÚSES  v ZÚR ÚK v odůvodnění</vt:lpstr>
      <vt:lpstr>ÚSES minimální parametry  tab. dle metodiky na vymezování ÚSES</vt:lpstr>
      <vt:lpstr>ZÚR ÚK výřez </vt:lpstr>
      <vt:lpstr>ÚP výřez </vt:lpstr>
      <vt:lpstr>  ZÚR x ÚP datové srovnání ÚSES NE! </vt:lpstr>
      <vt:lpstr>ZÚR je závazná pro tvorbu ÚP</vt:lpstr>
      <vt:lpstr>ZÚR je závazná pro tvorbu ÚP</vt:lpstr>
      <vt:lpstr>Proč je dobré mít v týmu odborníka na ÚSES?</vt:lpstr>
      <vt:lpstr>Širší vztahy – návaznost ÚSES </vt:lpstr>
      <vt:lpstr>Širší vztahy – biocentra</vt:lpstr>
      <vt:lpstr> Děkuji za pozornost.  Přeji klidný advent, krásné vánoce a do nového roku 2016 hodně štěstí.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Krajský úřad Ústeckého kraje</dc:title>
  <dc:creator>Juračková Diana</dc:creator>
  <cp:lastModifiedBy>Juračková Diana</cp:lastModifiedBy>
  <cp:revision>72</cp:revision>
  <cp:lastPrinted>2014-10-10T09:28:50Z</cp:lastPrinted>
  <dcterms:created xsi:type="dcterms:W3CDTF">2014-10-07T09:50:43Z</dcterms:created>
  <dcterms:modified xsi:type="dcterms:W3CDTF">2015-12-11T13:33:01Z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64300.0000000000</vt:lpwstr>
  </property>
  <property fmtid="{D5CDD505-2E9C-101B-9397-08002B2CF9AE}" pid="3" name="Typ formuláře">
    <vt:lpwstr>Powerpoint prezentace</vt:lpwstr>
  </property>
  <property fmtid="{D5CDD505-2E9C-101B-9397-08002B2CF9AE}" pid="4" name="Vnitřní předpis">
    <vt:lpwstr/>
  </property>
  <property fmtid="{D5CDD505-2E9C-101B-9397-08002B2CF9AE}" pid="5" name="Poznámka">
    <vt:lpwstr/>
  </property>
</Properties>
</file>