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8"/>
  </p:notesMasterIdLst>
  <p:handoutMasterIdLst>
    <p:handoutMasterId r:id="rId29"/>
  </p:handoutMasterIdLst>
  <p:sldIdLst>
    <p:sldId id="256" r:id="rId6"/>
    <p:sldId id="257" r:id="rId7"/>
    <p:sldId id="276" r:id="rId8"/>
    <p:sldId id="277" r:id="rId9"/>
    <p:sldId id="258" r:id="rId10"/>
    <p:sldId id="259" r:id="rId11"/>
    <p:sldId id="268" r:id="rId12"/>
    <p:sldId id="270" r:id="rId13"/>
    <p:sldId id="260" r:id="rId14"/>
    <p:sldId id="271" r:id="rId15"/>
    <p:sldId id="272" r:id="rId16"/>
    <p:sldId id="273" r:id="rId17"/>
    <p:sldId id="274" r:id="rId18"/>
    <p:sldId id="261" r:id="rId19"/>
    <p:sldId id="275" r:id="rId20"/>
    <p:sldId id="262" r:id="rId21"/>
    <p:sldId id="265" r:id="rId22"/>
    <p:sldId id="267" r:id="rId23"/>
    <p:sldId id="263" r:id="rId24"/>
    <p:sldId id="264" r:id="rId25"/>
    <p:sldId id="278" r:id="rId26"/>
    <p:sldId id="279" r:id="rId27"/>
  </p:sldIdLst>
  <p:sldSz cx="9144000" cy="6858000" type="screen4x3"/>
  <p:notesSz cx="6797675" cy="9926638"/>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A1A7"/>
    <a:srgbClr val="375D67"/>
  </p:clrMru>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984" y="-9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08ACA61-4264-4E83-B6BF-A791980CDF4D}" type="datetimeFigureOut">
              <a:rPr lang="cs-CZ"/>
              <a:pPr>
                <a:defRPr/>
              </a:pPr>
              <a:t>22.9.2014</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074F48E-186E-478E-A6A2-163B69287B82}" type="slidenum">
              <a:rPr lang="cs-CZ"/>
              <a:pPr>
                <a:defRPr/>
              </a:pPr>
              <a:t>‹#›</a:t>
            </a:fld>
            <a:endParaRPr lang="cs-CZ"/>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D94B4E2-7C76-460A-B941-C306DA33B4D5}" type="datetimeFigureOut">
              <a:rPr lang="cs-CZ"/>
              <a:pPr>
                <a:defRPr/>
              </a:pPr>
              <a:t>22.9.2014</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458E30-0215-4A7B-B01C-C97B488FF8AA}" type="slidenum">
              <a:rPr lang="cs-CZ"/>
              <a:pPr>
                <a:defRPr/>
              </a:pPr>
              <a:t>‹#›</a:t>
            </a:fld>
            <a:endParaRPr 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71604" y="2130425"/>
            <a:ext cx="7143800" cy="1470025"/>
          </a:xfrm>
        </p:spPr>
        <p:txBody>
          <a:bodyPr/>
          <a:lstStyle>
            <a:lvl1pPr algn="l">
              <a:defRPr/>
            </a:lvl1pPr>
          </a:lstStyle>
          <a:p>
            <a:r>
              <a:rPr lang="cs-CZ" smtClean="0"/>
              <a:t>Klepnutím lze upravit styl předlohy nadpisů.</a:t>
            </a:r>
            <a:endParaRPr lang="cs-CZ" dirty="0"/>
          </a:p>
        </p:txBody>
      </p:sp>
      <p:sp>
        <p:nvSpPr>
          <p:cNvPr id="3" name="Podnadpis 2"/>
          <p:cNvSpPr>
            <a:spLocks noGrp="1"/>
          </p:cNvSpPr>
          <p:nvPr>
            <p:ph type="subTitle" idx="1"/>
          </p:nvPr>
        </p:nvSpPr>
        <p:spPr>
          <a:xfrm>
            <a:off x="1571604" y="3886200"/>
            <a:ext cx="7143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B93586BF-F53D-4A73-B153-419B108B3F05}" type="datetime1">
              <a:rPr lang="cs-CZ"/>
              <a:pPr>
                <a:defRPr/>
              </a:pPr>
              <a:t>22.9.2014</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44C9E168-8838-499E-8C88-D61423B2CA13}"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792F7F2E-6F4D-4A62-9259-8630ED3A6EB7}" type="datetime1">
              <a:rPr lang="cs-CZ"/>
              <a:pPr>
                <a:defRPr/>
              </a:pPr>
              <a:t>22.9.2014</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4CE99DA2-3C32-446A-9C89-4BF5A6024C37}"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28802"/>
            <a:ext cx="2057400" cy="4197361"/>
          </a:xfrm>
        </p:spPr>
        <p:txBody>
          <a:bodyPr vert="eaVert"/>
          <a:lstStyle/>
          <a:p>
            <a:r>
              <a:rPr lang="cs-CZ" smtClean="0"/>
              <a:t>Klepnutím lze upravit styl předlohy nadpisů.</a:t>
            </a:r>
            <a:endParaRPr lang="cs-CZ" dirty="0"/>
          </a:p>
        </p:txBody>
      </p:sp>
      <p:sp>
        <p:nvSpPr>
          <p:cNvPr id="3" name="Zástupný symbol pro svislý text 2"/>
          <p:cNvSpPr>
            <a:spLocks noGrp="1"/>
          </p:cNvSpPr>
          <p:nvPr>
            <p:ph type="body" orient="vert" idx="1"/>
          </p:nvPr>
        </p:nvSpPr>
        <p:spPr>
          <a:xfrm>
            <a:off x="1643042" y="1928802"/>
            <a:ext cx="4833958" cy="4197361"/>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E344B2A2-5637-49B2-8105-440573C594FF}" type="datetime1">
              <a:rPr lang="cs-CZ"/>
              <a:pPr>
                <a:defRPr/>
              </a:pPr>
              <a:t>22.9.2014</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0F62BC68-6B09-4D70-9FD0-F2C9DB618237}"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dirty="0"/>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01059D8A-70CC-4F4C-82D0-2E8C5C22ACF7}" type="datetime1">
              <a:rPr lang="cs-CZ"/>
              <a:pPr>
                <a:defRPr/>
              </a:pPr>
              <a:t>22.9.2014</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8A2E3437-4CE9-4220-97B6-58DBD15F8499}"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1571603" y="4406900"/>
            <a:ext cx="7143801" cy="1362075"/>
          </a:xfrm>
        </p:spPr>
        <p:txBody>
          <a:bodyPr anchor="t"/>
          <a:lstStyle>
            <a:lvl1pPr algn="l">
              <a:defRPr sz="4000" b="1" cap="all"/>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1571603" y="2906713"/>
            <a:ext cx="71438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0F4FFC17-4FB6-4E27-A437-FED4C8FBAA1F}" type="datetime1">
              <a:rPr lang="cs-CZ"/>
              <a:pPr>
                <a:defRPr/>
              </a:pPr>
              <a:t>22.9.2014</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D505704D-DC96-4A6D-AF62-E4BE9ACD3410}"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1571604" y="3214686"/>
            <a:ext cx="3500462" cy="2911477"/>
          </a:xfrm>
        </p:spPr>
        <p:txBody>
          <a:bodyPr/>
          <a:lstStyle>
            <a:lvl1pPr>
              <a:defRPr sz="2400"/>
            </a:lvl1pPr>
            <a:lvl2pPr>
              <a:defRPr sz="2000"/>
            </a:lvl2pPr>
            <a:lvl3pPr>
              <a:defRPr sz="2000"/>
            </a:lvl3pPr>
            <a:lvl4pPr>
              <a:defRPr sz="1600"/>
            </a:lvl4pPr>
            <a:lvl5pPr>
              <a:defRPr sz="16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5214942" y="3214686"/>
            <a:ext cx="3471858" cy="2911477"/>
          </a:xfrm>
        </p:spPr>
        <p:txBody>
          <a:bodyPr/>
          <a:lstStyle>
            <a:lvl1pPr>
              <a:defRPr sz="2400"/>
            </a:lvl1pPr>
            <a:lvl2pPr>
              <a:defRPr sz="2000"/>
            </a:lvl2pPr>
            <a:lvl3pPr>
              <a:defRPr sz="2000"/>
            </a:lvl3pPr>
            <a:lvl4pPr>
              <a:defRPr sz="1600"/>
            </a:lvl4pPr>
            <a:lvl5pPr>
              <a:defRPr sz="16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datum 3"/>
          <p:cNvSpPr>
            <a:spLocks noGrp="1"/>
          </p:cNvSpPr>
          <p:nvPr>
            <p:ph type="dt" sz="half" idx="10"/>
          </p:nvPr>
        </p:nvSpPr>
        <p:spPr/>
        <p:txBody>
          <a:bodyPr/>
          <a:lstStyle>
            <a:lvl1pPr>
              <a:defRPr/>
            </a:lvl1pPr>
          </a:lstStyle>
          <a:p>
            <a:pPr>
              <a:defRPr/>
            </a:pPr>
            <a:fld id="{2F7EC014-2D2C-46A5-811E-D95C3EA0E55B}" type="datetime1">
              <a:rPr lang="cs-CZ"/>
              <a:pPr>
                <a:defRPr/>
              </a:pPr>
              <a:t>22.9.2014</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621DB3DE-F2F1-4A2A-AA8C-94A301CA4066}"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1571604" y="3214686"/>
            <a:ext cx="3500462"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1571604" y="4000503"/>
            <a:ext cx="3500462" cy="2125659"/>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text 4"/>
          <p:cNvSpPr>
            <a:spLocks noGrp="1"/>
          </p:cNvSpPr>
          <p:nvPr>
            <p:ph type="body" sz="quarter" idx="3"/>
          </p:nvPr>
        </p:nvSpPr>
        <p:spPr>
          <a:xfrm>
            <a:off x="5214942" y="3214686"/>
            <a:ext cx="3471858"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5214942" y="4000503"/>
            <a:ext cx="3471858" cy="2125659"/>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7" name="Zástupný symbol pro datum 3"/>
          <p:cNvSpPr>
            <a:spLocks noGrp="1"/>
          </p:cNvSpPr>
          <p:nvPr>
            <p:ph type="dt" sz="half" idx="10"/>
          </p:nvPr>
        </p:nvSpPr>
        <p:spPr/>
        <p:txBody>
          <a:bodyPr/>
          <a:lstStyle>
            <a:lvl1pPr>
              <a:defRPr/>
            </a:lvl1pPr>
          </a:lstStyle>
          <a:p>
            <a:pPr>
              <a:defRPr/>
            </a:pPr>
            <a:fld id="{BDB7E7A7-3F15-4F23-AD77-F836944C5CBA}" type="datetime1">
              <a:rPr lang="cs-CZ"/>
              <a:pPr>
                <a:defRPr/>
              </a:pPr>
              <a:t>22.9.2014</a:t>
            </a:fld>
            <a:endParaRPr lang="cs-CZ" dirty="0"/>
          </a:p>
        </p:txBody>
      </p:sp>
      <p:sp>
        <p:nvSpPr>
          <p:cNvPr id="8"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9" name="Zástupný symbol pro číslo snímku 5"/>
          <p:cNvSpPr>
            <a:spLocks noGrp="1"/>
          </p:cNvSpPr>
          <p:nvPr>
            <p:ph type="sldNum" sz="quarter" idx="12"/>
          </p:nvPr>
        </p:nvSpPr>
        <p:spPr/>
        <p:txBody>
          <a:bodyPr/>
          <a:lstStyle>
            <a:lvl1pPr>
              <a:defRPr/>
            </a:lvl1pPr>
          </a:lstStyle>
          <a:p>
            <a:pPr>
              <a:defRPr/>
            </a:pPr>
            <a:fld id="{83FE4F99-C8DC-4D27-BD01-C97D40103D79}"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EE0792A7-126A-41BC-84C9-116E727D478C}" type="datetime1">
              <a:rPr lang="cs-CZ"/>
              <a:pPr>
                <a:defRPr/>
              </a:pPr>
              <a:t>22.9.2014</a:t>
            </a:fld>
            <a:endParaRPr lang="cs-CZ" dirty="0"/>
          </a:p>
        </p:txBody>
      </p:sp>
      <p:sp>
        <p:nvSpPr>
          <p:cNvPr id="4"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5" name="Zástupný symbol pro číslo snímku 5"/>
          <p:cNvSpPr>
            <a:spLocks noGrp="1"/>
          </p:cNvSpPr>
          <p:nvPr>
            <p:ph type="sldNum" sz="quarter" idx="12"/>
          </p:nvPr>
        </p:nvSpPr>
        <p:spPr/>
        <p:txBody>
          <a:bodyPr/>
          <a:lstStyle>
            <a:lvl1pPr>
              <a:defRPr/>
            </a:lvl1pPr>
          </a:lstStyle>
          <a:p>
            <a:pPr>
              <a:defRPr/>
            </a:pPr>
            <a:fld id="{C1BF9F70-F817-4066-9F73-0DAC50D7207F}"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4852ECD8-B5AB-4905-B3E3-76BFAABABED0}" type="datetime1">
              <a:rPr lang="cs-CZ"/>
              <a:pPr>
                <a:defRPr/>
              </a:pPr>
              <a:t>22.9.2014</a:t>
            </a:fld>
            <a:endParaRPr lang="cs-CZ" dirty="0"/>
          </a:p>
        </p:txBody>
      </p:sp>
      <p:sp>
        <p:nvSpPr>
          <p:cNvPr id="3"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4" name="Zástupný symbol pro číslo snímku 5"/>
          <p:cNvSpPr>
            <a:spLocks noGrp="1"/>
          </p:cNvSpPr>
          <p:nvPr>
            <p:ph type="sldNum" sz="quarter" idx="12"/>
          </p:nvPr>
        </p:nvSpPr>
        <p:spPr/>
        <p:txBody>
          <a:bodyPr/>
          <a:lstStyle>
            <a:lvl1pPr>
              <a:defRPr/>
            </a:lvl1pPr>
          </a:lstStyle>
          <a:p>
            <a:pPr>
              <a:defRPr/>
            </a:pPr>
            <a:fld id="{9FC9D4EF-12CA-44A7-9A9A-D4FAAF29C347}"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578639" y="1928802"/>
            <a:ext cx="2850486" cy="1162050"/>
          </a:xfrm>
        </p:spPr>
        <p:txBody>
          <a:bodyPr anchor="b"/>
          <a:lstStyle>
            <a:lvl1pPr algn="l">
              <a:defRPr sz="2000" b="1"/>
            </a:lvl1pPr>
          </a:lstStyle>
          <a:p>
            <a:r>
              <a:rPr lang="cs-CZ" smtClean="0"/>
              <a:t>Klepnutím lze upravit styl předlohy nadpisů.</a:t>
            </a:r>
            <a:endParaRPr lang="cs-CZ" dirty="0"/>
          </a:p>
        </p:txBody>
      </p:sp>
      <p:sp>
        <p:nvSpPr>
          <p:cNvPr id="3" name="Zástupný symbol pro obsah 2"/>
          <p:cNvSpPr>
            <a:spLocks noGrp="1"/>
          </p:cNvSpPr>
          <p:nvPr>
            <p:ph idx="1"/>
          </p:nvPr>
        </p:nvSpPr>
        <p:spPr>
          <a:xfrm>
            <a:off x="4643438" y="1928802"/>
            <a:ext cx="4043362" cy="4197361"/>
          </a:xfrm>
        </p:spPr>
        <p:txBody>
          <a:bodyPr/>
          <a:lstStyle>
            <a:lvl1pPr>
              <a:defRPr sz="2800"/>
            </a:lvl1pPr>
            <a:lvl2pPr>
              <a:defRPr sz="24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text 3"/>
          <p:cNvSpPr>
            <a:spLocks noGrp="1"/>
          </p:cNvSpPr>
          <p:nvPr>
            <p:ph type="body" sz="half" idx="2"/>
          </p:nvPr>
        </p:nvSpPr>
        <p:spPr>
          <a:xfrm>
            <a:off x="1578639" y="3286124"/>
            <a:ext cx="2850486" cy="28400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16C696DE-099D-43FD-96DA-7191000DCCC7}" type="datetime1">
              <a:rPr lang="cs-CZ"/>
              <a:pPr>
                <a:defRPr/>
              </a:pPr>
              <a:t>22.9.2014</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2AA0B820-19A6-4B2E-B675-9A20BFEC8D50}"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578638" y="4800600"/>
            <a:ext cx="7136766" cy="566738"/>
          </a:xfrm>
        </p:spPr>
        <p:txBody>
          <a:bodyPr anchor="b"/>
          <a:lstStyle>
            <a:lvl1pPr algn="l">
              <a:defRPr sz="2000" b="1"/>
            </a:lvl1pPr>
          </a:lstStyle>
          <a:p>
            <a:r>
              <a:rPr lang="cs-CZ" smtClean="0"/>
              <a:t>Klepnutím lze upravit styl předlohy nadpisů.</a:t>
            </a:r>
            <a:endParaRPr lang="cs-CZ" dirty="0"/>
          </a:p>
        </p:txBody>
      </p:sp>
      <p:sp>
        <p:nvSpPr>
          <p:cNvPr id="3" name="Zástupný symbol pro obrázek 2"/>
          <p:cNvSpPr>
            <a:spLocks noGrp="1"/>
          </p:cNvSpPr>
          <p:nvPr>
            <p:ph type="pic" idx="1"/>
          </p:nvPr>
        </p:nvSpPr>
        <p:spPr>
          <a:xfrm>
            <a:off x="1578638" y="1928801"/>
            <a:ext cx="7136766" cy="279877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endParaRPr lang="cs-CZ" noProof="0" dirty="0"/>
          </a:p>
        </p:txBody>
      </p:sp>
      <p:sp>
        <p:nvSpPr>
          <p:cNvPr id="4" name="Zástupný symbol pro text 3"/>
          <p:cNvSpPr>
            <a:spLocks noGrp="1"/>
          </p:cNvSpPr>
          <p:nvPr>
            <p:ph type="body" sz="half" idx="2"/>
          </p:nvPr>
        </p:nvSpPr>
        <p:spPr>
          <a:xfrm>
            <a:off x="1578638" y="5367338"/>
            <a:ext cx="7136766"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09F5004C-DD2F-4725-899C-506C9AEF6F7F}" type="datetime1">
              <a:rPr lang="cs-CZ"/>
              <a:pPr>
                <a:defRPr/>
              </a:pPr>
              <a:t>22.9.2014</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62D10299-010B-4F75-8EC5-136C26ED81C5}"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pic>
        <p:nvPicPr>
          <p:cNvPr id="1026" name="Obrázek 7" descr="uk_logo.wmf"/>
          <p:cNvPicPr>
            <a:picLocks noChangeAspect="1"/>
          </p:cNvPicPr>
          <p:nvPr/>
        </p:nvPicPr>
        <p:blipFill>
          <a:blip r:embed="rId14" cstate="print"/>
          <a:srcRect/>
          <a:stretch>
            <a:fillRect/>
          </a:stretch>
        </p:blipFill>
        <p:spPr bwMode="auto">
          <a:xfrm>
            <a:off x="457200" y="292100"/>
            <a:ext cx="3475038" cy="968375"/>
          </a:xfrm>
          <a:prstGeom prst="rect">
            <a:avLst/>
          </a:prstGeom>
          <a:noFill/>
          <a:ln w="9525">
            <a:noFill/>
            <a:miter lim="800000"/>
            <a:headEnd/>
            <a:tailEnd/>
          </a:ln>
        </p:spPr>
      </p:pic>
      <p:sp>
        <p:nvSpPr>
          <p:cNvPr id="1027" name="Zástupný symbol pro nadpis 1"/>
          <p:cNvSpPr>
            <a:spLocks noGrp="1"/>
          </p:cNvSpPr>
          <p:nvPr>
            <p:ph type="title"/>
          </p:nvPr>
        </p:nvSpPr>
        <p:spPr bwMode="auto">
          <a:xfrm>
            <a:off x="1571625" y="1928813"/>
            <a:ext cx="711517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1028" name="Zástupný symbol pro text 2"/>
          <p:cNvSpPr>
            <a:spLocks noGrp="1"/>
          </p:cNvSpPr>
          <p:nvPr>
            <p:ph type="body" idx="1"/>
          </p:nvPr>
        </p:nvSpPr>
        <p:spPr bwMode="auto">
          <a:xfrm>
            <a:off x="1571625" y="3214688"/>
            <a:ext cx="7115175" cy="2911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1581150" y="6356350"/>
            <a:ext cx="3490913" cy="365125"/>
          </a:xfrm>
          <a:prstGeom prst="rect">
            <a:avLst/>
          </a:prstGeom>
        </p:spPr>
        <p:txBody>
          <a:bodyPr vert="horz" lIns="91440" tIns="45720" rIns="91440" bIns="45720" rtlCol="0" anchor="ctr"/>
          <a:lstStyle>
            <a:lvl1pPr algn="l" fontAlgn="auto">
              <a:spcBef>
                <a:spcPts val="0"/>
              </a:spcBef>
              <a:spcAft>
                <a:spcPts val="0"/>
              </a:spcAft>
              <a:defRPr sz="1200">
                <a:solidFill>
                  <a:srgbClr val="89A1A7"/>
                </a:solidFill>
                <a:latin typeface="Arial" pitchFamily="34" charset="0"/>
                <a:cs typeface="Arial" pitchFamily="34" charset="0"/>
              </a:defRPr>
            </a:lvl1pPr>
          </a:lstStyle>
          <a:p>
            <a:pPr>
              <a:defRPr/>
            </a:pPr>
            <a:fld id="{57EDDACB-6A8D-4A9F-8C6D-F291BD7E9EE5}" type="datetime1">
              <a:rPr lang="cs-CZ"/>
              <a:pPr>
                <a:defRPr/>
              </a:pPr>
              <a:t>22.9.2014</a:t>
            </a:fld>
            <a:endParaRPr lang="cs-CZ" dirty="0"/>
          </a:p>
        </p:txBody>
      </p:sp>
      <p:sp>
        <p:nvSpPr>
          <p:cNvPr id="5" name="Zástupný symbol pro zápatí 4"/>
          <p:cNvSpPr>
            <a:spLocks noGrp="1"/>
          </p:cNvSpPr>
          <p:nvPr>
            <p:ph type="ftr" sz="quarter" idx="3"/>
          </p:nvPr>
        </p:nvSpPr>
        <p:spPr>
          <a:xfrm>
            <a:off x="4468813" y="1042988"/>
            <a:ext cx="4532312" cy="500062"/>
          </a:xfrm>
          <a:prstGeom prst="rect">
            <a:avLst/>
          </a:prstGeom>
        </p:spPr>
        <p:txBody>
          <a:bodyPr vert="horz" lIns="91440" tIns="45720" rIns="91440" bIns="45720" rtlCol="0" anchor="ctr"/>
          <a:lstStyle>
            <a:lvl1pPr algn="l" fontAlgn="auto">
              <a:spcBef>
                <a:spcPts val="0"/>
              </a:spcBef>
              <a:spcAft>
                <a:spcPts val="0"/>
              </a:spcAft>
              <a:defRPr sz="2400">
                <a:solidFill>
                  <a:schemeClr val="bg1"/>
                </a:solidFill>
                <a:latin typeface="Arial" pitchFamily="34" charset="0"/>
                <a:cs typeface="Arial" pitchFamily="34" charset="0"/>
              </a:defRPr>
            </a:lvl1pPr>
          </a:lstStyle>
          <a:p>
            <a:pPr>
              <a:defRPr/>
            </a:pPr>
            <a:r>
              <a:rPr lang="cs-CZ"/>
              <a:t>Téma prezentace</a:t>
            </a:r>
            <a:endParaRPr lang="cs-CZ" dirty="0"/>
          </a:p>
        </p:txBody>
      </p:sp>
      <p:sp>
        <p:nvSpPr>
          <p:cNvPr id="6" name="Zástupný symbol pro číslo snímku 5"/>
          <p:cNvSpPr>
            <a:spLocks noGrp="1"/>
          </p:cNvSpPr>
          <p:nvPr>
            <p:ph type="sldNum" sz="quarter" idx="4"/>
          </p:nvPr>
        </p:nvSpPr>
        <p:spPr>
          <a:xfrm>
            <a:off x="5214938" y="6356350"/>
            <a:ext cx="3471862" cy="365125"/>
          </a:xfrm>
          <a:prstGeom prst="rect">
            <a:avLst/>
          </a:prstGeom>
        </p:spPr>
        <p:txBody>
          <a:bodyPr vert="horz" lIns="91440" tIns="45720" rIns="91440" bIns="45720" rtlCol="0" anchor="ctr"/>
          <a:lstStyle>
            <a:lvl1pPr algn="r" fontAlgn="auto">
              <a:spcBef>
                <a:spcPts val="0"/>
              </a:spcBef>
              <a:spcAft>
                <a:spcPts val="0"/>
              </a:spcAft>
              <a:defRPr sz="1200">
                <a:solidFill>
                  <a:srgbClr val="89A1A7"/>
                </a:solidFill>
                <a:latin typeface="Arial" pitchFamily="34" charset="0"/>
                <a:cs typeface="Arial" pitchFamily="34" charset="0"/>
              </a:defRPr>
            </a:lvl1pPr>
          </a:lstStyle>
          <a:p>
            <a:pPr>
              <a:defRPr/>
            </a:pPr>
            <a:fld id="{94C6B6A5-FBD5-44BC-BA3F-28265305ED90}"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eaLnBrk="1" fontAlgn="base" hangingPunct="1">
        <a:spcBef>
          <a:spcPct val="0"/>
        </a:spcBef>
        <a:spcAft>
          <a:spcPct val="0"/>
        </a:spcAft>
        <a:defRPr sz="3600" b="1" kern="1200">
          <a:solidFill>
            <a:srgbClr val="375D67"/>
          </a:solidFill>
          <a:latin typeface="Arial" pitchFamily="34" charset="0"/>
          <a:ea typeface="+mj-ea"/>
          <a:cs typeface="Arial" pitchFamily="34" charset="0"/>
        </a:defRPr>
      </a:lvl1pPr>
      <a:lvl2pPr algn="l" rtl="0" eaLnBrk="1" fontAlgn="base" hangingPunct="1">
        <a:spcBef>
          <a:spcPct val="0"/>
        </a:spcBef>
        <a:spcAft>
          <a:spcPct val="0"/>
        </a:spcAft>
        <a:defRPr sz="3600" b="1">
          <a:solidFill>
            <a:srgbClr val="375D67"/>
          </a:solidFill>
          <a:latin typeface="Arial" charset="0"/>
          <a:cs typeface="Arial" charset="0"/>
        </a:defRPr>
      </a:lvl2pPr>
      <a:lvl3pPr algn="l" rtl="0" eaLnBrk="1" fontAlgn="base" hangingPunct="1">
        <a:spcBef>
          <a:spcPct val="0"/>
        </a:spcBef>
        <a:spcAft>
          <a:spcPct val="0"/>
        </a:spcAft>
        <a:defRPr sz="3600" b="1">
          <a:solidFill>
            <a:srgbClr val="375D67"/>
          </a:solidFill>
          <a:latin typeface="Arial" charset="0"/>
          <a:cs typeface="Arial" charset="0"/>
        </a:defRPr>
      </a:lvl3pPr>
      <a:lvl4pPr algn="l" rtl="0" eaLnBrk="1" fontAlgn="base" hangingPunct="1">
        <a:spcBef>
          <a:spcPct val="0"/>
        </a:spcBef>
        <a:spcAft>
          <a:spcPct val="0"/>
        </a:spcAft>
        <a:defRPr sz="3600" b="1">
          <a:solidFill>
            <a:srgbClr val="375D67"/>
          </a:solidFill>
          <a:latin typeface="Arial" charset="0"/>
          <a:cs typeface="Arial" charset="0"/>
        </a:defRPr>
      </a:lvl4pPr>
      <a:lvl5pPr algn="l" rtl="0" eaLnBrk="1" fontAlgn="base" hangingPunct="1">
        <a:spcBef>
          <a:spcPct val="0"/>
        </a:spcBef>
        <a:spcAft>
          <a:spcPct val="0"/>
        </a:spcAft>
        <a:defRPr sz="3600" b="1">
          <a:solidFill>
            <a:srgbClr val="375D67"/>
          </a:solidFill>
          <a:latin typeface="Arial" charset="0"/>
          <a:cs typeface="Arial" charset="0"/>
        </a:defRPr>
      </a:lvl5pPr>
      <a:lvl6pPr marL="457200" algn="l" rtl="0" eaLnBrk="1" fontAlgn="base" hangingPunct="1">
        <a:spcBef>
          <a:spcPct val="0"/>
        </a:spcBef>
        <a:spcAft>
          <a:spcPct val="0"/>
        </a:spcAft>
        <a:defRPr sz="3600" b="1">
          <a:solidFill>
            <a:srgbClr val="375D67"/>
          </a:solidFill>
          <a:latin typeface="Arial" charset="0"/>
          <a:cs typeface="Arial" charset="0"/>
        </a:defRPr>
      </a:lvl6pPr>
      <a:lvl7pPr marL="914400" algn="l" rtl="0" eaLnBrk="1" fontAlgn="base" hangingPunct="1">
        <a:spcBef>
          <a:spcPct val="0"/>
        </a:spcBef>
        <a:spcAft>
          <a:spcPct val="0"/>
        </a:spcAft>
        <a:defRPr sz="3600" b="1">
          <a:solidFill>
            <a:srgbClr val="375D67"/>
          </a:solidFill>
          <a:latin typeface="Arial" charset="0"/>
          <a:cs typeface="Arial" charset="0"/>
        </a:defRPr>
      </a:lvl7pPr>
      <a:lvl8pPr marL="1371600" algn="l" rtl="0" eaLnBrk="1" fontAlgn="base" hangingPunct="1">
        <a:spcBef>
          <a:spcPct val="0"/>
        </a:spcBef>
        <a:spcAft>
          <a:spcPct val="0"/>
        </a:spcAft>
        <a:defRPr sz="3600" b="1">
          <a:solidFill>
            <a:srgbClr val="375D67"/>
          </a:solidFill>
          <a:latin typeface="Arial" charset="0"/>
          <a:cs typeface="Arial" charset="0"/>
        </a:defRPr>
      </a:lvl8pPr>
      <a:lvl9pPr marL="1828800" algn="l" rtl="0" eaLnBrk="1" fontAlgn="base" hangingPunct="1">
        <a:spcBef>
          <a:spcPct val="0"/>
        </a:spcBef>
        <a:spcAft>
          <a:spcPct val="0"/>
        </a:spcAft>
        <a:defRPr sz="3600" b="1">
          <a:solidFill>
            <a:srgbClr val="375D67"/>
          </a:solidFill>
          <a:latin typeface="Arial" charset="0"/>
          <a:cs typeface="Arial" charset="0"/>
        </a:defRPr>
      </a:lvl9pPr>
    </p:titleStyle>
    <p:bodyStyle>
      <a:lvl1pPr marL="342900" indent="-342900" algn="l" rtl="0" eaLnBrk="1" fontAlgn="base" hangingPunct="1">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ziel3-cil3.e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Nadpis 1"/>
          <p:cNvSpPr>
            <a:spLocks noGrp="1"/>
          </p:cNvSpPr>
          <p:nvPr>
            <p:ph type="ctrTitle"/>
          </p:nvPr>
        </p:nvSpPr>
        <p:spPr>
          <a:xfrm>
            <a:off x="179388" y="2133600"/>
            <a:ext cx="8713787" cy="1470025"/>
          </a:xfrm>
        </p:spPr>
        <p:txBody>
          <a:bodyPr/>
          <a:lstStyle/>
          <a:p>
            <a:pPr algn="ctr" eaLnBrk="1" hangingPunct="1"/>
            <a:r>
              <a:rPr lang="cs-CZ" smtClean="0">
                <a:latin typeface="Arial" charset="0"/>
                <a:cs typeface="Arial" charset="0"/>
              </a:rPr>
              <a:t>Program spolupráce </a:t>
            </a:r>
            <a:br>
              <a:rPr lang="cs-CZ" smtClean="0">
                <a:latin typeface="Arial" charset="0"/>
                <a:cs typeface="Arial" charset="0"/>
              </a:rPr>
            </a:br>
            <a:r>
              <a:rPr lang="cs-CZ" smtClean="0">
                <a:latin typeface="Arial" charset="0"/>
                <a:cs typeface="Arial" charset="0"/>
              </a:rPr>
              <a:t>Česká republika – Sasko </a:t>
            </a:r>
            <a:br>
              <a:rPr lang="cs-CZ" smtClean="0">
                <a:latin typeface="Arial" charset="0"/>
                <a:cs typeface="Arial" charset="0"/>
              </a:rPr>
            </a:br>
            <a:r>
              <a:rPr lang="cs-CZ" smtClean="0">
                <a:latin typeface="Arial" charset="0"/>
                <a:cs typeface="Arial" charset="0"/>
              </a:rPr>
              <a:t>2014-2020</a:t>
            </a:r>
          </a:p>
        </p:txBody>
      </p:sp>
      <p:sp>
        <p:nvSpPr>
          <p:cNvPr id="3" name="Podnadpis 2"/>
          <p:cNvSpPr>
            <a:spLocks noGrp="1"/>
          </p:cNvSpPr>
          <p:nvPr>
            <p:ph type="subTitle" idx="1"/>
          </p:nvPr>
        </p:nvSpPr>
        <p:spPr>
          <a:xfrm>
            <a:off x="1571625" y="3886200"/>
            <a:ext cx="7143750" cy="1752600"/>
          </a:xfrm>
        </p:spPr>
        <p:txBody>
          <a:bodyPr rtlCol="0">
            <a:normAutofit/>
          </a:bodyPr>
          <a:lstStyle/>
          <a:p>
            <a:pPr eaLnBrk="1" fontAlgn="auto" hangingPunct="1">
              <a:spcAft>
                <a:spcPts val="0"/>
              </a:spcAft>
              <a:buFont typeface="Arial" pitchFamily="34" charset="0"/>
              <a:buNone/>
              <a:defRPr/>
            </a:pPr>
            <a:r>
              <a:rPr lang="cs-CZ" dirty="0" smtClean="0"/>
              <a:t>Prezentace věcného zaměření programu</a:t>
            </a:r>
            <a:endParaRPr lang="cs-CZ" dirty="0"/>
          </a:p>
        </p:txBody>
      </p:sp>
      <p:sp>
        <p:nvSpPr>
          <p:cNvPr id="2052"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Cíl 3 ČR – Sasko 2014 - 2020</a:t>
            </a:r>
          </a:p>
        </p:txBody>
      </p:sp>
      <p:pic>
        <p:nvPicPr>
          <p:cNvPr id="2053" name="Picture 6" descr="http://www.ziel3-cil3.eu/media/de_cs/grafiken/EFRE_tsch_gr_rgb_72dpi.jpg"/>
          <p:cNvPicPr>
            <a:picLocks noChangeAspect="1" noChangeArrowheads="1"/>
          </p:cNvPicPr>
          <p:nvPr/>
        </p:nvPicPr>
        <p:blipFill>
          <a:blip r:embed="rId2" cstate="print"/>
          <a:srcRect/>
          <a:stretch>
            <a:fillRect/>
          </a:stretch>
        </p:blipFill>
        <p:spPr bwMode="auto">
          <a:xfrm>
            <a:off x="4427538" y="115888"/>
            <a:ext cx="4537075" cy="73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550" y="1928813"/>
            <a:ext cx="7715250" cy="1143000"/>
          </a:xfrm>
        </p:spPr>
        <p:txBody>
          <a:bodyPr>
            <a:normAutofit fontScale="90000"/>
          </a:bodyPr>
          <a:lstStyle/>
          <a:p>
            <a:pPr>
              <a:defRPr/>
            </a:pPr>
            <a:r>
              <a:rPr lang="cs-CZ" sz="2700" dirty="0" smtClean="0"/>
              <a:t>Přeshraniční opatření na zlepšení kvality vod a stavu vodních toků a útvarů podzemních i povrchových vod v přeshraničních povodích</a:t>
            </a:r>
            <a:endParaRPr lang="cs-CZ" dirty="0"/>
          </a:p>
        </p:txBody>
      </p:sp>
      <p:sp>
        <p:nvSpPr>
          <p:cNvPr id="3" name="Zástupný symbol pro obsah 2"/>
          <p:cNvSpPr>
            <a:spLocks noGrp="1"/>
          </p:cNvSpPr>
          <p:nvPr>
            <p:ph idx="1"/>
          </p:nvPr>
        </p:nvSpPr>
        <p:spPr>
          <a:xfrm>
            <a:off x="1042988" y="3214688"/>
            <a:ext cx="7643812" cy="2911475"/>
          </a:xfrm>
        </p:spPr>
        <p:txBody>
          <a:bodyPr>
            <a:normAutofit fontScale="62500" lnSpcReduction="20000"/>
          </a:bodyPr>
          <a:lstStyle/>
          <a:p>
            <a:pPr>
              <a:buFont typeface="Arial" charset="0"/>
              <a:buNone/>
              <a:defRPr/>
            </a:pPr>
            <a:r>
              <a:rPr lang="cs-CZ" dirty="0" smtClean="0"/>
              <a:t>Opatření budou na německé straně realizovat tyto subjekty:</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 </a:t>
            </a:r>
          </a:p>
          <a:p>
            <a:pPr>
              <a:buFont typeface="Arial" charset="0"/>
              <a:buNone/>
              <a:defRPr/>
            </a:pPr>
            <a:endParaRPr lang="cs-CZ" dirty="0" smtClean="0"/>
          </a:p>
          <a:p>
            <a:pPr>
              <a:buFont typeface="Arial" charset="0"/>
              <a:buNone/>
              <a:defRPr/>
            </a:pPr>
            <a:r>
              <a:rPr lang="cs-CZ" dirty="0" smtClean="0"/>
              <a:t>Na české straně budou opatření realizovat tyto subjekty:</a:t>
            </a:r>
          </a:p>
          <a:p>
            <a:pPr>
              <a:defRPr/>
            </a:pPr>
            <a:r>
              <a:rPr lang="cs-CZ" dirty="0" smtClean="0"/>
              <a:t>orgány veřejné správy a jimi zřizované a zakládané organizace,</a:t>
            </a:r>
          </a:p>
          <a:p>
            <a:pPr>
              <a:defRPr/>
            </a:pPr>
            <a:r>
              <a:rPr lang="cs-CZ" dirty="0" smtClean="0"/>
              <a:t>vzdělávací instituce,</a:t>
            </a:r>
          </a:p>
          <a:p>
            <a:pPr>
              <a:defRPr/>
            </a:pPr>
            <a:r>
              <a:rPr lang="cs-CZ" dirty="0" smtClean="0"/>
              <a:t>nestátní a neziskové organizace,</a:t>
            </a:r>
          </a:p>
          <a:p>
            <a:pPr>
              <a:defRPr/>
            </a:pPr>
            <a:r>
              <a:rPr lang="cs-CZ" dirty="0" smtClean="0"/>
              <a:t>ESÚS</a:t>
            </a:r>
            <a:endParaRPr lang="cs-CZ" dirty="0"/>
          </a:p>
        </p:txBody>
      </p:sp>
      <p:sp>
        <p:nvSpPr>
          <p:cNvPr id="11268"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10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10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550" y="1928813"/>
            <a:ext cx="7715250" cy="1143000"/>
          </a:xfrm>
        </p:spPr>
        <p:txBody>
          <a:bodyPr>
            <a:normAutofit fontScale="90000"/>
          </a:bodyPr>
          <a:lstStyle/>
          <a:p>
            <a:pPr>
              <a:defRPr/>
            </a:pPr>
            <a:r>
              <a:rPr lang="cs-CZ" sz="2400" dirty="0" smtClean="0"/>
              <a:t>Investice do zachování a ochrany, propagace a rozvoje kulturního a přírodního dědictví, uměleckých objektů a kulturních projektů</a:t>
            </a:r>
            <a:endParaRPr lang="cs-CZ" sz="2400" dirty="0"/>
          </a:p>
        </p:txBody>
      </p:sp>
      <p:sp>
        <p:nvSpPr>
          <p:cNvPr id="3" name="Zástupný symbol pro obsah 2"/>
          <p:cNvSpPr>
            <a:spLocks noGrp="1"/>
          </p:cNvSpPr>
          <p:nvPr>
            <p:ph idx="1"/>
          </p:nvPr>
        </p:nvSpPr>
        <p:spPr>
          <a:xfrm>
            <a:off x="1042988" y="3214688"/>
            <a:ext cx="7643812" cy="3238500"/>
          </a:xfrm>
        </p:spPr>
        <p:txBody>
          <a:bodyPr>
            <a:normAutofit fontScale="62500" lnSpcReduction="20000"/>
          </a:bodyPr>
          <a:lstStyle/>
          <a:p>
            <a:pPr>
              <a:buFont typeface="Arial" charset="0"/>
              <a:buNone/>
              <a:defRPr/>
            </a:pPr>
            <a:r>
              <a:rPr lang="cs-CZ" u="sng" dirty="0" smtClean="0"/>
              <a:t>Na německé straně mohou podporu získat tyto subjekty:</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a:t>
            </a:r>
          </a:p>
          <a:p>
            <a:pPr>
              <a:defRPr/>
            </a:pPr>
            <a:r>
              <a:rPr lang="cs-CZ" dirty="0" smtClean="0"/>
              <a:t>Sociální partneři, kteří jsou přípustní podle čl. 131 finančního nařízení EU, tj. ti, kteří dle podle platného národního práva nemají právní subjektivitu za předpokladu, že jejich zástupci mají způsobilost činit právní úkony jejich jménem a nést finanční odpovědnost.</a:t>
            </a:r>
          </a:p>
          <a:p>
            <a:pPr>
              <a:buFont typeface="Arial" charset="0"/>
              <a:buNone/>
              <a:defRPr/>
            </a:pPr>
            <a:r>
              <a:rPr lang="cs-CZ" u="sng" dirty="0" smtClean="0"/>
              <a:t>Na české straně mohou podporu získat tyto subjekty:</a:t>
            </a:r>
          </a:p>
          <a:p>
            <a:pPr>
              <a:defRPr/>
            </a:pPr>
            <a:r>
              <a:rPr lang="cs-CZ" dirty="0" smtClean="0"/>
              <a:t>orgány veřejné správy a jimi zřizované a zakládané organizace,</a:t>
            </a:r>
          </a:p>
          <a:p>
            <a:pPr>
              <a:defRPr/>
            </a:pPr>
            <a:r>
              <a:rPr lang="cs-CZ" dirty="0" smtClean="0"/>
              <a:t>nestátní a neziskové organizace,</a:t>
            </a:r>
          </a:p>
          <a:p>
            <a:pPr>
              <a:defRPr/>
            </a:pPr>
            <a:r>
              <a:rPr lang="cs-CZ" dirty="0" smtClean="0"/>
              <a:t>ESÚS.</a:t>
            </a:r>
            <a:endParaRPr lang="cs-CZ" dirty="0"/>
          </a:p>
        </p:txBody>
      </p:sp>
      <p:sp>
        <p:nvSpPr>
          <p:cNvPr id="12292"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550" y="1928813"/>
            <a:ext cx="7715250" cy="1143000"/>
          </a:xfrm>
        </p:spPr>
        <p:txBody>
          <a:bodyPr>
            <a:normAutofit fontScale="90000"/>
          </a:bodyPr>
          <a:lstStyle/>
          <a:p>
            <a:pPr>
              <a:defRPr/>
            </a:pPr>
            <a:r>
              <a:rPr lang="cs-CZ" sz="2000" dirty="0" smtClean="0"/>
              <a:t>Opatření na podporu kulturního a přírodního CR, rozvoj turisticko-kulturní infrastruktury včetně s tím související dopravní infrastruktury, společný vývoj koncepcí a produktů a realizace společných marketingových opatření, propojení jednotlivých zařízení a tvorba systémů pro společný management</a:t>
            </a:r>
            <a:endParaRPr lang="cs-CZ" sz="2000" dirty="0"/>
          </a:p>
        </p:txBody>
      </p:sp>
      <p:sp>
        <p:nvSpPr>
          <p:cNvPr id="3" name="Zástupný symbol pro obsah 2"/>
          <p:cNvSpPr>
            <a:spLocks noGrp="1"/>
          </p:cNvSpPr>
          <p:nvPr>
            <p:ph idx="1"/>
          </p:nvPr>
        </p:nvSpPr>
        <p:spPr>
          <a:xfrm>
            <a:off x="1042988" y="3357563"/>
            <a:ext cx="7643812" cy="3095625"/>
          </a:xfrm>
        </p:spPr>
        <p:txBody>
          <a:bodyPr>
            <a:normAutofit fontScale="55000" lnSpcReduction="20000"/>
          </a:bodyPr>
          <a:lstStyle/>
          <a:p>
            <a:pPr>
              <a:buFont typeface="Arial" charset="0"/>
              <a:buNone/>
              <a:defRPr/>
            </a:pPr>
            <a:r>
              <a:rPr lang="cs-CZ" u="sng" dirty="0" smtClean="0"/>
              <a:t>Opatření budou na německé straně realizovat tyto subjekty:</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a:t>
            </a:r>
          </a:p>
          <a:p>
            <a:pPr>
              <a:buFont typeface="Arial" charset="0"/>
              <a:buNone/>
              <a:defRPr/>
            </a:pPr>
            <a:r>
              <a:rPr lang="cs-CZ" dirty="0" smtClean="0"/>
              <a:t>Opatření v oblasti dopravní infrastruktury budou realizovat tyto subjekty:</a:t>
            </a:r>
          </a:p>
          <a:p>
            <a:pPr>
              <a:defRPr/>
            </a:pPr>
            <a:r>
              <a:rPr lang="cs-CZ" dirty="0" smtClean="0"/>
              <a:t>orgány Svobodného státu Sasko a územních samosprávných celků, příslušné pro výstavbu, provozování a údržbu silnic.</a:t>
            </a:r>
          </a:p>
          <a:p>
            <a:pPr>
              <a:buFont typeface="Arial" charset="0"/>
              <a:buNone/>
              <a:defRPr/>
            </a:pPr>
            <a:endParaRPr lang="cs-CZ" u="sng" dirty="0" smtClean="0"/>
          </a:p>
          <a:p>
            <a:pPr>
              <a:buFont typeface="Arial" charset="0"/>
              <a:buNone/>
              <a:defRPr/>
            </a:pPr>
            <a:r>
              <a:rPr lang="cs-CZ" u="sng" dirty="0" smtClean="0"/>
              <a:t>Na české straně mohou podporu získat tyto subjekty:</a:t>
            </a:r>
          </a:p>
          <a:p>
            <a:pPr>
              <a:defRPr/>
            </a:pPr>
            <a:r>
              <a:rPr lang="cs-CZ" dirty="0" smtClean="0"/>
              <a:t>orgány veřejné správy a jimi zřizované a zakládané organizace,</a:t>
            </a:r>
          </a:p>
          <a:p>
            <a:pPr>
              <a:defRPr/>
            </a:pPr>
            <a:r>
              <a:rPr lang="cs-CZ" dirty="0" smtClean="0"/>
              <a:t>vzdělávací instituce,</a:t>
            </a:r>
          </a:p>
          <a:p>
            <a:pPr>
              <a:defRPr/>
            </a:pPr>
            <a:r>
              <a:rPr lang="cs-CZ" dirty="0" smtClean="0"/>
              <a:t>nestátní a neziskové organizace,</a:t>
            </a:r>
          </a:p>
          <a:p>
            <a:pPr>
              <a:defRPr/>
            </a:pPr>
            <a:r>
              <a:rPr lang="cs-CZ" dirty="0" smtClean="0"/>
              <a:t>ESÚS.</a:t>
            </a:r>
            <a:endParaRPr lang="cs-CZ" dirty="0"/>
          </a:p>
        </p:txBody>
      </p:sp>
      <p:sp>
        <p:nvSpPr>
          <p:cNvPr id="13316"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20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2000"/>
                                        <p:tgtEl>
                                          <p:spTgt spid="3">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2000"/>
                                        <p:tgtEl>
                                          <p:spTgt spid="3">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fade">
                                      <p:cBhvr>
                                        <p:cTn id="39"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550" y="1928813"/>
            <a:ext cx="7715250" cy="1143000"/>
          </a:xfrm>
        </p:spPr>
        <p:txBody>
          <a:bodyPr>
            <a:normAutofit fontScale="90000"/>
          </a:bodyPr>
          <a:lstStyle/>
          <a:p>
            <a:pPr>
              <a:defRPr/>
            </a:pPr>
            <a:r>
              <a:rPr lang="cs-CZ" sz="2000" dirty="0" smtClean="0"/>
              <a:t>Společné plánování, přeshraniční management a realizace společných opatření v oblasti ochrany přírody a životního prostředí, péče o krajinu, ochrany půdy a lesů včetně biotopů, biodiverzity a sítě NATURA 2000</a:t>
            </a:r>
            <a:endParaRPr lang="cs-CZ" sz="2000" dirty="0"/>
          </a:p>
        </p:txBody>
      </p:sp>
      <p:sp>
        <p:nvSpPr>
          <p:cNvPr id="3" name="Zástupný symbol pro obsah 2"/>
          <p:cNvSpPr>
            <a:spLocks noGrp="1"/>
          </p:cNvSpPr>
          <p:nvPr>
            <p:ph idx="1"/>
          </p:nvPr>
        </p:nvSpPr>
        <p:spPr>
          <a:xfrm>
            <a:off x="1042988" y="3357563"/>
            <a:ext cx="7643812" cy="3095625"/>
          </a:xfrm>
        </p:spPr>
        <p:txBody>
          <a:bodyPr>
            <a:normAutofit fontScale="62500" lnSpcReduction="20000"/>
          </a:bodyPr>
          <a:lstStyle/>
          <a:p>
            <a:pPr>
              <a:buFont typeface="Arial" charset="0"/>
              <a:buNone/>
              <a:defRPr/>
            </a:pPr>
            <a:r>
              <a:rPr lang="cs-CZ" dirty="0" smtClean="0"/>
              <a:t>Vhodnými příjemci v této oblasti jsou na německé straně:</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 </a:t>
            </a:r>
          </a:p>
          <a:p>
            <a:pPr>
              <a:buFont typeface="Arial" charset="0"/>
              <a:buNone/>
              <a:defRPr/>
            </a:pPr>
            <a:endParaRPr lang="cs-CZ" dirty="0" smtClean="0"/>
          </a:p>
          <a:p>
            <a:pPr>
              <a:buFont typeface="Arial" charset="0"/>
              <a:buNone/>
              <a:defRPr/>
            </a:pPr>
            <a:r>
              <a:rPr lang="cs-CZ" dirty="0" smtClean="0"/>
              <a:t>Na české straně jsou vhodnými příjemci:</a:t>
            </a:r>
          </a:p>
          <a:p>
            <a:pPr>
              <a:defRPr/>
            </a:pPr>
            <a:r>
              <a:rPr lang="cs-CZ" dirty="0" smtClean="0"/>
              <a:t>orgány veřejné správy a jimi zřizované a zakládané organizace,</a:t>
            </a:r>
          </a:p>
          <a:p>
            <a:pPr>
              <a:defRPr/>
            </a:pPr>
            <a:r>
              <a:rPr lang="cs-CZ" dirty="0" smtClean="0"/>
              <a:t>vzdělávací instituce,</a:t>
            </a:r>
          </a:p>
          <a:p>
            <a:pPr>
              <a:defRPr/>
            </a:pPr>
            <a:r>
              <a:rPr lang="cs-CZ" dirty="0" smtClean="0"/>
              <a:t>nestátní a neziskové organizace,</a:t>
            </a:r>
          </a:p>
          <a:p>
            <a:pPr>
              <a:defRPr/>
            </a:pPr>
            <a:r>
              <a:rPr lang="cs-CZ" dirty="0" smtClean="0"/>
              <a:t>ESÚS.</a:t>
            </a:r>
            <a:endParaRPr lang="cs-CZ" dirty="0"/>
          </a:p>
        </p:txBody>
      </p:sp>
      <p:sp>
        <p:nvSpPr>
          <p:cNvPr id="14340"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20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20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20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title"/>
          </p:nvPr>
        </p:nvSpPr>
        <p:spPr>
          <a:xfrm>
            <a:off x="250825" y="1928813"/>
            <a:ext cx="8435975" cy="1143000"/>
          </a:xfrm>
        </p:spPr>
        <p:txBody>
          <a:bodyPr/>
          <a:lstStyle/>
          <a:p>
            <a:r>
              <a:rPr lang="cs-CZ" sz="2800" smtClean="0">
                <a:latin typeface="Arial" charset="0"/>
                <a:cs typeface="Arial" charset="0"/>
              </a:rPr>
              <a:t>Prioritní osa 3: Investice do vzdělávání, odborné přípravy a odborného výcviku k získávání dovedností a do celoživotního učení</a:t>
            </a:r>
          </a:p>
        </p:txBody>
      </p:sp>
      <p:sp>
        <p:nvSpPr>
          <p:cNvPr id="3" name="Zástupný symbol pro obsah 2"/>
          <p:cNvSpPr>
            <a:spLocks noGrp="1"/>
          </p:cNvSpPr>
          <p:nvPr>
            <p:ph idx="1"/>
          </p:nvPr>
        </p:nvSpPr>
        <p:spPr>
          <a:xfrm>
            <a:off x="395288" y="3214688"/>
            <a:ext cx="8291512" cy="3382962"/>
          </a:xfrm>
        </p:spPr>
        <p:txBody>
          <a:bodyPr>
            <a:normAutofit fontScale="62500" lnSpcReduction="20000"/>
          </a:bodyPr>
          <a:lstStyle/>
          <a:p>
            <a:pPr marL="0" indent="0">
              <a:buFont typeface="Arial" charset="0"/>
              <a:buNone/>
              <a:defRPr/>
            </a:pPr>
            <a:r>
              <a:rPr lang="cs-CZ" u="sng" dirty="0" smtClean="0">
                <a:solidFill>
                  <a:schemeClr val="accent2"/>
                </a:solidFill>
              </a:rPr>
              <a:t>Investice do vzdělávání, odborné přípravy a školení za účelem získávání dovedností a celoživotního učení: vypracováním a naplňováním společných programů vzdělávání, odborné přípravy a školení</a:t>
            </a:r>
          </a:p>
          <a:p>
            <a:pPr>
              <a:defRPr/>
            </a:pPr>
            <a:r>
              <a:rPr lang="cs-CZ" dirty="0" smtClean="0"/>
              <a:t>Opatření předškolního vzdělávání</a:t>
            </a:r>
          </a:p>
          <a:p>
            <a:pPr>
              <a:defRPr/>
            </a:pPr>
            <a:r>
              <a:rPr lang="cs-CZ" dirty="0" smtClean="0"/>
              <a:t>Podpora školních projektů a profesní kvalifikace v oblasti vzdělávání</a:t>
            </a:r>
          </a:p>
          <a:p>
            <a:pPr>
              <a:defRPr/>
            </a:pPr>
            <a:r>
              <a:rPr lang="cs-CZ" dirty="0" smtClean="0"/>
              <a:t>Podpora opatření v rámci přeshraniční odborné přípravy, dalšího vzdělávání a kvalifikace a opatření za účelem přizpůsobení vzdělávání trhu práce včetně opatření pro přenos vzdělávání </a:t>
            </a:r>
          </a:p>
          <a:p>
            <a:pPr>
              <a:defRPr/>
            </a:pPr>
            <a:r>
              <a:rPr lang="cs-CZ" dirty="0" smtClean="0"/>
              <a:t>Podpora environmentálního vzdělávání a ekologického povědomí</a:t>
            </a:r>
          </a:p>
          <a:p>
            <a:pPr>
              <a:defRPr/>
            </a:pPr>
            <a:r>
              <a:rPr lang="cs-CZ" dirty="0" smtClean="0"/>
              <a:t>Zlepšování jazykové vybavenosti a mezikulturních kompetencí</a:t>
            </a:r>
          </a:p>
          <a:p>
            <a:pPr>
              <a:defRPr/>
            </a:pPr>
            <a:r>
              <a:rPr lang="cs-CZ" dirty="0" smtClean="0"/>
              <a:t>Kooperační opatření vysokých škol, vzdělávacích institucí a podniků za účelem přenosu </a:t>
            </a:r>
            <a:r>
              <a:rPr lang="cs-CZ" dirty="0" err="1" smtClean="0"/>
              <a:t>know</a:t>
            </a:r>
            <a:r>
              <a:rPr lang="cs-CZ" dirty="0" smtClean="0"/>
              <a:t>-</a:t>
            </a:r>
            <a:r>
              <a:rPr lang="cs-CZ" dirty="0" err="1" smtClean="0"/>
              <a:t>how</a:t>
            </a:r>
            <a:r>
              <a:rPr lang="cs-CZ" dirty="0" smtClean="0"/>
              <a:t> na rozhraní mezi hospodářstvím a společností, budování a rozšiřování akademických kooperačních sítí a podpora mobility</a:t>
            </a:r>
            <a:endParaRPr lang="cs-CZ" dirty="0"/>
          </a:p>
        </p:txBody>
      </p:sp>
      <p:sp>
        <p:nvSpPr>
          <p:cNvPr id="15364"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Investiční priority a opatření</a:t>
            </a:r>
          </a:p>
        </p:txBody>
      </p:sp>
      <p:pic>
        <p:nvPicPr>
          <p:cNvPr id="15365"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55650" y="1916113"/>
            <a:ext cx="7931150" cy="4681537"/>
          </a:xfrm>
        </p:spPr>
        <p:txBody>
          <a:bodyPr>
            <a:normAutofit fontScale="70000" lnSpcReduction="20000"/>
          </a:bodyPr>
          <a:lstStyle/>
          <a:p>
            <a:pPr>
              <a:buFont typeface="Arial" charset="0"/>
              <a:buNone/>
              <a:defRPr/>
            </a:pPr>
            <a:r>
              <a:rPr lang="cs-CZ" u="sng" dirty="0" smtClean="0"/>
              <a:t>Na německé straně budou opatření realizovat tyto subjekty:</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 </a:t>
            </a:r>
          </a:p>
          <a:p>
            <a:pPr>
              <a:defRPr/>
            </a:pPr>
            <a:r>
              <a:rPr lang="cs-CZ" dirty="0" smtClean="0"/>
              <a:t>organizace sociálních partnerů podle článku 131 finančního nařízení o souhrnném rozpočtu Unie, které nemají právní subjektivitu podle platného vnitrostátního práva, pokud jejich zástupci mají způsobilost činit právní úkony jejich jménem a nést finanční odpovědnost.</a:t>
            </a:r>
            <a:r>
              <a:rPr lang="cs-CZ" b="1" i="1" dirty="0" smtClean="0"/>
              <a:t> </a:t>
            </a:r>
            <a:endParaRPr lang="cs-CZ" dirty="0" smtClean="0"/>
          </a:p>
          <a:p>
            <a:pPr>
              <a:buFont typeface="Arial" charset="0"/>
              <a:buNone/>
              <a:defRPr/>
            </a:pPr>
            <a:endParaRPr lang="cs-CZ" dirty="0" smtClean="0"/>
          </a:p>
          <a:p>
            <a:pPr>
              <a:buFont typeface="Arial" charset="0"/>
              <a:buNone/>
              <a:defRPr/>
            </a:pPr>
            <a:r>
              <a:rPr lang="cs-CZ" u="sng" dirty="0" smtClean="0"/>
              <a:t>Na české straně budou opatření realizovat tyto subjekty:</a:t>
            </a:r>
          </a:p>
          <a:p>
            <a:pPr>
              <a:defRPr/>
            </a:pPr>
            <a:r>
              <a:rPr lang="cs-CZ" dirty="0" smtClean="0"/>
              <a:t>orgány veřejné správy a jimi zřizované a zakládané organizace,</a:t>
            </a:r>
          </a:p>
          <a:p>
            <a:pPr>
              <a:defRPr/>
            </a:pPr>
            <a:r>
              <a:rPr lang="cs-CZ" dirty="0" smtClean="0"/>
              <a:t>vzdělávací instituce,</a:t>
            </a:r>
          </a:p>
          <a:p>
            <a:pPr>
              <a:defRPr/>
            </a:pPr>
            <a:r>
              <a:rPr lang="cs-CZ" dirty="0" smtClean="0"/>
              <a:t>nestátní a neziskové organizace,</a:t>
            </a:r>
          </a:p>
          <a:p>
            <a:pPr>
              <a:defRPr/>
            </a:pPr>
            <a:r>
              <a:rPr lang="cs-CZ" dirty="0" smtClean="0"/>
              <a:t>ESÚS,</a:t>
            </a:r>
          </a:p>
          <a:p>
            <a:pPr>
              <a:defRPr/>
            </a:pPr>
            <a:r>
              <a:rPr lang="cs-CZ" dirty="0" smtClean="0"/>
              <a:t>podnikatelské subjekty.</a:t>
            </a:r>
            <a:endParaRPr lang="cs-CZ" dirty="0"/>
          </a:p>
        </p:txBody>
      </p:sp>
      <p:sp>
        <p:nvSpPr>
          <p:cNvPr id="16387"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20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20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2000"/>
                                        <p:tgtEl>
                                          <p:spTgt spid="3">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2000"/>
                                        <p:tgtEl>
                                          <p:spTgt spid="3">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fade">
                                      <p:cBhvr>
                                        <p:cTn id="39"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p:cNvSpPr>
            <a:spLocks noGrp="1"/>
          </p:cNvSpPr>
          <p:nvPr>
            <p:ph type="title"/>
          </p:nvPr>
        </p:nvSpPr>
        <p:spPr>
          <a:xfrm>
            <a:off x="539750" y="1928813"/>
            <a:ext cx="8147050" cy="1143000"/>
          </a:xfrm>
        </p:spPr>
        <p:txBody>
          <a:bodyPr/>
          <a:lstStyle/>
          <a:p>
            <a:r>
              <a:rPr lang="cs-CZ" sz="2800" smtClean="0">
                <a:latin typeface="Arial" charset="0"/>
                <a:ea typeface="Times New Roman" pitchFamily="18" charset="0"/>
                <a:cs typeface="Vrinda" pitchFamily="34" charset="0"/>
              </a:rPr>
              <a:t>Prioritní osa 4: Posilování institucionální kapacity orgánů veřejné správy a zúčastněných subjektů a účinné veřejné správy</a:t>
            </a:r>
            <a:endParaRPr lang="cs-CZ" sz="2800" smtClean="0">
              <a:latin typeface="Arial" charset="0"/>
              <a:ea typeface="Times New Roman" pitchFamily="18" charset="0"/>
              <a:cs typeface="Arial" charset="0"/>
            </a:endParaRPr>
          </a:p>
        </p:txBody>
      </p:sp>
      <p:sp>
        <p:nvSpPr>
          <p:cNvPr id="3" name="Zástupný symbol pro obsah 2"/>
          <p:cNvSpPr>
            <a:spLocks noGrp="1"/>
          </p:cNvSpPr>
          <p:nvPr>
            <p:ph idx="1"/>
          </p:nvPr>
        </p:nvSpPr>
        <p:spPr>
          <a:xfrm>
            <a:off x="755650" y="3500438"/>
            <a:ext cx="7931150" cy="2625725"/>
          </a:xfrm>
        </p:spPr>
        <p:txBody>
          <a:bodyPr>
            <a:normAutofit fontScale="92500" lnSpcReduction="20000"/>
          </a:bodyPr>
          <a:lstStyle/>
          <a:p>
            <a:pPr marL="0" indent="0">
              <a:buFont typeface="Arial" charset="0"/>
              <a:buNone/>
              <a:defRPr/>
            </a:pPr>
            <a:r>
              <a:rPr lang="cs-CZ" u="sng" dirty="0" smtClean="0">
                <a:solidFill>
                  <a:schemeClr val="accent2"/>
                </a:solidFill>
              </a:rPr>
              <a:t>Posilování institucionální kapacity orgánů VS a zúčastněných subjektů a účinné VS: podporou právní a správní spolupráce a spolupráce mezi občany a institucemi</a:t>
            </a:r>
          </a:p>
          <a:p>
            <a:pPr>
              <a:defRPr/>
            </a:pPr>
            <a:r>
              <a:rPr lang="cs-CZ" dirty="0" smtClean="0"/>
              <a:t>Partnerská spolupráce ve všech oblastech společenského života</a:t>
            </a:r>
          </a:p>
          <a:p>
            <a:pPr>
              <a:defRPr/>
            </a:pPr>
            <a:r>
              <a:rPr lang="cs-CZ" dirty="0" smtClean="0"/>
              <a:t>Společný fond malých projektů</a:t>
            </a:r>
            <a:endParaRPr lang="cs-CZ" u="sng" dirty="0"/>
          </a:p>
        </p:txBody>
      </p:sp>
      <p:sp>
        <p:nvSpPr>
          <p:cNvPr id="17412"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Téma prezentace</a:t>
            </a:r>
          </a:p>
        </p:txBody>
      </p:sp>
      <p:pic>
        <p:nvPicPr>
          <p:cNvPr id="17413"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971550" y="1916113"/>
            <a:ext cx="7416800" cy="4249737"/>
          </a:xfrm>
        </p:spPr>
        <p:txBody>
          <a:bodyPr>
            <a:normAutofit fontScale="70000" lnSpcReduction="20000"/>
          </a:bodyPr>
          <a:lstStyle/>
          <a:p>
            <a:pPr>
              <a:buFont typeface="Arial" charset="0"/>
              <a:buNone/>
              <a:defRPr/>
            </a:pPr>
            <a:r>
              <a:rPr lang="cs-CZ" u="sng" dirty="0" smtClean="0"/>
              <a:t>Na německé straně budou projekty realizovat tyto subjekty</a:t>
            </a:r>
            <a:r>
              <a:rPr lang="cs-CZ" dirty="0" smtClean="0"/>
              <a:t>:</a:t>
            </a:r>
          </a:p>
          <a:p>
            <a:pPr>
              <a:defRPr/>
            </a:pPr>
            <a:r>
              <a:rPr lang="cs-CZ" dirty="0" smtClean="0"/>
              <a:t>orgány a ostatní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 organizace sociálních partnerů.</a:t>
            </a:r>
          </a:p>
          <a:p>
            <a:pPr>
              <a:buFont typeface="Arial" charset="0"/>
              <a:buNone/>
              <a:defRPr/>
            </a:pPr>
            <a:r>
              <a:rPr lang="cs-CZ" dirty="0" smtClean="0"/>
              <a:t>Opatření v oblasti veřejné hromadné osobní dopravy:</a:t>
            </a:r>
          </a:p>
          <a:p>
            <a:pPr>
              <a:defRPr/>
            </a:pPr>
            <a:r>
              <a:rPr lang="cs-CZ" dirty="0" smtClean="0"/>
              <a:t>provozovatelé veřejné hromadné osobní dopravy a provozovatelé dráhy, </a:t>
            </a:r>
          </a:p>
          <a:p>
            <a:pPr>
              <a:defRPr/>
            </a:pPr>
            <a:r>
              <a:rPr lang="cs-CZ" dirty="0" smtClean="0"/>
              <a:t>územní samosprávné celky a jejich instituce a svazky,</a:t>
            </a:r>
          </a:p>
          <a:p>
            <a:pPr>
              <a:defRPr/>
            </a:pPr>
            <a:r>
              <a:rPr lang="cs-CZ" dirty="0" smtClean="0"/>
              <a:t>právnické osoby soukromého práva, dopravní svazy (integrované dopravní systémy).</a:t>
            </a:r>
          </a:p>
          <a:p>
            <a:pPr>
              <a:buFont typeface="Arial" charset="0"/>
              <a:buNone/>
              <a:defRPr/>
            </a:pPr>
            <a:r>
              <a:rPr lang="cs-CZ" dirty="0" smtClean="0"/>
              <a:t>Opatření v oblasti policejní spolupráce budou realizovat tyto subjekty:</a:t>
            </a:r>
          </a:p>
          <a:p>
            <a:pPr>
              <a:defRPr/>
            </a:pPr>
            <a:r>
              <a:rPr lang="cs-CZ" dirty="0" smtClean="0"/>
              <a:t>policejní orgány Svobodného státu Sasko.</a:t>
            </a:r>
          </a:p>
        </p:txBody>
      </p:sp>
      <p:sp>
        <p:nvSpPr>
          <p:cNvPr id="18435"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pic>
        <p:nvPicPr>
          <p:cNvPr id="18436"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971550" y="1916113"/>
            <a:ext cx="7129463" cy="4033837"/>
          </a:xfrm>
        </p:spPr>
        <p:txBody>
          <a:bodyPr/>
          <a:lstStyle/>
          <a:p>
            <a:pPr>
              <a:buFont typeface="Arial" charset="0"/>
              <a:buNone/>
            </a:pPr>
            <a:r>
              <a:rPr lang="cs-CZ" u="sng" smtClean="0">
                <a:latin typeface="Arial" charset="0"/>
                <a:cs typeface="Arial" charset="0"/>
              </a:rPr>
              <a:t>Na české straně budou projekty realizovat tyto subjekty</a:t>
            </a:r>
            <a:r>
              <a:rPr lang="cs-CZ" smtClean="0">
                <a:latin typeface="Arial" charset="0"/>
                <a:cs typeface="Arial" charset="0"/>
              </a:rPr>
              <a:t>:</a:t>
            </a:r>
          </a:p>
          <a:p>
            <a:r>
              <a:rPr lang="cs-CZ" smtClean="0">
                <a:latin typeface="Arial" charset="0"/>
                <a:cs typeface="Arial" charset="0"/>
              </a:rPr>
              <a:t>orgány veřejné správy a jimi zřizované a zakládané organizace,</a:t>
            </a:r>
          </a:p>
          <a:p>
            <a:r>
              <a:rPr lang="cs-CZ" smtClean="0">
                <a:latin typeface="Arial" charset="0"/>
                <a:cs typeface="Arial" charset="0"/>
              </a:rPr>
              <a:t>hospodářské a profesní svazy a komory</a:t>
            </a:r>
          </a:p>
          <a:p>
            <a:r>
              <a:rPr lang="cs-CZ" smtClean="0">
                <a:latin typeface="Arial" charset="0"/>
                <a:cs typeface="Arial" charset="0"/>
              </a:rPr>
              <a:t>vzdělávací instituce,</a:t>
            </a:r>
          </a:p>
          <a:p>
            <a:r>
              <a:rPr lang="cs-CZ" smtClean="0">
                <a:latin typeface="Arial" charset="0"/>
                <a:cs typeface="Arial" charset="0"/>
              </a:rPr>
              <a:t>nestátní a neziskové organizace, </a:t>
            </a:r>
          </a:p>
          <a:p>
            <a:r>
              <a:rPr lang="cs-CZ" smtClean="0">
                <a:latin typeface="Arial" charset="0"/>
                <a:cs typeface="Arial" charset="0"/>
              </a:rPr>
              <a:t>ESÚS.</a:t>
            </a:r>
          </a:p>
          <a:p>
            <a:pPr>
              <a:buFont typeface="Arial" charset="0"/>
              <a:buNone/>
            </a:pPr>
            <a:endParaRPr lang="cs-CZ" smtClean="0">
              <a:latin typeface="Arial" charset="0"/>
              <a:cs typeface="Arial" charset="0"/>
            </a:endParaRPr>
          </a:p>
        </p:txBody>
      </p:sp>
      <p:sp>
        <p:nvSpPr>
          <p:cNvPr id="19459"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pic>
        <p:nvPicPr>
          <p:cNvPr id="19460"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defRPr/>
            </a:pPr>
            <a:r>
              <a:rPr lang="cs-CZ" dirty="0" smtClean="0"/>
              <a:t>Finanční příspěvek z EFRR (v EUR) </a:t>
            </a:r>
            <a:endParaRPr lang="cs-CZ" dirty="0"/>
          </a:p>
        </p:txBody>
      </p:sp>
      <p:graphicFrame>
        <p:nvGraphicFramePr>
          <p:cNvPr id="5" name="Zástupný symbol pro obsah 4"/>
          <p:cNvGraphicFramePr>
            <a:graphicFrameLocks noGrp="1"/>
          </p:cNvGraphicFramePr>
          <p:nvPr>
            <p:ph idx="1"/>
          </p:nvPr>
        </p:nvGraphicFramePr>
        <p:xfrm>
          <a:off x="323850" y="2924175"/>
          <a:ext cx="8568945" cy="3096345"/>
        </p:xfrm>
        <a:graphic>
          <a:graphicData uri="http://schemas.openxmlformats.org/drawingml/2006/table">
            <a:tbl>
              <a:tblPr firstRow="1" bandRow="1">
                <a:tableStyleId>{5C22544A-7EE6-4342-B048-85BDC9FD1C3A}</a:tableStyleId>
              </a:tblPr>
              <a:tblGrid>
                <a:gridCol w="952105"/>
                <a:gridCol w="952105"/>
                <a:gridCol w="952105"/>
                <a:gridCol w="952105"/>
                <a:gridCol w="952105"/>
                <a:gridCol w="952105"/>
                <a:gridCol w="952105"/>
                <a:gridCol w="952105"/>
                <a:gridCol w="952105"/>
              </a:tblGrid>
              <a:tr h="803782">
                <a:tc>
                  <a:txBody>
                    <a:bodyPr/>
                    <a:lstStyle/>
                    <a:p>
                      <a:pPr algn="ctr">
                        <a:spcAft>
                          <a:spcPts val="0"/>
                        </a:spcAft>
                      </a:pPr>
                      <a:r>
                        <a:rPr lang="cs-CZ" sz="1000" b="1" i="0" dirty="0">
                          <a:solidFill>
                            <a:srgbClr val="243F60"/>
                          </a:solidFill>
                          <a:latin typeface="Arial"/>
                          <a:ea typeface="Times New Roman"/>
                          <a:cs typeface="Arial"/>
                        </a:rPr>
                        <a:t>Fond</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2014</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243F60"/>
                          </a:solidFill>
                          <a:latin typeface="Arial"/>
                          <a:ea typeface="Times New Roman"/>
                          <a:cs typeface="Arial"/>
                        </a:rPr>
                        <a:t>2015</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2016</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2017</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2018</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2019</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2020</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b="1" i="0">
                          <a:solidFill>
                            <a:srgbClr val="243F60"/>
                          </a:solidFill>
                          <a:latin typeface="Arial"/>
                          <a:ea typeface="Times New Roman"/>
                          <a:cs typeface="Arial"/>
                        </a:rPr>
                        <a:t>Celkem</a:t>
                      </a:r>
                      <a:endParaRPr lang="cs-CZ" sz="1100">
                        <a:latin typeface="Arial"/>
                        <a:ea typeface="Times New Roman"/>
                        <a:cs typeface="Vrinda"/>
                      </a:endParaRPr>
                    </a:p>
                  </a:txBody>
                  <a:tcPr marL="68580" marR="68580" marT="0" marB="0" anchor="ctr"/>
                </a:tc>
              </a:tr>
              <a:tr h="1488781">
                <a:tc>
                  <a:txBody>
                    <a:bodyPr/>
                    <a:lstStyle/>
                    <a:p>
                      <a:pPr algn="ctr">
                        <a:spcAft>
                          <a:spcPts val="0"/>
                        </a:spcAft>
                      </a:pPr>
                      <a:r>
                        <a:rPr lang="cs-CZ" sz="1000" i="0">
                          <a:solidFill>
                            <a:srgbClr val="243F60"/>
                          </a:solidFill>
                          <a:latin typeface="Arial"/>
                          <a:ea typeface="Times New Roman"/>
                          <a:cs typeface="Arial"/>
                        </a:rPr>
                        <a:t>EFRR</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7 835 288</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11 440 581</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16 337 873</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243F60"/>
                          </a:solidFill>
                          <a:latin typeface="Arial"/>
                          <a:ea typeface="Times New Roman"/>
                          <a:cs typeface="Arial"/>
                        </a:rPr>
                        <a:t>29 685 822</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243F60"/>
                          </a:solidFill>
                          <a:latin typeface="Arial"/>
                          <a:ea typeface="Times New Roman"/>
                          <a:cs typeface="Arial"/>
                        </a:rPr>
                        <a:t>30 279 539</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30 885 131</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31 502 833</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C00000"/>
                          </a:solidFill>
                          <a:latin typeface="Arial"/>
                          <a:ea typeface="Times New Roman"/>
                          <a:cs typeface="Arial"/>
                        </a:rPr>
                        <a:t>157 967 067</a:t>
                      </a:r>
                      <a:endParaRPr lang="cs-CZ" sz="1100" dirty="0">
                        <a:solidFill>
                          <a:srgbClr val="C00000"/>
                        </a:solidFill>
                        <a:latin typeface="Arial"/>
                        <a:ea typeface="Times New Roman"/>
                        <a:cs typeface="Vrinda"/>
                      </a:endParaRPr>
                    </a:p>
                  </a:txBody>
                  <a:tcPr marL="68580" marR="68580" marT="0" marB="0" anchor="ctr"/>
                </a:tc>
              </a:tr>
              <a:tr h="803782">
                <a:tc>
                  <a:txBody>
                    <a:bodyPr/>
                    <a:lstStyle/>
                    <a:p>
                      <a:pPr algn="ctr">
                        <a:spcAft>
                          <a:spcPts val="0"/>
                        </a:spcAft>
                      </a:pPr>
                      <a:r>
                        <a:rPr lang="cs-CZ" sz="1000" b="1" i="0" dirty="0">
                          <a:solidFill>
                            <a:srgbClr val="243F60"/>
                          </a:solidFill>
                          <a:latin typeface="Arial"/>
                          <a:ea typeface="Times New Roman"/>
                          <a:cs typeface="Arial"/>
                        </a:rPr>
                        <a:t>Celkem</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7 835 288</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11 440 581</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16 337 873</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29 685 822</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30 279 539</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30 885 131</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a:solidFill>
                            <a:srgbClr val="000000"/>
                          </a:solidFill>
                          <a:latin typeface="Arial"/>
                          <a:ea typeface="Times New Roman"/>
                        </a:rPr>
                        <a:t>31 502 833</a:t>
                      </a:r>
                      <a:endParaRPr lang="cs-CZ" sz="120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C00000"/>
                          </a:solidFill>
                          <a:latin typeface="Arial"/>
                          <a:ea typeface="Times New Roman"/>
                        </a:rPr>
                        <a:t>157 967 067</a:t>
                      </a:r>
                      <a:endParaRPr lang="cs-CZ" sz="1200" dirty="0">
                        <a:solidFill>
                          <a:srgbClr val="C00000"/>
                        </a:solidFill>
                        <a:latin typeface="Arial"/>
                        <a:ea typeface="Times New Roman"/>
                      </a:endParaRPr>
                    </a:p>
                  </a:txBody>
                  <a:tcPr marL="68580" marR="68580" marT="0" marB="0" anchor="ctr"/>
                </a:tc>
              </a:tr>
            </a:tbl>
          </a:graphicData>
        </a:graphic>
      </p:graphicFrame>
      <p:sp>
        <p:nvSpPr>
          <p:cNvPr id="20525"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Finanční plán</a:t>
            </a:r>
          </a:p>
        </p:txBody>
      </p:sp>
      <p:pic>
        <p:nvPicPr>
          <p:cNvPr id="20526"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Podporované území</a:t>
            </a:r>
          </a:p>
        </p:txBody>
      </p:sp>
      <p:pic>
        <p:nvPicPr>
          <p:cNvPr id="3075" name="Grafik 2"/>
          <p:cNvPicPr>
            <a:picLocks noChangeAspect="1" noChangeArrowheads="1"/>
          </p:cNvPicPr>
          <p:nvPr/>
        </p:nvPicPr>
        <p:blipFill>
          <a:blip r:embed="rId2" cstate="print"/>
          <a:srcRect/>
          <a:stretch>
            <a:fillRect/>
          </a:stretch>
        </p:blipFill>
        <p:spPr bwMode="auto">
          <a:xfrm>
            <a:off x="1187450" y="1724025"/>
            <a:ext cx="6840538" cy="5133975"/>
          </a:xfrm>
          <a:prstGeom prst="rect">
            <a:avLst/>
          </a:prstGeom>
          <a:noFill/>
          <a:ln w="9525">
            <a:noFill/>
            <a:miter lim="800000"/>
            <a:headEnd/>
            <a:tailEnd/>
          </a:ln>
        </p:spPr>
      </p:pic>
      <p:pic>
        <p:nvPicPr>
          <p:cNvPr id="3076" name="Picture 6" descr="http://www.ziel3-cil3.eu/media/de_cs/grafiken/ERFE_tsch_kl_rgb_72dpi.jpg"/>
          <p:cNvPicPr>
            <a:picLocks noChangeAspect="1" noChangeArrowheads="1"/>
          </p:cNvPicPr>
          <p:nvPr/>
        </p:nvPicPr>
        <p:blipFill>
          <a:blip r:embed="rId3"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idx="1"/>
          </p:nvPr>
        </p:nvGraphicFramePr>
        <p:xfrm>
          <a:off x="250825" y="1916113"/>
          <a:ext cx="8569325" cy="4753928"/>
        </p:xfrm>
        <a:graphic>
          <a:graphicData uri="http://schemas.openxmlformats.org/drawingml/2006/table">
            <a:tbl>
              <a:tblPr/>
              <a:tblGrid>
                <a:gridCol w="1225550"/>
                <a:gridCol w="1223963"/>
                <a:gridCol w="1223962"/>
                <a:gridCol w="1223963"/>
                <a:gridCol w="1223962"/>
                <a:gridCol w="1223963"/>
                <a:gridCol w="1223962"/>
              </a:tblGrid>
              <a:tr h="44291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Prioritní osa</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Podpora Unie</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Příspěvek členského státu</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(b)=(c)+(d)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Orientační rozdělení příspěvku členského státu</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Financování celkem</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(e)=(a)+(b)</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Míra spolufinancování (f)=(a)/(e)</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31875">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Financování z vnitrostátních veřejných zdrojů (c)</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Financování z vnitrostátních soukromých zdrojů (d)</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vMerge="1">
                  <a:txBody>
                    <a:bodyPr/>
                    <a:lstStyle/>
                    <a:p>
                      <a:endParaRPr lang="cs-CZ"/>
                    </a:p>
                  </a:txBody>
                  <a:tcPr/>
                </a:tc>
                <a:tc vMerge="1">
                  <a:txBody>
                    <a:bodyPr/>
                    <a:lstStyle/>
                    <a:p>
                      <a:endParaRPr lang="cs-CZ"/>
                    </a:p>
                  </a:txBody>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1</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15 796 707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2 787 655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1 970 390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817 265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18 584 362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2</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68 715 674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12 126 296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7 721 975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4 404 321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80 841 970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3</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27 644 237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4 878 395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2 684 496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2 193 899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32 522 632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4</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36 332 425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6 411 605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4 201 833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2 209 772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42 744 030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Technická pomoc</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9 478 024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1 672 592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1 672 592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11 150 616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Celkem</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157 967 067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27 876 543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18 251 286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9 625 257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185 843 610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21580"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Finanční plán - priority</a:t>
            </a:r>
          </a:p>
        </p:txBody>
      </p:sp>
      <p:pic>
        <p:nvPicPr>
          <p:cNvPr id="21581"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1"/>
          <p:cNvSpPr>
            <a:spLocks noGrp="1"/>
          </p:cNvSpPr>
          <p:nvPr>
            <p:ph type="title"/>
          </p:nvPr>
        </p:nvSpPr>
        <p:spPr/>
        <p:txBody>
          <a:bodyPr/>
          <a:lstStyle/>
          <a:p>
            <a:r>
              <a:rPr lang="cs-CZ" smtClean="0">
                <a:latin typeface="Arial" charset="0"/>
                <a:cs typeface="Arial" charset="0"/>
              </a:rPr>
              <a:t>Kompetentní orgány a organizace</a:t>
            </a:r>
          </a:p>
        </p:txBody>
      </p:sp>
      <p:sp>
        <p:nvSpPr>
          <p:cNvPr id="3" name="Zástupný symbol pro obsah 2"/>
          <p:cNvSpPr>
            <a:spLocks noGrp="1"/>
          </p:cNvSpPr>
          <p:nvPr>
            <p:ph idx="1"/>
          </p:nvPr>
        </p:nvSpPr>
        <p:spPr/>
        <p:txBody>
          <a:bodyPr>
            <a:normAutofit fontScale="70000" lnSpcReduction="20000"/>
          </a:bodyPr>
          <a:lstStyle/>
          <a:p>
            <a:pPr>
              <a:defRPr/>
            </a:pPr>
            <a:r>
              <a:rPr lang="cs-CZ" dirty="0" smtClean="0">
                <a:solidFill>
                  <a:schemeClr val="accent2"/>
                </a:solidFill>
              </a:rPr>
              <a:t>Řídící orgán</a:t>
            </a:r>
            <a:r>
              <a:rPr lang="cs-CZ" i="1" dirty="0" smtClean="0"/>
              <a:t> - </a:t>
            </a:r>
            <a:r>
              <a:rPr lang="cs-CZ" dirty="0" smtClean="0"/>
              <a:t>Saské státní ministerstvo pro životní prostředí a zemědělství, referát 25</a:t>
            </a:r>
          </a:p>
          <a:p>
            <a:pPr>
              <a:defRPr/>
            </a:pPr>
            <a:r>
              <a:rPr lang="cs-CZ" dirty="0" smtClean="0">
                <a:solidFill>
                  <a:schemeClr val="accent2"/>
                </a:solidFill>
              </a:rPr>
              <a:t>Národní orgán</a:t>
            </a:r>
            <a:r>
              <a:rPr lang="cs-CZ" dirty="0" smtClean="0"/>
              <a:t> - Ministerstvo pro místní rozvoj, Odbor evropské územní spolupráce</a:t>
            </a:r>
          </a:p>
          <a:p>
            <a:pPr>
              <a:defRPr/>
            </a:pPr>
            <a:r>
              <a:rPr lang="cs-CZ" dirty="0" smtClean="0"/>
              <a:t>Společný sekretariát – zřízen řídícím orgánem u SAB</a:t>
            </a:r>
          </a:p>
          <a:p>
            <a:pPr>
              <a:defRPr/>
            </a:pPr>
            <a:r>
              <a:rPr lang="cs-CZ" dirty="0" smtClean="0">
                <a:solidFill>
                  <a:schemeClr val="accent2"/>
                </a:solidFill>
              </a:rPr>
              <a:t>Certifikační orgán </a:t>
            </a:r>
            <a:r>
              <a:rPr lang="cs-CZ" dirty="0" smtClean="0"/>
              <a:t>= řídící orgán</a:t>
            </a:r>
          </a:p>
          <a:p>
            <a:pPr>
              <a:defRPr/>
            </a:pPr>
            <a:r>
              <a:rPr lang="cs-CZ" dirty="0" err="1" smtClean="0">
                <a:solidFill>
                  <a:schemeClr val="accent2"/>
                </a:solidFill>
              </a:rPr>
              <a:t>Auditní</a:t>
            </a:r>
            <a:r>
              <a:rPr lang="cs-CZ" dirty="0" smtClean="0">
                <a:solidFill>
                  <a:schemeClr val="accent2"/>
                </a:solidFill>
              </a:rPr>
              <a:t> orgán </a:t>
            </a:r>
            <a:r>
              <a:rPr lang="cs-CZ" dirty="0" smtClean="0"/>
              <a:t>- Saské státní ministerstvo financí, referát 17 + Ministerstvo financí České republiky, odbor </a:t>
            </a:r>
            <a:r>
              <a:rPr lang="cs-CZ" dirty="0" err="1" smtClean="0"/>
              <a:t>Auditní</a:t>
            </a:r>
            <a:r>
              <a:rPr lang="cs-CZ" dirty="0" smtClean="0"/>
              <a:t> orgán</a:t>
            </a:r>
          </a:p>
          <a:p>
            <a:pPr>
              <a:defRPr/>
            </a:pPr>
            <a:r>
              <a:rPr lang="cs-CZ" dirty="0" smtClean="0">
                <a:solidFill>
                  <a:schemeClr val="accent2"/>
                </a:solidFill>
              </a:rPr>
              <a:t>Kontrolní instance </a:t>
            </a:r>
            <a:r>
              <a:rPr lang="cs-CZ" dirty="0" smtClean="0"/>
              <a:t>– SAB + Centrum pro regionální rozvoj</a:t>
            </a:r>
          </a:p>
          <a:p>
            <a:pPr>
              <a:buFont typeface="Arial" charset="0"/>
              <a:buNone/>
              <a:defRPr/>
            </a:pPr>
            <a:endParaRPr lang="cs-CZ" dirty="0"/>
          </a:p>
        </p:txBody>
      </p:sp>
      <p:sp>
        <p:nvSpPr>
          <p:cNvPr id="22532"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Implementace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a:xfrm>
            <a:off x="2843808" y="1988840"/>
            <a:ext cx="3504431" cy="1143000"/>
          </a:xfrm>
        </p:spPr>
        <p:txBody>
          <a:bodyPr/>
          <a:lstStyle/>
          <a:p>
            <a:r>
              <a:rPr lang="cs-CZ" dirty="0" smtClean="0">
                <a:latin typeface="Arial" charset="0"/>
                <a:cs typeface="Arial" charset="0"/>
              </a:rPr>
              <a:t>INFORMACE</a:t>
            </a:r>
          </a:p>
        </p:txBody>
      </p:sp>
      <p:sp>
        <p:nvSpPr>
          <p:cNvPr id="23555" name="Zástupný symbol pro obsah 2"/>
          <p:cNvSpPr>
            <a:spLocks noGrp="1"/>
          </p:cNvSpPr>
          <p:nvPr>
            <p:ph idx="1"/>
          </p:nvPr>
        </p:nvSpPr>
        <p:spPr>
          <a:xfrm>
            <a:off x="1979613" y="3500438"/>
            <a:ext cx="4824412" cy="2409825"/>
          </a:xfrm>
        </p:spPr>
        <p:txBody>
          <a:bodyPr/>
          <a:lstStyle/>
          <a:p>
            <a:pPr>
              <a:buFont typeface="Arial" charset="0"/>
              <a:buNone/>
            </a:pPr>
            <a:r>
              <a:rPr lang="cs-CZ" sz="4400" b="1" smtClean="0">
                <a:latin typeface="Arial" charset="0"/>
                <a:cs typeface="Arial" charset="0"/>
                <a:hlinkClick r:id="rId2"/>
              </a:rPr>
              <a:t>www.ziel3-cil3.eu</a:t>
            </a:r>
            <a:endParaRPr lang="cs-CZ" sz="4400" b="1" smtClean="0">
              <a:latin typeface="Arial" charset="0"/>
              <a:cs typeface="Arial" charset="0"/>
            </a:endParaRPr>
          </a:p>
          <a:p>
            <a:endParaRPr lang="cs-CZ" smtClean="0">
              <a:latin typeface="Arial" charset="0"/>
              <a:cs typeface="Arial" charset="0"/>
            </a:endParaRPr>
          </a:p>
        </p:txBody>
      </p:sp>
      <p:sp>
        <p:nvSpPr>
          <p:cNvPr id="23556"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Informace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defRPr/>
            </a:pPr>
            <a:r>
              <a:rPr lang="cs-CZ" dirty="0" smtClean="0"/>
              <a:t>Finanční příspěvek z EFRR</a:t>
            </a:r>
            <a:endParaRPr lang="cs-CZ" dirty="0"/>
          </a:p>
        </p:txBody>
      </p:sp>
      <p:graphicFrame>
        <p:nvGraphicFramePr>
          <p:cNvPr id="5" name="Zástupný symbol pro obsah 4"/>
          <p:cNvGraphicFramePr>
            <a:graphicFrameLocks noGrp="1"/>
          </p:cNvGraphicFramePr>
          <p:nvPr>
            <p:ph idx="1"/>
          </p:nvPr>
        </p:nvGraphicFramePr>
        <p:xfrm>
          <a:off x="323850" y="2924175"/>
          <a:ext cx="8568945" cy="3153939"/>
        </p:xfrm>
        <a:graphic>
          <a:graphicData uri="http://schemas.openxmlformats.org/drawingml/2006/table">
            <a:tbl>
              <a:tblPr firstRow="1" bandRow="1">
                <a:tableStyleId>{5C22544A-7EE6-4342-B048-85BDC9FD1C3A}</a:tableStyleId>
              </a:tblPr>
              <a:tblGrid>
                <a:gridCol w="935782"/>
                <a:gridCol w="968428"/>
                <a:gridCol w="952105"/>
                <a:gridCol w="952105"/>
                <a:gridCol w="952105"/>
                <a:gridCol w="952105"/>
                <a:gridCol w="952105"/>
                <a:gridCol w="952105"/>
                <a:gridCol w="952105"/>
              </a:tblGrid>
              <a:tr h="712489">
                <a:tc>
                  <a:txBody>
                    <a:bodyPr/>
                    <a:lstStyle/>
                    <a:p>
                      <a:pPr algn="ctr">
                        <a:spcAft>
                          <a:spcPts val="0"/>
                        </a:spcAft>
                      </a:pPr>
                      <a:r>
                        <a:rPr lang="cs-CZ" sz="1000" b="1" i="0" dirty="0">
                          <a:solidFill>
                            <a:srgbClr val="FFFF00"/>
                          </a:solidFill>
                          <a:latin typeface="Arial"/>
                          <a:ea typeface="Times New Roman"/>
                          <a:cs typeface="Arial"/>
                        </a:rPr>
                        <a:t>Fond</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2014</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2015</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2016</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2017</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2018</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2019</a:t>
                      </a:r>
                      <a:endParaRPr lang="cs-CZ" sz="1100" dirty="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a:solidFill>
                            <a:srgbClr val="FFFF00"/>
                          </a:solidFill>
                          <a:latin typeface="Arial"/>
                          <a:ea typeface="Times New Roman"/>
                          <a:cs typeface="Arial"/>
                        </a:rPr>
                        <a:t>2020</a:t>
                      </a:r>
                      <a:endParaRPr lang="cs-CZ" sz="1100">
                        <a:solidFill>
                          <a:srgbClr val="FFFF00"/>
                        </a:solidFill>
                        <a:latin typeface="Arial"/>
                        <a:ea typeface="Times New Roman"/>
                        <a:cs typeface="Vrinda"/>
                      </a:endParaRPr>
                    </a:p>
                  </a:txBody>
                  <a:tcPr marL="68580" marR="68580" marT="0" marB="0" anchor="ctr"/>
                </a:tc>
                <a:tc>
                  <a:txBody>
                    <a:bodyPr/>
                    <a:lstStyle/>
                    <a:p>
                      <a:pPr algn="ctr">
                        <a:spcAft>
                          <a:spcPts val="0"/>
                        </a:spcAft>
                      </a:pPr>
                      <a:r>
                        <a:rPr lang="cs-CZ" sz="1000" b="1" i="0" dirty="0">
                          <a:solidFill>
                            <a:srgbClr val="FFFF00"/>
                          </a:solidFill>
                          <a:latin typeface="Arial"/>
                          <a:ea typeface="Times New Roman"/>
                          <a:cs typeface="Arial"/>
                        </a:rPr>
                        <a:t>Celkem</a:t>
                      </a:r>
                      <a:endParaRPr lang="cs-CZ" sz="1100" dirty="0">
                        <a:solidFill>
                          <a:srgbClr val="FFFF00"/>
                        </a:solidFill>
                        <a:latin typeface="Arial"/>
                        <a:ea typeface="Times New Roman"/>
                        <a:cs typeface="Vrinda"/>
                      </a:endParaRPr>
                    </a:p>
                  </a:txBody>
                  <a:tcPr marL="68580" marR="68580" marT="0" marB="0" anchor="ctr"/>
                </a:tc>
              </a:tr>
              <a:tr h="1016472">
                <a:tc>
                  <a:txBody>
                    <a:bodyPr/>
                    <a:lstStyle/>
                    <a:p>
                      <a:pPr algn="ctr">
                        <a:spcAft>
                          <a:spcPts val="0"/>
                        </a:spcAft>
                      </a:pPr>
                      <a:r>
                        <a:rPr lang="cs-CZ" sz="1000" i="0" dirty="0">
                          <a:solidFill>
                            <a:srgbClr val="243F60"/>
                          </a:solidFill>
                          <a:latin typeface="Arial"/>
                          <a:ea typeface="Times New Roman"/>
                          <a:cs typeface="Arial"/>
                        </a:rPr>
                        <a:t>EFRR</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7 835 288</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11 440 581</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243F60"/>
                          </a:solidFill>
                          <a:latin typeface="Arial"/>
                          <a:ea typeface="Times New Roman"/>
                          <a:cs typeface="Arial"/>
                        </a:rPr>
                        <a:t>16 337 873</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243F60"/>
                          </a:solidFill>
                          <a:latin typeface="Arial"/>
                          <a:ea typeface="Times New Roman"/>
                          <a:cs typeface="Arial"/>
                        </a:rPr>
                        <a:t>29 685 822</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243F60"/>
                          </a:solidFill>
                          <a:latin typeface="Arial"/>
                          <a:ea typeface="Times New Roman"/>
                          <a:cs typeface="Arial"/>
                        </a:rPr>
                        <a:t>30 279 539</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30 885 131</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a:solidFill>
                            <a:srgbClr val="243F60"/>
                          </a:solidFill>
                          <a:latin typeface="Arial"/>
                          <a:ea typeface="Times New Roman"/>
                          <a:cs typeface="Arial"/>
                        </a:rPr>
                        <a:t>31 502 833</a:t>
                      </a:r>
                      <a:endParaRPr lang="cs-CZ" sz="1100">
                        <a:latin typeface="Arial"/>
                        <a:ea typeface="Times New Roman"/>
                        <a:cs typeface="Vrinda"/>
                      </a:endParaRPr>
                    </a:p>
                  </a:txBody>
                  <a:tcPr marL="68580" marR="68580" marT="0" marB="0" anchor="ctr"/>
                </a:tc>
                <a:tc>
                  <a:txBody>
                    <a:bodyPr/>
                    <a:lstStyle/>
                    <a:p>
                      <a:pPr algn="ctr">
                        <a:spcAft>
                          <a:spcPts val="0"/>
                        </a:spcAft>
                      </a:pPr>
                      <a:r>
                        <a:rPr lang="cs-CZ" sz="1000" i="0" dirty="0">
                          <a:solidFill>
                            <a:srgbClr val="C00000"/>
                          </a:solidFill>
                          <a:latin typeface="Arial"/>
                          <a:ea typeface="Times New Roman"/>
                          <a:cs typeface="Arial"/>
                        </a:rPr>
                        <a:t>157 967 067</a:t>
                      </a:r>
                      <a:endParaRPr lang="cs-CZ" sz="1100" dirty="0">
                        <a:solidFill>
                          <a:srgbClr val="C00000"/>
                        </a:solidFill>
                        <a:latin typeface="Arial"/>
                        <a:ea typeface="Times New Roman"/>
                        <a:cs typeface="Vrinda"/>
                      </a:endParaRPr>
                    </a:p>
                  </a:txBody>
                  <a:tcPr marL="68580" marR="68580" marT="0" marB="0" anchor="ctr"/>
                </a:tc>
              </a:tr>
              <a:tr h="712489">
                <a:tc>
                  <a:txBody>
                    <a:bodyPr/>
                    <a:lstStyle/>
                    <a:p>
                      <a:pPr algn="ctr">
                        <a:spcAft>
                          <a:spcPts val="0"/>
                        </a:spcAft>
                      </a:pPr>
                      <a:r>
                        <a:rPr lang="cs-CZ" sz="1000" b="1" i="0" dirty="0" smtClean="0">
                          <a:solidFill>
                            <a:srgbClr val="243F60"/>
                          </a:solidFill>
                          <a:latin typeface="Arial"/>
                          <a:ea typeface="Times New Roman"/>
                          <a:cs typeface="Arial"/>
                        </a:rPr>
                        <a:t>Celkem €</a:t>
                      </a:r>
                      <a:endParaRPr lang="cs-CZ" sz="1100" dirty="0">
                        <a:latin typeface="Arial"/>
                        <a:ea typeface="Times New Roman"/>
                        <a:cs typeface="Vrinda"/>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7 835 288</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11 440 581</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16 337 873</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29 685 822</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30 279 539</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30 885 131</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000000"/>
                          </a:solidFill>
                          <a:latin typeface="Arial"/>
                          <a:ea typeface="Times New Roman"/>
                        </a:rPr>
                        <a:t>31 502 833</a:t>
                      </a:r>
                      <a:endParaRPr lang="cs-CZ" sz="1200" dirty="0">
                        <a:solidFill>
                          <a:srgbClr val="000000"/>
                        </a:solidFill>
                        <a:latin typeface="Arial"/>
                        <a:ea typeface="Times New Roman"/>
                      </a:endParaRPr>
                    </a:p>
                  </a:txBody>
                  <a:tcPr marL="68580" marR="68580" marT="0" marB="0" anchor="ctr"/>
                </a:tc>
                <a:tc>
                  <a:txBody>
                    <a:bodyPr/>
                    <a:lstStyle/>
                    <a:p>
                      <a:pPr algn="ctr">
                        <a:spcAft>
                          <a:spcPts val="0"/>
                        </a:spcAft>
                      </a:pPr>
                      <a:r>
                        <a:rPr lang="cs-CZ" sz="1000" b="1" dirty="0">
                          <a:solidFill>
                            <a:srgbClr val="C00000"/>
                          </a:solidFill>
                          <a:latin typeface="Arial"/>
                          <a:ea typeface="Times New Roman"/>
                        </a:rPr>
                        <a:t>157 967 067</a:t>
                      </a:r>
                      <a:endParaRPr lang="cs-CZ" sz="1200" dirty="0">
                        <a:solidFill>
                          <a:srgbClr val="C00000"/>
                        </a:solidFill>
                        <a:latin typeface="Arial"/>
                        <a:ea typeface="Times New Roman"/>
                      </a:endParaRPr>
                    </a:p>
                  </a:txBody>
                  <a:tcPr marL="68580" marR="68580" marT="0" marB="0" anchor="ctr"/>
                </a:tc>
              </a:tr>
              <a:tr h="712489">
                <a:tc>
                  <a:txBody>
                    <a:bodyPr/>
                    <a:lstStyle/>
                    <a:p>
                      <a:pPr algn="ctr">
                        <a:spcAft>
                          <a:spcPts val="0"/>
                        </a:spcAft>
                      </a:pPr>
                      <a:r>
                        <a:rPr lang="cs-CZ" sz="1000" b="1" i="0" kern="1200" dirty="0" smtClean="0">
                          <a:solidFill>
                            <a:srgbClr val="243F60"/>
                          </a:solidFill>
                          <a:latin typeface="Arial"/>
                          <a:ea typeface="Times New Roman"/>
                          <a:cs typeface="Arial"/>
                        </a:rPr>
                        <a:t>Celkem v Kč</a:t>
                      </a:r>
                      <a:endParaRPr lang="cs-CZ" sz="1000" b="1" i="0" kern="1200" dirty="0">
                        <a:solidFill>
                          <a:srgbClr val="243F60"/>
                        </a:solidFill>
                        <a:latin typeface="Arial"/>
                        <a:ea typeface="Times New Roman"/>
                        <a:cs typeface="Arial"/>
                      </a:endParaRPr>
                    </a:p>
                  </a:txBody>
                  <a:tcPr marL="68580" marR="68580" marT="0" marB="0" anchor="ctr"/>
                </a:tc>
                <a:tc>
                  <a:txBody>
                    <a:bodyPr/>
                    <a:lstStyle/>
                    <a:p>
                      <a:pPr algn="ctr" fontAlgn="b"/>
                      <a:r>
                        <a:rPr lang="cs-CZ" sz="1000" b="1" kern="1200" dirty="0">
                          <a:solidFill>
                            <a:srgbClr val="000000"/>
                          </a:solidFill>
                          <a:latin typeface="Arial"/>
                          <a:ea typeface="Times New Roman"/>
                          <a:cs typeface="+mn-cs"/>
                        </a:rPr>
                        <a:t>211 552 776</a:t>
                      </a:r>
                    </a:p>
                  </a:txBody>
                  <a:tcPr marL="9525" marR="9525" marT="9525" marB="0" anchor="ctr"/>
                </a:tc>
                <a:tc>
                  <a:txBody>
                    <a:bodyPr/>
                    <a:lstStyle/>
                    <a:p>
                      <a:pPr algn="ctr" fontAlgn="b"/>
                      <a:r>
                        <a:rPr lang="cs-CZ" sz="1000" b="1" kern="1200" dirty="0">
                          <a:solidFill>
                            <a:srgbClr val="000000"/>
                          </a:solidFill>
                          <a:latin typeface="Arial"/>
                          <a:ea typeface="Times New Roman"/>
                          <a:cs typeface="+mn-cs"/>
                        </a:rPr>
                        <a:t>308 895 687</a:t>
                      </a:r>
                    </a:p>
                  </a:txBody>
                  <a:tcPr marL="9525" marR="9525" marT="9525" marB="0" anchor="ctr"/>
                </a:tc>
                <a:tc>
                  <a:txBody>
                    <a:bodyPr/>
                    <a:lstStyle/>
                    <a:p>
                      <a:pPr algn="ctr" fontAlgn="b"/>
                      <a:r>
                        <a:rPr lang="cs-CZ" sz="1000" b="1" kern="1200" dirty="0">
                          <a:solidFill>
                            <a:srgbClr val="000000"/>
                          </a:solidFill>
                          <a:latin typeface="Arial"/>
                          <a:ea typeface="Times New Roman"/>
                          <a:cs typeface="+mn-cs"/>
                        </a:rPr>
                        <a:t>441 122 571</a:t>
                      </a:r>
                    </a:p>
                  </a:txBody>
                  <a:tcPr marL="9525" marR="9525" marT="9525" marB="0" anchor="ctr"/>
                </a:tc>
                <a:tc>
                  <a:txBody>
                    <a:bodyPr/>
                    <a:lstStyle/>
                    <a:p>
                      <a:pPr algn="ctr" fontAlgn="b"/>
                      <a:r>
                        <a:rPr lang="cs-CZ" sz="1000" b="1" kern="1200" dirty="0">
                          <a:solidFill>
                            <a:srgbClr val="000000"/>
                          </a:solidFill>
                          <a:latin typeface="Arial"/>
                          <a:ea typeface="Times New Roman"/>
                          <a:cs typeface="+mn-cs"/>
                        </a:rPr>
                        <a:t>801 517 194</a:t>
                      </a:r>
                    </a:p>
                  </a:txBody>
                  <a:tcPr marL="9525" marR="9525" marT="9525" marB="0" anchor="ctr"/>
                </a:tc>
                <a:tc>
                  <a:txBody>
                    <a:bodyPr/>
                    <a:lstStyle/>
                    <a:p>
                      <a:pPr algn="ctr" fontAlgn="b"/>
                      <a:r>
                        <a:rPr lang="cs-CZ" sz="1000" b="1" kern="1200" dirty="0">
                          <a:solidFill>
                            <a:srgbClr val="000000"/>
                          </a:solidFill>
                          <a:latin typeface="Arial"/>
                          <a:ea typeface="Times New Roman"/>
                          <a:cs typeface="+mn-cs"/>
                        </a:rPr>
                        <a:t>817 547 553</a:t>
                      </a:r>
                    </a:p>
                  </a:txBody>
                  <a:tcPr marL="9525" marR="9525" marT="9525" marB="0" anchor="ctr"/>
                </a:tc>
                <a:tc>
                  <a:txBody>
                    <a:bodyPr/>
                    <a:lstStyle/>
                    <a:p>
                      <a:pPr algn="ctr" fontAlgn="b"/>
                      <a:r>
                        <a:rPr lang="cs-CZ" sz="1000" b="1" kern="1200" dirty="0">
                          <a:solidFill>
                            <a:srgbClr val="000000"/>
                          </a:solidFill>
                          <a:latin typeface="Arial"/>
                          <a:ea typeface="Times New Roman"/>
                          <a:cs typeface="+mn-cs"/>
                        </a:rPr>
                        <a:t>833 898 537</a:t>
                      </a:r>
                    </a:p>
                  </a:txBody>
                  <a:tcPr marL="9525" marR="9525" marT="9525" marB="0" anchor="ctr"/>
                </a:tc>
                <a:tc>
                  <a:txBody>
                    <a:bodyPr/>
                    <a:lstStyle/>
                    <a:p>
                      <a:pPr algn="ctr" fontAlgn="b"/>
                      <a:r>
                        <a:rPr lang="cs-CZ" sz="1000" b="1" kern="1200" dirty="0">
                          <a:solidFill>
                            <a:srgbClr val="000000"/>
                          </a:solidFill>
                          <a:latin typeface="Arial"/>
                          <a:ea typeface="Times New Roman"/>
                          <a:cs typeface="+mn-cs"/>
                        </a:rPr>
                        <a:t>850 576 491</a:t>
                      </a:r>
                    </a:p>
                  </a:txBody>
                  <a:tcPr marL="9525" marR="9525" marT="9525" marB="0" anchor="ctr"/>
                </a:tc>
                <a:tc>
                  <a:txBody>
                    <a:bodyPr/>
                    <a:lstStyle/>
                    <a:p>
                      <a:pPr algn="ctr" fontAlgn="b"/>
                      <a:r>
                        <a:rPr lang="cs-CZ" sz="1000" b="1" kern="1200" dirty="0">
                          <a:solidFill>
                            <a:srgbClr val="C00000"/>
                          </a:solidFill>
                          <a:latin typeface="Arial"/>
                          <a:ea typeface="Times New Roman"/>
                          <a:cs typeface="+mn-cs"/>
                        </a:rPr>
                        <a:t>4 265 110 809</a:t>
                      </a:r>
                    </a:p>
                  </a:txBody>
                  <a:tcPr marL="9525" marR="9525" marT="9525" marB="0" anchor="ctr"/>
                </a:tc>
              </a:tr>
            </a:tbl>
          </a:graphicData>
        </a:graphic>
      </p:graphicFrame>
      <p:sp>
        <p:nvSpPr>
          <p:cNvPr id="4141"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Finanční plán</a:t>
            </a:r>
          </a:p>
        </p:txBody>
      </p:sp>
      <p:pic>
        <p:nvPicPr>
          <p:cNvPr id="4142"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idx="1"/>
          </p:nvPr>
        </p:nvGraphicFramePr>
        <p:xfrm>
          <a:off x="250825" y="1916113"/>
          <a:ext cx="8569325" cy="4753928"/>
        </p:xfrm>
        <a:graphic>
          <a:graphicData uri="http://schemas.openxmlformats.org/drawingml/2006/table">
            <a:tbl>
              <a:tblPr/>
              <a:tblGrid>
                <a:gridCol w="1225550"/>
                <a:gridCol w="1223963"/>
                <a:gridCol w="1223962"/>
                <a:gridCol w="1223963"/>
                <a:gridCol w="1223962"/>
                <a:gridCol w="1223963"/>
                <a:gridCol w="1223962"/>
              </a:tblGrid>
              <a:tr h="44291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Prioritní osa</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Podpora Unie</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Příspěvek členského státu</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(b)=(c)+(d)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Orientační rozdělení příspěvku členského státu</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Financování celkem</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(e)=(a)+(b)</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FFFFFF"/>
                          </a:solidFill>
                          <a:effectLst/>
                          <a:latin typeface="Arial" charset="0"/>
                          <a:cs typeface="Times New Roman" pitchFamily="18" charset="0"/>
                        </a:rPr>
                        <a:t>Míra spolufinancování (f)=(a)/(e)</a:t>
                      </a:r>
                      <a:endParaRPr kumimoji="0" lang="cs-CZ" sz="1200" b="1" i="0" u="none" strike="noStrike" cap="none" normalizeH="0" baseline="0" smtClean="0">
                        <a:ln>
                          <a:noFill/>
                        </a:ln>
                        <a:solidFill>
                          <a:srgbClr val="FFFFFF"/>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31875">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Financování z vnitrostátních veřejných zdrojů (c)</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Financování z vnitrostátních soukromých zdrojů (d)</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vMerge="1">
                  <a:txBody>
                    <a:bodyPr/>
                    <a:lstStyle/>
                    <a:p>
                      <a:endParaRPr lang="cs-CZ"/>
                    </a:p>
                  </a:txBody>
                  <a:tcPr/>
                </a:tc>
                <a:tc vMerge="1">
                  <a:txBody>
                    <a:bodyPr/>
                    <a:lstStyle/>
                    <a:p>
                      <a:endParaRPr lang="cs-CZ"/>
                    </a:p>
                  </a:txBody>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1</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15 796 707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2 787 655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1 970 390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817 265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18 584 362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2</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68 715 674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12 126 296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7 721 975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4 404 321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80 841 970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3</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27 644 237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4 878 395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2 684 496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2 193 899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32 522 632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4</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36 332 425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6 411 605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4 201 833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2 209 772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42 744 030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1" i="0" u="none" strike="noStrike" cap="none" normalizeH="0" baseline="0" smtClean="0">
                          <a:ln>
                            <a:noFill/>
                          </a:ln>
                          <a:solidFill>
                            <a:srgbClr val="000000"/>
                          </a:solidFill>
                          <a:effectLst/>
                          <a:latin typeface="Arial" charset="0"/>
                          <a:cs typeface="Times New Roman" pitchFamily="18" charset="0"/>
                        </a:rPr>
                        <a:t>Prioritní osa Technická pomoc</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9 478 024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1 672 592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1 672 592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11 150 616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Celkem</a:t>
                      </a:r>
                      <a:endParaRPr kumimoji="0" lang="cs-CZ" sz="1200" b="0" i="0" u="none" strike="noStrike" cap="none" normalizeH="0" baseline="0" smtClean="0">
                        <a:ln>
                          <a:noFill/>
                        </a:ln>
                        <a:solidFill>
                          <a:srgbClr val="000000"/>
                        </a:solidFill>
                        <a:effectLst/>
                        <a:latin typeface="Arial" charset="0"/>
                        <a:ea typeface="Times New Roman" pitchFamily="18" charset="0"/>
                        <a:cs typeface="Vrinda"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157 967 067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27 876 543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18 251 286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9 625 257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185 843 610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200" b="0" i="0" u="none" strike="noStrike" cap="none" normalizeH="0" baseline="0" smtClean="0">
                          <a:ln>
                            <a:noFill/>
                          </a:ln>
                          <a:solidFill>
                            <a:srgbClr val="000000"/>
                          </a:solidFill>
                          <a:effectLst/>
                          <a:latin typeface="Arial" charset="0"/>
                          <a:cs typeface="Times New Roman" pitchFamily="18" charset="0"/>
                        </a:rPr>
                        <a:t>0,85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5196"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Finanční plán - priority</a:t>
            </a:r>
          </a:p>
        </p:txBody>
      </p:sp>
      <p:pic>
        <p:nvPicPr>
          <p:cNvPr id="5197"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2"/>
          <p:cNvSpPr>
            <a:spLocks noGrp="1"/>
          </p:cNvSpPr>
          <p:nvPr>
            <p:ph type="title"/>
          </p:nvPr>
        </p:nvSpPr>
        <p:spPr>
          <a:xfrm>
            <a:off x="1042988" y="1928813"/>
            <a:ext cx="7643812" cy="924123"/>
          </a:xfrm>
        </p:spPr>
        <p:txBody>
          <a:bodyPr/>
          <a:lstStyle/>
          <a:p>
            <a:pPr eaLnBrk="1" hangingPunct="1"/>
            <a:r>
              <a:rPr lang="cs-CZ" dirty="0" smtClean="0">
                <a:latin typeface="Arial" charset="0"/>
                <a:cs typeface="Arial" charset="0"/>
              </a:rPr>
              <a:t>Tematické cíle programu</a:t>
            </a:r>
          </a:p>
        </p:txBody>
      </p:sp>
      <p:sp>
        <p:nvSpPr>
          <p:cNvPr id="4" name="Zástupný symbol pro obsah 3"/>
          <p:cNvSpPr>
            <a:spLocks noGrp="1"/>
          </p:cNvSpPr>
          <p:nvPr>
            <p:ph idx="1"/>
          </p:nvPr>
        </p:nvSpPr>
        <p:spPr>
          <a:xfrm>
            <a:off x="900113" y="2924944"/>
            <a:ext cx="7786687" cy="3744416"/>
          </a:xfrm>
        </p:spPr>
        <p:txBody>
          <a:bodyPr>
            <a:normAutofit fontScale="70000" lnSpcReduction="20000"/>
          </a:bodyPr>
          <a:lstStyle/>
          <a:p>
            <a:pPr eaLnBrk="1" hangingPunct="1">
              <a:lnSpc>
                <a:spcPct val="120000"/>
              </a:lnSpc>
              <a:spcBef>
                <a:spcPts val="1200"/>
              </a:spcBef>
              <a:spcAft>
                <a:spcPts val="600"/>
              </a:spcAft>
              <a:defRPr/>
            </a:pPr>
            <a:r>
              <a:rPr lang="cs-CZ" dirty="0" smtClean="0"/>
              <a:t>Podpora přizpůsobování se změně klimatu, předcházení rizik a řízení rizik (tematický cíl 5),</a:t>
            </a:r>
          </a:p>
          <a:p>
            <a:pPr eaLnBrk="1" hangingPunct="1">
              <a:lnSpc>
                <a:spcPct val="120000"/>
              </a:lnSpc>
              <a:spcBef>
                <a:spcPts val="1200"/>
              </a:spcBef>
              <a:spcAft>
                <a:spcPts val="600"/>
              </a:spcAft>
              <a:defRPr/>
            </a:pPr>
            <a:r>
              <a:rPr lang="cs-CZ" dirty="0" smtClean="0"/>
              <a:t>Udržování a ochrana životního prostředí a podpora efektivity zdrojů (tematický cíl 6),</a:t>
            </a:r>
          </a:p>
          <a:p>
            <a:pPr eaLnBrk="1" hangingPunct="1">
              <a:lnSpc>
                <a:spcPct val="120000"/>
              </a:lnSpc>
              <a:spcBef>
                <a:spcPts val="1200"/>
              </a:spcBef>
              <a:spcAft>
                <a:spcPts val="600"/>
              </a:spcAft>
              <a:defRPr/>
            </a:pPr>
            <a:r>
              <a:rPr lang="cs-CZ" dirty="0" smtClean="0"/>
              <a:t>Investice do vzdělávání a odborné přípravy pro kompetence a celoživotní vzdělávání (tematický cíl 10) a</a:t>
            </a:r>
          </a:p>
          <a:p>
            <a:pPr eaLnBrk="1" hangingPunct="1">
              <a:lnSpc>
                <a:spcPct val="120000"/>
              </a:lnSpc>
              <a:spcBef>
                <a:spcPts val="1200"/>
              </a:spcBef>
              <a:spcAft>
                <a:spcPts val="600"/>
              </a:spcAft>
              <a:defRPr/>
            </a:pPr>
            <a:r>
              <a:rPr lang="cs-CZ" dirty="0" smtClean="0"/>
              <a:t>Zlepšování institucionální kapacity veřejných orgánů a zúčastněných stran a efektivní veřejné správy (tematický cíl 11)</a:t>
            </a:r>
          </a:p>
          <a:p>
            <a:pPr eaLnBrk="1" hangingPunct="1">
              <a:defRPr/>
            </a:pPr>
            <a:endParaRPr lang="cs-CZ" dirty="0"/>
          </a:p>
        </p:txBody>
      </p:sp>
      <p:sp>
        <p:nvSpPr>
          <p:cNvPr id="6148" name="Zástupný symbol pro zápatí 1"/>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Cíl 3 ČR – Sasko 2014 - 2020</a:t>
            </a:r>
          </a:p>
        </p:txBody>
      </p:sp>
      <p:pic>
        <p:nvPicPr>
          <p:cNvPr id="6149"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916832"/>
            <a:ext cx="8352730" cy="936377"/>
          </a:xfrm>
        </p:spPr>
        <p:txBody>
          <a:bodyPr>
            <a:normAutofit fontScale="90000"/>
          </a:bodyPr>
          <a:lstStyle/>
          <a:p>
            <a:pPr eaLnBrk="1" hangingPunct="1">
              <a:defRPr/>
            </a:pPr>
            <a:r>
              <a:rPr lang="cs-CZ" sz="3100" dirty="0" smtClean="0"/>
              <a:t>Prioritní osa 1: Podpora přizpůsobení se změně klimatu, předcházení rizikům a řízení rizik</a:t>
            </a:r>
            <a:endParaRPr lang="cs-CZ" dirty="0"/>
          </a:p>
        </p:txBody>
      </p:sp>
      <p:sp>
        <p:nvSpPr>
          <p:cNvPr id="3" name="Zástupný symbol pro obsah 2"/>
          <p:cNvSpPr>
            <a:spLocks noGrp="1"/>
          </p:cNvSpPr>
          <p:nvPr>
            <p:ph idx="1"/>
          </p:nvPr>
        </p:nvSpPr>
        <p:spPr>
          <a:xfrm>
            <a:off x="611188" y="3214688"/>
            <a:ext cx="8075612" cy="2911475"/>
          </a:xfrm>
        </p:spPr>
        <p:txBody>
          <a:bodyPr>
            <a:normAutofit fontScale="62500" lnSpcReduction="20000"/>
          </a:bodyPr>
          <a:lstStyle/>
          <a:p>
            <a:pPr marL="0" indent="0" eaLnBrk="1" hangingPunct="1">
              <a:spcBef>
                <a:spcPts val="600"/>
              </a:spcBef>
              <a:spcAft>
                <a:spcPts val="600"/>
              </a:spcAft>
              <a:buFont typeface="Arial" charset="0"/>
              <a:buNone/>
              <a:defRPr/>
            </a:pPr>
            <a:r>
              <a:rPr lang="cs-CZ" u="sng" dirty="0" smtClean="0">
                <a:solidFill>
                  <a:schemeClr val="accent2"/>
                </a:solidFill>
              </a:rPr>
              <a:t>Podpora investic zaměřených na řešení konkrétních rizik, zajištění odolnosti vůči katastrofám a vývoj systémů krizového řízení</a:t>
            </a:r>
          </a:p>
          <a:p>
            <a:pPr eaLnBrk="1" hangingPunct="1">
              <a:spcBef>
                <a:spcPts val="600"/>
              </a:spcBef>
              <a:spcAft>
                <a:spcPts val="600"/>
              </a:spcAft>
              <a:defRPr/>
            </a:pPr>
            <a:r>
              <a:rPr lang="cs-CZ" dirty="0" smtClean="0"/>
              <a:t>Koncepční a investiční protipovodňová ochrana</a:t>
            </a:r>
          </a:p>
          <a:p>
            <a:pPr eaLnBrk="1" hangingPunct="1">
              <a:spcBef>
                <a:spcPts val="600"/>
              </a:spcBef>
              <a:spcAft>
                <a:spcPts val="600"/>
              </a:spcAft>
              <a:defRPr/>
            </a:pPr>
            <a:r>
              <a:rPr lang="cs-CZ" dirty="0" smtClean="0"/>
              <a:t>Přeshraniční investice do výstroje a vybavení, zejména do speciální techniky a do společných informačních systémů a komunikačních platforem vč. nezbytných doprovodných stavebních opatření vztahujících se k jednotlivým projektům</a:t>
            </a:r>
          </a:p>
          <a:p>
            <a:pPr eaLnBrk="1" hangingPunct="1">
              <a:spcBef>
                <a:spcPts val="600"/>
              </a:spcBef>
              <a:spcAft>
                <a:spcPts val="600"/>
              </a:spcAft>
              <a:defRPr/>
            </a:pPr>
            <a:r>
              <a:rPr lang="cs-CZ" dirty="0" smtClean="0"/>
              <a:t>Zlepšování spolupráce, zejména formou společných cvičení, odborné přípravy a školení, zejména jazykového vzdělávání, podporou práce s mládeží, vztahy s veřejností</a:t>
            </a:r>
          </a:p>
        </p:txBody>
      </p:sp>
      <p:sp>
        <p:nvSpPr>
          <p:cNvPr id="7172"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Investiční priority a opatření</a:t>
            </a:r>
          </a:p>
        </p:txBody>
      </p:sp>
      <p:pic>
        <p:nvPicPr>
          <p:cNvPr id="7173"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defRPr/>
            </a:pPr>
            <a:r>
              <a:rPr lang="cs-CZ" dirty="0" smtClean="0"/>
              <a:t>Koncepční a investiční protipovodňová ochrana</a:t>
            </a:r>
            <a:endParaRPr lang="cs-CZ" dirty="0"/>
          </a:p>
        </p:txBody>
      </p:sp>
      <p:sp>
        <p:nvSpPr>
          <p:cNvPr id="3" name="Zástupný symbol pro obsah 2"/>
          <p:cNvSpPr>
            <a:spLocks noGrp="1"/>
          </p:cNvSpPr>
          <p:nvPr>
            <p:ph idx="1"/>
          </p:nvPr>
        </p:nvSpPr>
        <p:spPr/>
        <p:txBody>
          <a:bodyPr>
            <a:normAutofit fontScale="62500" lnSpcReduction="20000"/>
          </a:bodyPr>
          <a:lstStyle/>
          <a:p>
            <a:pPr>
              <a:buFont typeface="Arial" charset="0"/>
              <a:buNone/>
              <a:defRPr/>
            </a:pPr>
            <a:r>
              <a:rPr lang="cs-CZ" u="sng" dirty="0" smtClean="0"/>
              <a:t>Na německé straně mohou podporu získat tyto subjekty:</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 </a:t>
            </a:r>
          </a:p>
          <a:p>
            <a:pPr>
              <a:buFont typeface="Arial" charset="0"/>
              <a:buNone/>
              <a:defRPr/>
            </a:pPr>
            <a:endParaRPr lang="cs-CZ" dirty="0" smtClean="0"/>
          </a:p>
          <a:p>
            <a:pPr>
              <a:buFont typeface="Arial" charset="0"/>
              <a:buNone/>
              <a:defRPr/>
            </a:pPr>
            <a:r>
              <a:rPr lang="cs-CZ" u="sng" dirty="0" smtClean="0"/>
              <a:t>Na české straně mohou podporu získat tyto subjekty:</a:t>
            </a:r>
          </a:p>
          <a:p>
            <a:pPr>
              <a:defRPr/>
            </a:pPr>
            <a:r>
              <a:rPr lang="cs-CZ" dirty="0" smtClean="0"/>
              <a:t>orgány veřejné správy a jimi zřizované a zakládané organizace,</a:t>
            </a:r>
          </a:p>
          <a:p>
            <a:pPr>
              <a:defRPr/>
            </a:pPr>
            <a:r>
              <a:rPr lang="cs-CZ" dirty="0" smtClean="0"/>
              <a:t>vzdělávací instituce,</a:t>
            </a:r>
          </a:p>
          <a:p>
            <a:pPr>
              <a:defRPr/>
            </a:pPr>
            <a:r>
              <a:rPr lang="cs-CZ" dirty="0" smtClean="0"/>
              <a:t>nestátní a neziskové organizace,</a:t>
            </a:r>
          </a:p>
          <a:p>
            <a:pPr>
              <a:defRPr/>
            </a:pPr>
            <a:r>
              <a:rPr lang="cs-CZ" dirty="0" smtClean="0"/>
              <a:t>ESÚS. </a:t>
            </a:r>
          </a:p>
        </p:txBody>
      </p:sp>
      <p:sp>
        <p:nvSpPr>
          <p:cNvPr id="8196"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pic>
        <p:nvPicPr>
          <p:cNvPr id="8197"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1000"/>
                                        <p:tgtEl>
                                          <p:spTgt spid="3">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1000"/>
                                        <p:tgtEl>
                                          <p:spTgt spid="3">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p:cNvSpPr>
            <a:spLocks noGrp="1"/>
          </p:cNvSpPr>
          <p:nvPr>
            <p:ph type="title"/>
          </p:nvPr>
        </p:nvSpPr>
        <p:spPr>
          <a:xfrm>
            <a:off x="1116013" y="1928813"/>
            <a:ext cx="7570787" cy="852487"/>
          </a:xfrm>
        </p:spPr>
        <p:txBody>
          <a:bodyPr/>
          <a:lstStyle/>
          <a:p>
            <a:r>
              <a:rPr lang="cs-CZ" smtClean="0">
                <a:latin typeface="Arial" charset="0"/>
                <a:cs typeface="Arial" charset="0"/>
              </a:rPr>
              <a:t>Vybavení a spolupráce</a:t>
            </a:r>
          </a:p>
        </p:txBody>
      </p:sp>
      <p:sp>
        <p:nvSpPr>
          <p:cNvPr id="3" name="Zástupný symbol pro obsah 2"/>
          <p:cNvSpPr>
            <a:spLocks noGrp="1"/>
          </p:cNvSpPr>
          <p:nvPr>
            <p:ph idx="1"/>
          </p:nvPr>
        </p:nvSpPr>
        <p:spPr>
          <a:xfrm>
            <a:off x="1187450" y="2781300"/>
            <a:ext cx="7499350" cy="3671888"/>
          </a:xfrm>
        </p:spPr>
        <p:txBody>
          <a:bodyPr>
            <a:normAutofit fontScale="62500" lnSpcReduction="20000"/>
          </a:bodyPr>
          <a:lstStyle/>
          <a:p>
            <a:pPr>
              <a:buFont typeface="Arial" charset="0"/>
              <a:buNone/>
              <a:defRPr/>
            </a:pPr>
            <a:r>
              <a:rPr lang="cs-CZ" u="sng" dirty="0" smtClean="0"/>
              <a:t>Na německé straně mohou podporu získat tyto subjekty:</a:t>
            </a:r>
          </a:p>
          <a:p>
            <a:pPr>
              <a:defRPr/>
            </a:pPr>
            <a:r>
              <a:rPr lang="cs-CZ" dirty="0" smtClean="0"/>
              <a:t>orgány a jiné instituce Svobodného státu Sasko, </a:t>
            </a:r>
          </a:p>
          <a:p>
            <a:pPr>
              <a:defRPr/>
            </a:pPr>
            <a:r>
              <a:rPr lang="cs-CZ" dirty="0" smtClean="0"/>
              <a:t>územní samosprávné celky a jejich instituce a svazky, </a:t>
            </a:r>
          </a:p>
          <a:p>
            <a:pPr>
              <a:defRPr/>
            </a:pPr>
            <a:r>
              <a:rPr lang="cs-CZ" dirty="0" smtClean="0"/>
              <a:t>právnické osoby soukromého práva a veřejného práva.</a:t>
            </a:r>
          </a:p>
          <a:p>
            <a:pPr>
              <a:defRPr/>
            </a:pPr>
            <a:r>
              <a:rPr lang="cs-CZ" dirty="0" smtClean="0"/>
              <a:t>Sociální partneři, kteří jsou přípustní podle čl. 131 finančního nařízení EU, tj. ti, kteří dle podle platného národního práva nemají právní subjektivitu za předpokladu, že jejich zástupci mají způsobilost činit právní úkony jejich jménem a nést finanční odpovědnost.</a:t>
            </a:r>
          </a:p>
          <a:p>
            <a:pPr>
              <a:buFont typeface="Arial" charset="0"/>
              <a:buNone/>
              <a:defRPr/>
            </a:pPr>
            <a:endParaRPr lang="cs-CZ" u="sng" dirty="0" smtClean="0"/>
          </a:p>
          <a:p>
            <a:pPr>
              <a:buFont typeface="Arial" charset="0"/>
              <a:buNone/>
              <a:defRPr/>
            </a:pPr>
            <a:r>
              <a:rPr lang="cs-CZ" u="sng" dirty="0" smtClean="0"/>
              <a:t>Na české straně mohou podporu získat tyto subjekty:</a:t>
            </a:r>
          </a:p>
          <a:p>
            <a:pPr>
              <a:defRPr/>
            </a:pPr>
            <a:r>
              <a:rPr lang="cs-CZ" dirty="0" smtClean="0"/>
              <a:t>orgány veřejné správy a jimi zřizované a zakládané organizace,</a:t>
            </a:r>
          </a:p>
          <a:p>
            <a:pPr>
              <a:defRPr/>
            </a:pPr>
            <a:r>
              <a:rPr lang="cs-CZ" dirty="0" smtClean="0"/>
              <a:t>nestátní a neziskové organizace,</a:t>
            </a:r>
          </a:p>
          <a:p>
            <a:pPr>
              <a:defRPr/>
            </a:pPr>
            <a:r>
              <a:rPr lang="cs-CZ" dirty="0" smtClean="0"/>
              <a:t>ESÚS.</a:t>
            </a:r>
          </a:p>
        </p:txBody>
      </p:sp>
      <p:sp>
        <p:nvSpPr>
          <p:cNvPr id="9220"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Příjemci</a:t>
            </a:r>
          </a:p>
        </p:txBody>
      </p:sp>
      <p:pic>
        <p:nvPicPr>
          <p:cNvPr id="9221"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20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20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20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2000"/>
                                        <p:tgtEl>
                                          <p:spTgt spid="3">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2000"/>
                                        <p:tgtEl>
                                          <p:spTgt spid="3">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a:xfrm>
            <a:off x="539750" y="1700213"/>
            <a:ext cx="8147050" cy="1216025"/>
          </a:xfrm>
        </p:spPr>
        <p:txBody>
          <a:bodyPr/>
          <a:lstStyle/>
          <a:p>
            <a:pPr eaLnBrk="1" hangingPunct="1"/>
            <a:r>
              <a:rPr lang="cs-CZ" sz="2800" dirty="0" smtClean="0">
                <a:latin typeface="Arial" charset="0"/>
                <a:cs typeface="Arial" charset="0"/>
              </a:rPr>
              <a:t>Prioritní osa 2: Zachování a ochrana životního prostředí a podpora účinného využívání zdrojů</a:t>
            </a:r>
          </a:p>
        </p:txBody>
      </p:sp>
      <p:sp>
        <p:nvSpPr>
          <p:cNvPr id="3" name="Zástupný symbol pro obsah 2"/>
          <p:cNvSpPr>
            <a:spLocks noGrp="1"/>
          </p:cNvSpPr>
          <p:nvPr>
            <p:ph idx="1"/>
          </p:nvPr>
        </p:nvSpPr>
        <p:spPr>
          <a:xfrm>
            <a:off x="755650" y="2781300"/>
            <a:ext cx="7931150" cy="3743325"/>
          </a:xfrm>
        </p:spPr>
        <p:txBody>
          <a:bodyPr>
            <a:normAutofit fontScale="55000" lnSpcReduction="20000"/>
          </a:bodyPr>
          <a:lstStyle/>
          <a:p>
            <a:pPr marL="0" indent="0" eaLnBrk="1" hangingPunct="1">
              <a:buFont typeface="Arial" charset="0"/>
              <a:buNone/>
              <a:defRPr/>
            </a:pPr>
            <a:r>
              <a:rPr lang="cs-CZ" u="sng" dirty="0" smtClean="0">
                <a:solidFill>
                  <a:schemeClr val="accent2"/>
                </a:solidFill>
              </a:rPr>
              <a:t>Zlepšení přeshraniční ochrany vod za účelem zvýšení kvality vod</a:t>
            </a:r>
          </a:p>
          <a:p>
            <a:pPr eaLnBrk="1" hangingPunct="1">
              <a:defRPr/>
            </a:pPr>
            <a:r>
              <a:rPr lang="cs-CZ" dirty="0" smtClean="0"/>
              <a:t>Přeshraniční opatření na zlepšení kvality vod a stavu vodních toků a útvarů podzemních i povrchových vod v přeshraničních povodích</a:t>
            </a:r>
          </a:p>
          <a:p>
            <a:pPr eaLnBrk="1" hangingPunct="1">
              <a:buFont typeface="Arial" charset="0"/>
              <a:buNone/>
              <a:defRPr/>
            </a:pPr>
            <a:r>
              <a:rPr lang="cs-CZ" u="sng" dirty="0" smtClean="0">
                <a:solidFill>
                  <a:schemeClr val="accent2"/>
                </a:solidFill>
              </a:rPr>
              <a:t>Zvýšení atraktivity společného přírodního a kulturního dědictví</a:t>
            </a:r>
          </a:p>
          <a:p>
            <a:pPr eaLnBrk="1" hangingPunct="1">
              <a:defRPr/>
            </a:pPr>
            <a:r>
              <a:rPr lang="cs-CZ" dirty="0" smtClean="0"/>
              <a:t>Investice do zachování a ochrany, propagace a rozvoje kulturního a přírodního dědictví, uměleckých objektů a kulturních projektů</a:t>
            </a:r>
          </a:p>
          <a:p>
            <a:pPr eaLnBrk="1" hangingPunct="1">
              <a:defRPr/>
            </a:pPr>
            <a:r>
              <a:rPr lang="cs-CZ" dirty="0" smtClean="0"/>
              <a:t>Opatření na podporu kulturního a přírodního cestovního ruchu</a:t>
            </a:r>
          </a:p>
          <a:p>
            <a:pPr eaLnBrk="1" hangingPunct="1">
              <a:defRPr/>
            </a:pPr>
            <a:r>
              <a:rPr lang="cs-CZ" dirty="0" smtClean="0"/>
              <a:t>Opatření na rozvoj turisticko-kulturní infrastruktury včetně s tím související dopravní infrastruktury</a:t>
            </a:r>
          </a:p>
          <a:p>
            <a:pPr eaLnBrk="1" hangingPunct="1">
              <a:defRPr/>
            </a:pPr>
            <a:r>
              <a:rPr lang="cs-CZ" dirty="0" smtClean="0"/>
              <a:t>Společný vývoj koncepcí a produktů a realizace společných marketingových opatření, propojení jednotlivých zařízení a tvorba systémů pro společný management</a:t>
            </a:r>
          </a:p>
          <a:p>
            <a:pPr marL="0" indent="0" eaLnBrk="1" hangingPunct="1">
              <a:buFont typeface="Arial" charset="0"/>
              <a:buNone/>
              <a:defRPr/>
            </a:pPr>
            <a:r>
              <a:rPr lang="cs-CZ" sz="2700" u="sng" dirty="0" smtClean="0">
                <a:solidFill>
                  <a:schemeClr val="accent2"/>
                </a:solidFill>
              </a:rPr>
              <a:t>Prohloubení přeshraniční koordinace v oblasti ochrany přírody a krajiny za účelem zvýšení biodiverzity a zlepšení ekosystémových služeb</a:t>
            </a:r>
          </a:p>
          <a:p>
            <a:pPr eaLnBrk="1" hangingPunct="1">
              <a:defRPr/>
            </a:pPr>
            <a:r>
              <a:rPr lang="cs-CZ" dirty="0" smtClean="0"/>
              <a:t>Společné plánování, přeshraniční management a realizace společných opatření v oblasti ochrany přírody a životního prostředí, péče o krajinu, ochrany půdy a lesů včetně biotopů, biodiverzity a sítě NATURA 2000</a:t>
            </a:r>
          </a:p>
          <a:p>
            <a:pPr eaLnBrk="1" hangingPunct="1">
              <a:defRPr/>
            </a:pPr>
            <a:endParaRPr lang="cs-CZ" dirty="0"/>
          </a:p>
        </p:txBody>
      </p:sp>
      <p:sp>
        <p:nvSpPr>
          <p:cNvPr id="10244" name="Zástupný symbol pro zápatí 3"/>
          <p:cNvSpPr>
            <a:spLocks noGrp="1"/>
          </p:cNvSpPr>
          <p:nvPr>
            <p:ph type="ftr"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cs-CZ" smtClean="0">
                <a:latin typeface="Arial" charset="0"/>
                <a:cs typeface="Arial" charset="0"/>
              </a:rPr>
              <a:t>Investiční priority a opatření</a:t>
            </a:r>
          </a:p>
        </p:txBody>
      </p:sp>
      <p:pic>
        <p:nvPicPr>
          <p:cNvPr id="10245" name="Picture 6" descr="http://www.ziel3-cil3.eu/media/de_cs/grafiken/ERFE_tsch_kl_rgb_72dpi.jpg"/>
          <p:cNvPicPr>
            <a:picLocks noChangeAspect="1" noChangeArrowheads="1"/>
          </p:cNvPicPr>
          <p:nvPr/>
        </p:nvPicPr>
        <p:blipFill>
          <a:blip r:embed="rId2" cstate="print"/>
          <a:srcRect/>
          <a:stretch>
            <a:fillRect/>
          </a:stretch>
        </p:blipFill>
        <p:spPr bwMode="auto">
          <a:xfrm>
            <a:off x="5724525" y="333375"/>
            <a:ext cx="1781175" cy="285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rezentace Cíl 3 2014-2020">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2AC8A32A294A24D92A111A87B178C33" ma:contentTypeVersion="8" ma:contentTypeDescription="Vytvoří nový dokument" ma:contentTypeScope="" ma:versionID="2c2d495ce2e96be08558f88c3d209193">
  <xsd:schema xmlns:xsd="http://www.w3.org/2001/XMLSchema" xmlns:xs="http://www.w3.org/2001/XMLSchema" xmlns:p="http://schemas.microsoft.com/office/2006/metadata/properties" xmlns:ns2="2d632ede-d24e-494b-b407-b19ccbe77e6c" targetNamespace="http://schemas.microsoft.com/office/2006/metadata/properties" ma:root="true" ma:fieldsID="bdad6afa7a074953918e3d9ae465010e" ns2:_="">
    <xsd:import namespace="2d632ede-d24e-494b-b407-b19ccbe77e6c"/>
    <xsd:element name="properties">
      <xsd:complexType>
        <xsd:sequence>
          <xsd:element name="documentManagement">
            <xsd:complexType>
              <xsd:all>
                <xsd:element ref="ns2:Typ_x0020_formul_x00e1__x0159_e" minOccurs="0"/>
                <xsd:element ref="ns2:Pozn_x00e1_mka" minOccurs="0"/>
                <xsd:element ref="ns2:Vnit_x0159_n_x00ed__x0020_p_x0159_edpi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632ede-d24e-494b-b407-b19ccbe77e6c" elementFormDefault="qualified">
    <xsd:import namespace="http://schemas.microsoft.com/office/2006/documentManagement/types"/>
    <xsd:import namespace="http://schemas.microsoft.com/office/infopath/2007/PartnerControls"/>
    <xsd:element name="Typ_x0020_formul_x00e1__x0159_e" ma:index="8" nillable="true" ma:displayName="Typ formuláře" ma:internalName="Typ_x0020_formul_x00e1__x0159_e">
      <xsd:simpleType>
        <xsd:restriction base="dms:Choice">
          <xsd:enumeration value="Symboly Ústeckého kraje"/>
          <xsd:enumeration value="Vzory smluv"/>
          <xsd:enumeration value="Personální"/>
          <xsd:enumeration value="Veřejné zakázky nedosahující 250 tis. ‎Kč bez DPH"/>
          <xsd:enumeration value="Šablony logomanuálu"/>
          <xsd:enumeration value="Veřejné zakázky od 1 mil. Kč nedosahující 3 mil. Kč bez DPH stavební práce"/>
          <xsd:enumeration value="Veřejné zakázky – Zjednodušené podlimitní řízení"/>
          <xsd:enumeration value="Zřizovací listiny"/>
          <xsd:enumeration value="Kontrolní činnost"/>
          <xsd:enumeration value="Powerpoint prezentace"/>
          <xsd:enumeration value="Veřejné zakázky od 250 tis. Kč nedosahující 1 mil. ‎Kč bez DPH"/>
          <xsd:enumeration value="Služební cesty"/>
          <xsd:enumeration value="Ekonomická činnost"/>
          <xsd:enumeration value="Rada a zastupitelstvo"/>
          <xsd:enumeration value="Archivace a skartace"/>
          <xsd:enumeration value="Správní řád"/>
          <xsd:enumeration value="Plná moc, pověření, zmocnění"/>
          <xsd:enumeration value="Jmenovky a vizitky"/>
          <xsd:enumeration value="Ostatní - nezařazené"/>
          <xsd:enumeration value="Nákup"/>
          <xsd:enumeration value="Veřejné zakázky od 1 mil.Kč nedosahující 2 mil.Kč (dodávky, služby), od 3 mil.Kč nedosahující 6 mil.Kč (stavební práce) ‎"/>
          <xsd:enumeration value="Veřejné zakázky od 250 tis.Kč nedosahující 1 mil.Kč (dodávky, služby), od 250 tis.Kč nedosahující 3 mil.Kč (stavební práce)"/>
          <xsd:enumeration value="Veřejné zakázky od 1 mil.Kč nedosahující 2 mil.Kč (dodávky, služby), od 3 mil.Kč nedosahující 6 mil.Kč (stavební práce)"/>
        </xsd:restriction>
      </xsd:simpleType>
    </xsd:element>
    <xsd:element name="Pozn_x00e1_mka" ma:index="9" nillable="true" ma:displayName="Poznámka" ma:internalName="Pozn_x00e1_mka">
      <xsd:simpleType>
        <xsd:restriction base="dms:Note">
          <xsd:maxLength value="255"/>
        </xsd:restriction>
      </xsd:simpleType>
    </xsd:element>
    <xsd:element name="Vnit_x0159_n_x00ed__x0020_p_x0159_edpis" ma:index="10" nillable="true" ma:displayName="Vnitřní předpis" ma:list="{90dd1e70-125a-4334-99db-a2a6450ed166}" ma:internalName="Vnit_x0159_n_x00ed__x0020_p_x0159_edpis" ma:showField="_x010c__x00ed_slo_x0020_p_x0159_">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Vnit_x0159_n_x00ed__x0020_p_x0159_edpis xmlns="2d632ede-d24e-494b-b407-b19ccbe77e6c" xsi:nil="true"/>
    <Pozn_x00e1_mka xmlns="2d632ede-d24e-494b-b407-b19ccbe77e6c" xsi:nil="true"/>
    <Typ_x0020_formul_x00e1__x0159_e xmlns="2d632ede-d24e-494b-b407-b19ccbe77e6c">Powerpoint prezentace</Typ_x0020_formul_x00e1__x0159_e>
  </documentManagement>
</p:properties>
</file>

<file path=customXml/itemProps1.xml><?xml version="1.0" encoding="utf-8"?>
<ds:datastoreItem xmlns:ds="http://schemas.openxmlformats.org/officeDocument/2006/customXml" ds:itemID="{C663C7D0-DF07-4292-9D5B-CB8DFA45FF2E}">
  <ds:schemaRefs>
    <ds:schemaRef ds:uri="http://schemas.microsoft.com/sharepoint/v3/contenttype/forms"/>
  </ds:schemaRefs>
</ds:datastoreItem>
</file>

<file path=customXml/itemProps2.xml><?xml version="1.0" encoding="utf-8"?>
<ds:datastoreItem xmlns:ds="http://schemas.openxmlformats.org/officeDocument/2006/customXml" ds:itemID="{EE3DF1A1-F33B-467F-9A83-68D9968C6F0F}">
  <ds:schemaRefs>
    <ds:schemaRef ds:uri="http://schemas.microsoft.com/office/2006/metadata/longProperties"/>
  </ds:schemaRefs>
</ds:datastoreItem>
</file>

<file path=customXml/itemProps3.xml><?xml version="1.0" encoding="utf-8"?>
<ds:datastoreItem xmlns:ds="http://schemas.openxmlformats.org/officeDocument/2006/customXml" ds:itemID="{82AF0806-E3E8-45AB-A7FA-3940573364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632ede-d24e-494b-b407-b19ccbe77e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B708A76A-F06C-413E-AE2E-653C243E38D2}">
  <ds:schemaRefs>
    <ds:schemaRef ds:uri="http://schemas.microsoft.com/office/2006/metadata/properties"/>
    <ds:schemaRef ds:uri="2d632ede-d24e-494b-b407-b19ccbe77e6c"/>
  </ds:schemaRefs>
</ds:datastoreItem>
</file>

<file path=docProps/app.xml><?xml version="1.0" encoding="utf-8"?>
<Properties xmlns="http://schemas.openxmlformats.org/officeDocument/2006/extended-properties" xmlns:vt="http://schemas.openxmlformats.org/officeDocument/2006/docPropsVTypes">
  <Template>Prezentace Cíl 3 2014-2020</Template>
  <TotalTime>76</TotalTime>
  <Words>1305</Words>
  <Application>Microsoft Office PowerPoint</Application>
  <PresentationFormat>Předvádění na obrazovce (4:3)</PresentationFormat>
  <Paragraphs>331</Paragraphs>
  <Slides>22</Slides>
  <Notes>0</Notes>
  <HiddenSlides>0</HiddenSlides>
  <MMClips>0</MMClips>
  <ScaleCrop>false</ScaleCrop>
  <HeadingPairs>
    <vt:vector size="4" baseType="variant">
      <vt:variant>
        <vt:lpstr>Motiv</vt:lpstr>
      </vt:variant>
      <vt:variant>
        <vt:i4>1</vt:i4>
      </vt:variant>
      <vt:variant>
        <vt:lpstr>Nadpisy snímků</vt:lpstr>
      </vt:variant>
      <vt:variant>
        <vt:i4>22</vt:i4>
      </vt:variant>
    </vt:vector>
  </HeadingPairs>
  <TitlesOfParts>
    <vt:vector size="23" baseType="lpstr">
      <vt:lpstr>Prezentace Cíl 3 2014-2020</vt:lpstr>
      <vt:lpstr>Program spolupráce  Česká republika – Sasko  2014-2020</vt:lpstr>
      <vt:lpstr>Snímek 2</vt:lpstr>
      <vt:lpstr>Finanční příspěvek z EFRR</vt:lpstr>
      <vt:lpstr>Snímek 4</vt:lpstr>
      <vt:lpstr>Tematické cíle programu</vt:lpstr>
      <vt:lpstr>Prioritní osa 1: Podpora přizpůsobení se změně klimatu, předcházení rizikům a řízení rizik</vt:lpstr>
      <vt:lpstr>Koncepční a investiční protipovodňová ochrana</vt:lpstr>
      <vt:lpstr>Vybavení a spolupráce</vt:lpstr>
      <vt:lpstr>Prioritní osa 2: Zachování a ochrana životního prostředí a podpora účinného využívání zdrojů</vt:lpstr>
      <vt:lpstr>Přeshraniční opatření na zlepšení kvality vod a stavu vodních toků a útvarů podzemních i povrchových vod v přeshraničních povodích</vt:lpstr>
      <vt:lpstr>Investice do zachování a ochrany, propagace a rozvoje kulturního a přírodního dědictví, uměleckých objektů a kulturních projektů</vt:lpstr>
      <vt:lpstr>Opatření na podporu kulturního a přírodního CR, rozvoj turisticko-kulturní infrastruktury včetně s tím související dopravní infrastruktury, společný vývoj koncepcí a produktů a realizace společných marketingových opatření, propojení jednotlivých zařízení a tvorba systémů pro společný management</vt:lpstr>
      <vt:lpstr>Společné plánování, přeshraniční management a realizace společných opatření v oblasti ochrany přírody a životního prostředí, péče o krajinu, ochrany půdy a lesů včetně biotopů, biodiverzity a sítě NATURA 2000</vt:lpstr>
      <vt:lpstr>Prioritní osa 3: Investice do vzdělávání, odborné přípravy a odborného výcviku k získávání dovedností a do celoživotního učení</vt:lpstr>
      <vt:lpstr>Snímek 15</vt:lpstr>
      <vt:lpstr>Prioritní osa 4: Posilování institucionální kapacity orgánů veřejné správy a zúčastněných subjektů a účinné veřejné správy</vt:lpstr>
      <vt:lpstr>Snímek 17</vt:lpstr>
      <vt:lpstr>Snímek 18</vt:lpstr>
      <vt:lpstr>Finanční příspěvek z EFRR (v EUR) </vt:lpstr>
      <vt:lpstr>Snímek 20</vt:lpstr>
      <vt:lpstr>Kompetentní orgány a organizace</vt:lpstr>
      <vt:lpstr>INFORMACE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spolupráce  Česká republika – Sasko  2014-2020</dc:title>
  <dc:creator>hajsman.p</dc:creator>
  <cp:lastModifiedBy>hajsman.p</cp:lastModifiedBy>
  <cp:revision>4</cp:revision>
  <dcterms:created xsi:type="dcterms:W3CDTF">2014-09-22T09:29:50Z</dcterms:created>
  <dcterms:modified xsi:type="dcterms:W3CDTF">2014-09-22T10:55:27Z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64000.0000000000</vt:lpwstr>
  </property>
  <property fmtid="{D5CDD505-2E9C-101B-9397-08002B2CF9AE}" pid="3" name="Typ formuláře">
    <vt:lpwstr>Powerpoint prezentace</vt:lpwstr>
  </property>
  <property fmtid="{D5CDD505-2E9C-101B-9397-08002B2CF9AE}" pid="4" name="Vnitřní předpis">
    <vt:lpwstr/>
  </property>
  <property fmtid="{D5CDD505-2E9C-101B-9397-08002B2CF9AE}" pid="5" name="Poznámka">
    <vt:lpwstr/>
  </property>
</Properties>
</file>