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0"/>
  </p:notesMasterIdLst>
  <p:handoutMasterIdLst>
    <p:handoutMasterId r:id="rId31"/>
  </p:handoutMasterIdLst>
  <p:sldIdLst>
    <p:sldId id="275" r:id="rId6"/>
    <p:sldId id="259" r:id="rId7"/>
    <p:sldId id="277" r:id="rId8"/>
    <p:sldId id="276" r:id="rId9"/>
    <p:sldId id="265" r:id="rId10"/>
    <p:sldId id="261" r:id="rId11"/>
    <p:sldId id="295" r:id="rId12"/>
    <p:sldId id="297" r:id="rId13"/>
    <p:sldId id="294" r:id="rId14"/>
    <p:sldId id="298" r:id="rId15"/>
    <p:sldId id="289" r:id="rId16"/>
    <p:sldId id="290" r:id="rId17"/>
    <p:sldId id="291" r:id="rId18"/>
    <p:sldId id="292" r:id="rId19"/>
    <p:sldId id="293" r:id="rId20"/>
    <p:sldId id="296" r:id="rId21"/>
    <p:sldId id="278" r:id="rId22"/>
    <p:sldId id="299" r:id="rId23"/>
    <p:sldId id="270" r:id="rId24"/>
    <p:sldId id="279" r:id="rId25"/>
    <p:sldId id="283" r:id="rId26"/>
    <p:sldId id="284" r:id="rId27"/>
    <p:sldId id="285" r:id="rId28"/>
    <p:sldId id="287" r:id="rId29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3339"/>
    <a:srgbClr val="375D67"/>
    <a:srgbClr val="89A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EDF6A8-20FF-4CCB-AF21-D66F91539F1F}" type="datetimeFigureOut">
              <a:rPr lang="cs-CZ"/>
              <a:pPr>
                <a:defRPr/>
              </a:pPr>
              <a:t>19.5.2016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8FCAE6-0BF6-489B-BA72-BCABB7AEFA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895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9BCC86-57E8-45A9-AC99-94CA0B835EE0}" type="datetimeFigureOut">
              <a:rPr lang="cs-CZ"/>
              <a:pPr>
                <a:defRPr/>
              </a:pPr>
              <a:t>19.5.2016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0D55E9-37B6-4579-8B22-097AF1C9B3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9341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2130425"/>
            <a:ext cx="8001056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800105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4BDE0-976D-48A4-9D86-4FEAA5B96BD4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5D301-83EF-4D97-955D-D1F392DBC3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26FDE-2BCB-415D-A592-B18E0C9CFF90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7DD9C-354A-4D68-B166-2B48B17CEA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28802"/>
            <a:ext cx="2057400" cy="4197361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14348" y="1928802"/>
            <a:ext cx="5762652" cy="419736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CBB5B-2E60-4521-A5D6-70FA9775C936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29F2A-49AC-4244-907F-938B0A23BA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E40A1-6BD6-4BA8-BB57-6869176C5B0D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452FE-D6F9-4EAB-8DD3-6559B73721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9" y="4406900"/>
            <a:ext cx="80010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9" y="2906713"/>
            <a:ext cx="80010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8FA1C-5371-4659-9762-276AA9D13FFA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C3FC6-E131-4EC5-B231-27E1B980D1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14348" y="3214686"/>
            <a:ext cx="3929090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86314" y="3214686"/>
            <a:ext cx="3900486" cy="29114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5E9C-C394-4A65-BD7D-F87F55BDE5FC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75B8F-F70E-423A-9438-38863EA362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8" y="3214686"/>
            <a:ext cx="392909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14348" y="4000503"/>
            <a:ext cx="3929090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86314" y="3214686"/>
            <a:ext cx="3900486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86314" y="4000503"/>
            <a:ext cx="3900486" cy="212565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F5C9-4059-4268-94B6-5505A10BFD22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D85F6-9C2C-42B1-A647-F43D47A6C8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4F306-CD35-45B4-B946-EDE78BE297F0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13091-8E50-4733-88CB-5CBED0C8DA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124B8-3FD7-45C8-BEA9-B01E5EC54606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03C8-2481-4062-B8B1-9382700ACA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1382" y="1928802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4744" y="1928802"/>
            <a:ext cx="4972056" cy="41973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21382" y="3286124"/>
            <a:ext cx="2850486" cy="2840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F6900-ED77-40C6-B534-77812E62115D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F783-5BC2-47AA-A634-ADEF745138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4800600"/>
            <a:ext cx="800105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14348" y="1928801"/>
            <a:ext cx="8001056" cy="279877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14348" y="5367338"/>
            <a:ext cx="800105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9D582-B961-421D-8EAF-651D7E3238D5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C05F-849F-49FD-86B5-362FF0E6F4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714375" y="1928813"/>
            <a:ext cx="7972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714375" y="3214688"/>
            <a:ext cx="7972425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14375" y="6356350"/>
            <a:ext cx="3929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CEBFE1-3ECE-4734-A2EA-C40736CBA31C}" type="datetime1">
              <a:rPr lang="cs-CZ" smtClean="0"/>
              <a:pPr>
                <a:defRPr/>
              </a:pPr>
              <a:t>19.5.2016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429250" y="1042988"/>
            <a:ext cx="3571875" cy="500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 smtClean="0"/>
              <a:t>Projednání ÚAP ORP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786313" y="6356350"/>
            <a:ext cx="39004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829DCBE-D2A4-4BC1-A1F9-04D3436A04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12" descr="kru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1688" y="484188"/>
            <a:ext cx="38036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7972425" cy="3456384"/>
          </a:xfrm>
        </p:spPr>
        <p:txBody>
          <a:bodyPr/>
          <a:lstStyle/>
          <a:p>
            <a:pPr algn="ctr"/>
            <a:r>
              <a:rPr lang="cs-CZ" sz="4400" dirty="0">
                <a:latin typeface="Arial" charset="0"/>
                <a:cs typeface="Arial" charset="0"/>
              </a:rPr>
              <a:t>4. úplná aktualizace </a:t>
            </a:r>
            <a:r>
              <a:rPr lang="cs-CZ" sz="4400" dirty="0" smtClean="0">
                <a:latin typeface="Arial" charset="0"/>
                <a:cs typeface="Arial" charset="0"/>
              </a:rPr>
              <a:t/>
            </a:r>
            <a:br>
              <a:rPr lang="cs-CZ" sz="4400" dirty="0" smtClean="0">
                <a:latin typeface="Arial" charset="0"/>
                <a:cs typeface="Arial" charset="0"/>
              </a:rPr>
            </a:br>
            <a:r>
              <a:rPr lang="cs-CZ" sz="4400" dirty="0" smtClean="0">
                <a:latin typeface="Arial" charset="0"/>
                <a:cs typeface="Arial" charset="0"/>
              </a:rPr>
              <a:t>územně </a:t>
            </a:r>
            <a:r>
              <a:rPr lang="cs-CZ" sz="4400" dirty="0">
                <a:latin typeface="Arial" charset="0"/>
                <a:cs typeface="Arial" charset="0"/>
              </a:rPr>
              <a:t>analytických podkladů </a:t>
            </a:r>
            <a:r>
              <a:rPr lang="cs-CZ" sz="4400" dirty="0" smtClean="0">
                <a:latin typeface="Arial" charset="0"/>
                <a:cs typeface="Arial" charset="0"/>
              </a:rPr>
              <a:t/>
            </a:r>
            <a:br>
              <a:rPr lang="cs-CZ" sz="4400" dirty="0" smtClean="0">
                <a:latin typeface="Arial" charset="0"/>
                <a:cs typeface="Arial" charset="0"/>
              </a:rPr>
            </a:br>
            <a:r>
              <a:rPr lang="cs-CZ" sz="4400" dirty="0" smtClean="0">
                <a:latin typeface="Arial" charset="0"/>
                <a:cs typeface="Arial" charset="0"/>
              </a:rPr>
              <a:t>ORP 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E13091-8E50-4733-88CB-5CBED0C8DA8B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97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44824"/>
            <a:ext cx="7972425" cy="648073"/>
          </a:xfrm>
        </p:spPr>
        <p:txBody>
          <a:bodyPr/>
          <a:lstStyle/>
          <a:p>
            <a:r>
              <a:rPr lang="cs-CZ" dirty="0" smtClean="0"/>
              <a:t>Zveřejnění a předání </a:t>
            </a:r>
            <a:r>
              <a:rPr lang="cs-CZ" dirty="0" err="1" smtClean="0"/>
              <a:t>ú.a.ÚAP</a:t>
            </a:r>
            <a:r>
              <a:rPr lang="cs-CZ" dirty="0" smtClean="0"/>
              <a:t> ORP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1" y="2492896"/>
            <a:ext cx="8640960" cy="4248472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rgbClr val="0000FF"/>
                </a:solidFill>
              </a:rPr>
              <a:t>Zveřejnění:</a:t>
            </a:r>
          </a:p>
          <a:p>
            <a:pPr marL="0" indent="0">
              <a:buNone/>
            </a:pPr>
            <a:r>
              <a:rPr lang="cs-CZ" b="1" dirty="0" smtClean="0"/>
              <a:t>-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rozsahu </a:t>
            </a:r>
            <a:r>
              <a:rPr lang="cs-CZ" b="1" dirty="0" smtClean="0"/>
              <a:t>umožňující dálkový přístup </a:t>
            </a:r>
            <a:r>
              <a:rPr lang="cs-CZ" dirty="0" smtClean="0"/>
              <a:t>( např. 4 výkresy a závěry RÚRÚ)</a:t>
            </a:r>
          </a:p>
          <a:p>
            <a:pPr marL="0" indent="0">
              <a:buNone/>
            </a:pPr>
            <a:r>
              <a:rPr lang="cs-CZ" b="1" dirty="0" smtClean="0"/>
              <a:t>- vč.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zveřejnění informace o TI </a:t>
            </a:r>
            <a:r>
              <a:rPr lang="cs-CZ" dirty="0" smtClean="0"/>
              <a:t>a o jejím vlastníkovi obsažené v údaji o území  (§ 166 odst. 2 SZ)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0000FF"/>
                </a:solidFill>
              </a:rPr>
              <a:t>Předání:</a:t>
            </a:r>
          </a:p>
          <a:p>
            <a:pPr>
              <a:buFontTx/>
              <a:buChar char="-"/>
            </a:pPr>
            <a:r>
              <a:rPr lang="cs-CZ" dirty="0" smtClean="0"/>
              <a:t>stavebním úřadům v rozsahu potřebném pro jejich činnost</a:t>
            </a:r>
          </a:p>
          <a:p>
            <a:pPr>
              <a:buFontTx/>
              <a:buChar char="-"/>
            </a:pPr>
            <a:r>
              <a:rPr lang="cs-CZ" dirty="0"/>
              <a:t>k</a:t>
            </a:r>
            <a:r>
              <a:rPr lang="cs-CZ" dirty="0" smtClean="0"/>
              <a:t>rajskému úřadu viz. výše a níže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8174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2132856"/>
            <a:ext cx="7972425" cy="576064"/>
          </a:xfrm>
        </p:spPr>
        <p:txBody>
          <a:bodyPr/>
          <a:lstStyle/>
          <a:p>
            <a:r>
              <a:rPr lang="cs-CZ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cs-CZ" dirty="0" smtClean="0">
                <a:solidFill>
                  <a:srgbClr val="0000FF"/>
                </a:solidFill>
              </a:rPr>
              <a:t>roblémy</a:t>
            </a:r>
            <a:r>
              <a:rPr lang="cs-CZ" dirty="0" smtClean="0"/>
              <a:t> „</a:t>
            </a:r>
            <a:r>
              <a:rPr lang="cs-CZ" dirty="0" smtClean="0">
                <a:solidFill>
                  <a:srgbClr val="0000FF"/>
                </a:solidFill>
              </a:rPr>
              <a:t>P</a:t>
            </a:r>
            <a:r>
              <a:rPr lang="cs-CZ" dirty="0" smtClean="0"/>
              <a:t>“ v ÚAP ORP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780928"/>
            <a:ext cx="7972425" cy="3888432"/>
          </a:xfrm>
        </p:spPr>
        <p:txBody>
          <a:bodyPr/>
          <a:lstStyle/>
          <a:p>
            <a:r>
              <a:rPr lang="cs-CZ" dirty="0" smtClean="0"/>
              <a:t>dle </a:t>
            </a:r>
            <a:r>
              <a:rPr lang="cs-CZ" dirty="0" err="1" smtClean="0"/>
              <a:t>ust</a:t>
            </a:r>
            <a:r>
              <a:rPr lang="cs-CZ" dirty="0" smtClean="0"/>
              <a:t>. § 4 odst. 1  písm. b)  část 2.vyhl. 500/2006; </a:t>
            </a:r>
            <a:r>
              <a:rPr lang="cs-CZ" b="1" dirty="0" smtClean="0">
                <a:solidFill>
                  <a:srgbClr val="0000FF"/>
                </a:solidFill>
              </a:rPr>
              <a:t>textová a grafická část</a:t>
            </a:r>
          </a:p>
          <a:p>
            <a:r>
              <a:rPr lang="cs-CZ" dirty="0"/>
              <a:t>členit </a:t>
            </a:r>
            <a:r>
              <a:rPr lang="cs-CZ" dirty="0" smtClean="0"/>
              <a:t>„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cs-CZ" dirty="0" smtClean="0"/>
              <a:t>“ </a:t>
            </a:r>
            <a:r>
              <a:rPr lang="cs-CZ" b="1" dirty="0" smtClean="0"/>
              <a:t>do </a:t>
            </a:r>
            <a:r>
              <a:rPr lang="cs-CZ" b="1" dirty="0"/>
              <a:t>oblastí / okruhů </a:t>
            </a:r>
            <a:r>
              <a:rPr lang="cs-CZ" dirty="0"/>
              <a:t>s uvedením </a:t>
            </a:r>
            <a:r>
              <a:rPr lang="cs-CZ" b="1" dirty="0"/>
              <a:t>stručného </a:t>
            </a:r>
            <a:r>
              <a:rPr lang="cs-CZ" b="1" dirty="0" smtClean="0"/>
              <a:t>popisu </a:t>
            </a:r>
            <a:r>
              <a:rPr lang="cs-CZ" dirty="0" smtClean="0"/>
              <a:t>a </a:t>
            </a:r>
            <a:r>
              <a:rPr lang="cs-CZ" dirty="0"/>
              <a:t>jeho </a:t>
            </a:r>
            <a:r>
              <a:rPr lang="cs-CZ" b="1" dirty="0" smtClean="0"/>
              <a:t>charakteristiky</a:t>
            </a:r>
          </a:p>
          <a:p>
            <a:r>
              <a:rPr lang="cs-CZ" dirty="0"/>
              <a:t>č</a:t>
            </a:r>
            <a:r>
              <a:rPr lang="cs-CZ" dirty="0" smtClean="0"/>
              <a:t>lenit „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cs-CZ" dirty="0" smtClean="0"/>
              <a:t>“ </a:t>
            </a:r>
            <a:r>
              <a:rPr lang="cs-CZ" u="sng" dirty="0" smtClean="0"/>
              <a:t>podle určení řešení v ÚPD </a:t>
            </a:r>
            <a:r>
              <a:rPr lang="cs-CZ" dirty="0" smtClean="0"/>
              <a:t>(ZÚR, ÚP, RP) </a:t>
            </a:r>
            <a:endParaRPr lang="cs-CZ" dirty="0"/>
          </a:p>
          <a:p>
            <a:r>
              <a:rPr lang="cs-CZ" dirty="0"/>
              <a:t>užít „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index/značku</a:t>
            </a:r>
            <a:r>
              <a:rPr lang="cs-CZ" dirty="0"/>
              <a:t>“, která bude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provázaná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s grafickou částí 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60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924123"/>
          </a:xfrm>
        </p:spPr>
        <p:txBody>
          <a:bodyPr/>
          <a:lstStyle/>
          <a:p>
            <a:r>
              <a:rPr lang="cs-CZ" dirty="0" smtClean="0"/>
              <a:t>Problémy do ÚS –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nové doporučení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 je vhodné definovat problémy, které lze řešit </a:t>
            </a:r>
            <a:br>
              <a:rPr lang="cs-CZ" dirty="0" smtClean="0"/>
            </a:br>
            <a:r>
              <a:rPr lang="cs-CZ" dirty="0" smtClean="0"/>
              <a:t>i  územní studií (ÚS)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509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916832"/>
            <a:ext cx="7972425" cy="648073"/>
          </a:xfrm>
        </p:spPr>
        <p:txBody>
          <a:bodyPr/>
          <a:lstStyle/>
          <a:p>
            <a:r>
              <a:rPr lang="cs-CZ" dirty="0" smtClean="0">
                <a:solidFill>
                  <a:srgbClr val="0000FF"/>
                </a:solidFill>
              </a:rPr>
              <a:t>Záměry</a:t>
            </a:r>
            <a:r>
              <a:rPr lang="cs-CZ" dirty="0" smtClean="0"/>
              <a:t> „</a:t>
            </a:r>
            <a:r>
              <a:rPr lang="cs-CZ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cs-CZ" dirty="0" smtClean="0"/>
              <a:t>“ v ÚAP ORP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1" y="2564904"/>
            <a:ext cx="8435280" cy="4176464"/>
          </a:xfrm>
        </p:spPr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e zjištění a vyhodnocení provedení změn </a:t>
            </a:r>
            <a:br>
              <a:rPr lang="cs-CZ" dirty="0" smtClean="0"/>
            </a:br>
            <a:r>
              <a:rPr lang="cs-CZ" dirty="0" smtClean="0"/>
              <a:t>v území (</a:t>
            </a:r>
            <a:r>
              <a:rPr lang="cs-CZ" dirty="0" err="1" smtClean="0"/>
              <a:t>ust</a:t>
            </a:r>
            <a:r>
              <a:rPr lang="cs-CZ" dirty="0" smtClean="0"/>
              <a:t>. § 4 odst. 1 písm. a) </a:t>
            </a:r>
            <a:r>
              <a:rPr lang="cs-CZ" dirty="0" err="1" smtClean="0"/>
              <a:t>vyhl</a:t>
            </a:r>
            <a:r>
              <a:rPr lang="cs-CZ" dirty="0" smtClean="0"/>
              <a:t>. 500/2006), </a:t>
            </a:r>
            <a:r>
              <a:rPr lang="cs-CZ" dirty="0" smtClean="0">
                <a:solidFill>
                  <a:srgbClr val="0000FF"/>
                </a:solidFill>
              </a:rPr>
              <a:t>textová a grafická část</a:t>
            </a:r>
          </a:p>
          <a:p>
            <a:r>
              <a:rPr lang="cs-CZ" dirty="0"/>
              <a:t>k</a:t>
            </a:r>
            <a:r>
              <a:rPr lang="cs-CZ" dirty="0" smtClean="0"/>
              <a:t>aždé „Z“ bude obsahovat </a:t>
            </a:r>
            <a:r>
              <a:rPr lang="cs-CZ" dirty="0"/>
              <a:t>stručnou </a:t>
            </a:r>
            <a:r>
              <a:rPr lang="cs-CZ" b="1" dirty="0"/>
              <a:t>charakteristiku</a:t>
            </a:r>
            <a:r>
              <a:rPr lang="cs-CZ" dirty="0"/>
              <a:t> „Z“, </a:t>
            </a:r>
            <a:r>
              <a:rPr lang="cs-CZ" b="1" dirty="0"/>
              <a:t>popis lokalizace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cs-CZ" dirty="0"/>
              <a:t>jejich „</a:t>
            </a:r>
            <a:r>
              <a:rPr lang="cs-CZ" b="1" dirty="0"/>
              <a:t>vyhodnocení</a:t>
            </a:r>
            <a:r>
              <a:rPr lang="cs-CZ" dirty="0"/>
              <a:t>“</a:t>
            </a:r>
          </a:p>
          <a:p>
            <a:r>
              <a:rPr lang="cs-CZ" dirty="0" smtClean="0"/>
              <a:t>cílem kapitoly „Z“: přehledné shrnutí zjištěných „Z“ s </a:t>
            </a:r>
            <a:r>
              <a:rPr lang="cs-CZ" b="1" dirty="0" smtClean="0"/>
              <a:t>rozlišením </a:t>
            </a:r>
            <a:r>
              <a:rPr lang="cs-CZ" dirty="0" smtClean="0"/>
              <a:t>– </a:t>
            </a:r>
            <a:r>
              <a:rPr lang="cs-CZ" b="1" dirty="0" smtClean="0"/>
              <a:t>lokální</a:t>
            </a:r>
            <a:r>
              <a:rPr lang="cs-CZ" dirty="0" smtClean="0"/>
              <a:t> nebo </a:t>
            </a:r>
            <a:r>
              <a:rPr lang="cs-CZ" b="1" dirty="0" smtClean="0"/>
              <a:t>nadmístní </a:t>
            </a:r>
            <a:r>
              <a:rPr lang="cs-CZ" dirty="0" smtClean="0"/>
              <a:t>význam </a:t>
            </a:r>
          </a:p>
        </p:txBody>
      </p:sp>
    </p:spTree>
    <p:extLst>
      <p:ext uri="{BB962C8B-B14F-4D97-AF65-F5344CB8AC3E}">
        <p14:creationId xmlns:p14="http://schemas.microsoft.com/office/powerpoint/2010/main" val="478582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16832"/>
            <a:ext cx="7972425" cy="720080"/>
          </a:xfrm>
        </p:spPr>
        <p:txBody>
          <a:bodyPr/>
          <a:lstStyle/>
          <a:p>
            <a:r>
              <a:rPr lang="cs-CZ" dirty="0" smtClean="0">
                <a:solidFill>
                  <a:srgbClr val="0000FF"/>
                </a:solidFill>
              </a:rPr>
              <a:t>Záměry</a:t>
            </a:r>
            <a:r>
              <a:rPr lang="cs-CZ" dirty="0" smtClean="0"/>
              <a:t> „</a:t>
            </a:r>
            <a:r>
              <a:rPr lang="cs-CZ" dirty="0" smtClean="0">
                <a:solidFill>
                  <a:srgbClr val="0000FF"/>
                </a:solidFill>
              </a:rPr>
              <a:t>Z</a:t>
            </a:r>
            <a:r>
              <a:rPr lang="cs-CZ" dirty="0" smtClean="0"/>
              <a:t>“ v ÚAP ORP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636912"/>
            <a:ext cx="7972425" cy="3489251"/>
          </a:xfrm>
        </p:spPr>
        <p:txBody>
          <a:bodyPr/>
          <a:lstStyle/>
          <a:p>
            <a:r>
              <a:rPr lang="cs-CZ" dirty="0"/>
              <a:t>užít „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index/značku</a:t>
            </a:r>
            <a:r>
              <a:rPr lang="cs-CZ" dirty="0"/>
              <a:t>“, která bude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provázaná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s grafickou částí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072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60457" cy="720080"/>
          </a:xfrm>
        </p:spPr>
        <p:txBody>
          <a:bodyPr/>
          <a:lstStyle/>
          <a:p>
            <a:r>
              <a:rPr lang="cs-CZ" dirty="0" smtClean="0">
                <a:solidFill>
                  <a:srgbClr val="0000FF"/>
                </a:solidFill>
              </a:rPr>
              <a:t>Náležitost předání </a:t>
            </a:r>
            <a:r>
              <a:rPr lang="cs-CZ" dirty="0" smtClean="0"/>
              <a:t>ÚAP ORP – I. část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1" y="2852936"/>
            <a:ext cx="8435280" cy="3744416"/>
          </a:xfrm>
        </p:spPr>
        <p:txBody>
          <a:bodyPr/>
          <a:lstStyle/>
          <a:p>
            <a:endParaRPr lang="cs-CZ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bezodkladné</a:t>
            </a:r>
            <a:r>
              <a:rPr lang="cs-CZ" dirty="0" smtClean="0"/>
              <a:t> předání KÚ dle </a:t>
            </a:r>
            <a:r>
              <a:rPr lang="cs-CZ" dirty="0" err="1" smtClean="0"/>
              <a:t>ust</a:t>
            </a:r>
            <a:r>
              <a:rPr lang="cs-CZ" dirty="0" smtClean="0"/>
              <a:t>. § 29 (2) SZ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6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988840"/>
            <a:ext cx="7972425" cy="650925"/>
          </a:xfrm>
        </p:spPr>
        <p:txBody>
          <a:bodyPr/>
          <a:lstStyle/>
          <a:p>
            <a:r>
              <a:rPr lang="cs-CZ" dirty="0"/>
              <a:t>Náležitost předání ÚAP </a:t>
            </a:r>
            <a:r>
              <a:rPr lang="cs-CZ" dirty="0" smtClean="0"/>
              <a:t>ORP – </a:t>
            </a:r>
            <a:r>
              <a:rPr lang="cs-CZ" dirty="0" err="1" smtClean="0"/>
              <a:t>II.díl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780928"/>
            <a:ext cx="7972425" cy="3888432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cs-CZ" dirty="0" smtClean="0">
                <a:solidFill>
                  <a:srgbClr val="1F3339"/>
                </a:solidFill>
              </a:rPr>
              <a:t>„</a:t>
            </a:r>
            <a:r>
              <a:rPr lang="cs-CZ" dirty="0" smtClean="0">
                <a:solidFill>
                  <a:srgbClr val="0000FF"/>
                </a:solidFill>
              </a:rPr>
              <a:t>tištěná</a:t>
            </a:r>
            <a:r>
              <a:rPr lang="cs-CZ" dirty="0" smtClean="0">
                <a:solidFill>
                  <a:srgbClr val="1F3339"/>
                </a:solidFill>
              </a:rPr>
              <a:t>“ </a:t>
            </a:r>
            <a:r>
              <a:rPr lang="cs-CZ" dirty="0">
                <a:solidFill>
                  <a:srgbClr val="1F3339"/>
                </a:solidFill>
              </a:rPr>
              <a:t>část ÚAP </a:t>
            </a:r>
            <a:r>
              <a:rPr lang="cs-CZ" dirty="0" smtClean="0">
                <a:solidFill>
                  <a:srgbClr val="1F3339"/>
                </a:solidFill>
              </a:rPr>
              <a:t>:</a:t>
            </a:r>
            <a:endParaRPr lang="cs-CZ" sz="2400" dirty="0">
              <a:solidFill>
                <a:srgbClr val="1F3339"/>
              </a:solidFill>
            </a:endParaRPr>
          </a:p>
          <a:p>
            <a:pPr marL="571500" indent="-571500">
              <a:buAutoNum type="romanUcPeriod"/>
            </a:pPr>
            <a:r>
              <a:rPr lang="cs-CZ" sz="2400" dirty="0" smtClean="0">
                <a:solidFill>
                  <a:srgbClr val="1F3339"/>
                </a:solidFill>
              </a:rPr>
              <a:t>textová </a:t>
            </a:r>
            <a:r>
              <a:rPr lang="cs-CZ" sz="2400" dirty="0">
                <a:solidFill>
                  <a:srgbClr val="1F3339"/>
                </a:solidFill>
              </a:rPr>
              <a:t>část - problémy k řešení v ÚPD </a:t>
            </a:r>
          </a:p>
          <a:p>
            <a:pPr marL="571500" indent="-571500">
              <a:buAutoNum type="romanUcPeriod" startAt="2"/>
            </a:pPr>
            <a:r>
              <a:rPr lang="cs-CZ" sz="2400" dirty="0">
                <a:solidFill>
                  <a:srgbClr val="1F3339"/>
                </a:solidFill>
              </a:rPr>
              <a:t>grafická část  - problémový výkres</a:t>
            </a:r>
          </a:p>
          <a:p>
            <a:pPr marL="514350" indent="-514350">
              <a:buAutoNum type="alphaLcParenR" startAt="2"/>
            </a:pPr>
            <a:r>
              <a:rPr lang="cs-CZ" dirty="0">
                <a:solidFill>
                  <a:srgbClr val="1F3339"/>
                </a:solidFill>
              </a:rPr>
              <a:t>„</a:t>
            </a:r>
            <a:r>
              <a:rPr lang="cs-CZ" dirty="0">
                <a:solidFill>
                  <a:srgbClr val="0000FF"/>
                </a:solidFill>
              </a:rPr>
              <a:t>netištěná</a:t>
            </a:r>
            <a:r>
              <a:rPr lang="cs-CZ" dirty="0">
                <a:solidFill>
                  <a:srgbClr val="1F3339"/>
                </a:solidFill>
              </a:rPr>
              <a:t>“ část ÚAP </a:t>
            </a:r>
            <a:r>
              <a:rPr lang="cs-CZ" dirty="0" smtClean="0">
                <a:solidFill>
                  <a:srgbClr val="1F3339"/>
                </a:solidFill>
              </a:rPr>
              <a:t>:</a:t>
            </a:r>
            <a:endParaRPr lang="cs-CZ" sz="2400" dirty="0">
              <a:solidFill>
                <a:srgbClr val="1F3339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1F3339"/>
                </a:solidFill>
              </a:rPr>
              <a:t>I. datová část </a:t>
            </a:r>
            <a:r>
              <a:rPr lang="cs-CZ" sz="2400" dirty="0" smtClean="0">
                <a:solidFill>
                  <a:srgbClr val="1F3339"/>
                </a:solidFill>
              </a:rPr>
              <a:t>ÚAP – </a:t>
            </a:r>
            <a:r>
              <a:rPr lang="cs-CZ" sz="2400" dirty="0">
                <a:solidFill>
                  <a:srgbClr val="1F3339"/>
                </a:solidFill>
              </a:rPr>
              <a:t>zpracovaná ve struktuře DM 3.4 (formát - *</a:t>
            </a:r>
            <a:r>
              <a:rPr lang="cs-CZ" sz="2400" dirty="0" err="1" smtClean="0">
                <a:solidFill>
                  <a:srgbClr val="1F3339"/>
                </a:solidFill>
              </a:rPr>
              <a:t>shp</a:t>
            </a:r>
            <a:r>
              <a:rPr lang="cs-CZ" sz="2400" dirty="0" smtClean="0">
                <a:solidFill>
                  <a:srgbClr val="1F3339"/>
                </a:solidFill>
              </a:rPr>
              <a:t>., </a:t>
            </a:r>
            <a:r>
              <a:rPr lang="cs-CZ" sz="2400" dirty="0">
                <a:solidFill>
                  <a:srgbClr val="1F3339"/>
                </a:solidFill>
              </a:rPr>
              <a:t>případně *</a:t>
            </a:r>
            <a:r>
              <a:rPr lang="cs-CZ" sz="2400" dirty="0" err="1">
                <a:solidFill>
                  <a:srgbClr val="1F3339"/>
                </a:solidFill>
              </a:rPr>
              <a:t>dxf</a:t>
            </a:r>
            <a:r>
              <a:rPr lang="cs-CZ" sz="2400" dirty="0">
                <a:solidFill>
                  <a:srgbClr val="1F3339"/>
                </a:solidFill>
              </a:rPr>
              <a:t>., *</a:t>
            </a:r>
            <a:r>
              <a:rPr lang="cs-CZ" sz="2400" dirty="0" err="1">
                <a:solidFill>
                  <a:srgbClr val="1F3339"/>
                </a:solidFill>
              </a:rPr>
              <a:t>dwg</a:t>
            </a:r>
            <a:r>
              <a:rPr lang="cs-CZ" sz="2400" dirty="0">
                <a:solidFill>
                  <a:srgbClr val="1F3339"/>
                </a:solidFill>
              </a:rPr>
              <a:t>., *</a:t>
            </a:r>
            <a:r>
              <a:rPr lang="cs-CZ" sz="2400" dirty="0" err="1">
                <a:solidFill>
                  <a:srgbClr val="1F3339"/>
                </a:solidFill>
              </a:rPr>
              <a:t>dgn</a:t>
            </a:r>
            <a:r>
              <a:rPr lang="cs-CZ" sz="2400" dirty="0">
                <a:solidFill>
                  <a:srgbClr val="1F3339"/>
                </a:solidFill>
              </a:rPr>
              <a:t>., nebo *</a:t>
            </a:r>
            <a:r>
              <a:rPr lang="cs-CZ" sz="2400" dirty="0" err="1">
                <a:solidFill>
                  <a:srgbClr val="1F3339"/>
                </a:solidFill>
              </a:rPr>
              <a:t>gdb</a:t>
            </a:r>
            <a:r>
              <a:rPr lang="cs-CZ" sz="2400" dirty="0">
                <a:solidFill>
                  <a:srgbClr val="1F3339"/>
                </a:solidFill>
              </a:rPr>
              <a:t>.)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1F3339"/>
                </a:solidFill>
              </a:rPr>
              <a:t>II. s</a:t>
            </a:r>
            <a:r>
              <a:rPr lang="cs-CZ" sz="2400" dirty="0" smtClean="0">
                <a:solidFill>
                  <a:srgbClr val="1F3339"/>
                </a:solidFill>
              </a:rPr>
              <a:t>amotné ÚAP (textová </a:t>
            </a:r>
            <a:r>
              <a:rPr lang="cs-CZ" sz="2400" dirty="0">
                <a:solidFill>
                  <a:srgbClr val="1F3339"/>
                </a:solidFill>
              </a:rPr>
              <a:t>a grafická </a:t>
            </a:r>
            <a:r>
              <a:rPr lang="cs-CZ" sz="2400" dirty="0" smtClean="0">
                <a:solidFill>
                  <a:srgbClr val="1F3339"/>
                </a:solidFill>
              </a:rPr>
              <a:t>část); textová část  - *doc. a *</a:t>
            </a:r>
            <a:r>
              <a:rPr lang="cs-CZ" sz="2400" dirty="0" err="1" smtClean="0">
                <a:solidFill>
                  <a:srgbClr val="1F3339"/>
                </a:solidFill>
              </a:rPr>
              <a:t>xls</a:t>
            </a:r>
            <a:r>
              <a:rPr lang="cs-CZ" sz="2400" dirty="0" smtClean="0">
                <a:solidFill>
                  <a:srgbClr val="1F3339"/>
                </a:solidFill>
              </a:rPr>
              <a:t>.; a grafická část - *GEOTIFF. (pro publikaci výkresů na „</a:t>
            </a:r>
            <a:r>
              <a:rPr lang="cs-CZ" sz="2400" dirty="0" err="1" smtClean="0">
                <a:solidFill>
                  <a:srgbClr val="1F3339"/>
                </a:solidFill>
              </a:rPr>
              <a:t>GeoP</a:t>
            </a:r>
            <a:r>
              <a:rPr lang="cs-CZ" sz="2400" dirty="0" smtClean="0">
                <a:solidFill>
                  <a:srgbClr val="1F3339"/>
                </a:solidFill>
              </a:rPr>
              <a:t>“ a *</a:t>
            </a:r>
            <a:r>
              <a:rPr lang="cs-CZ" sz="2400" dirty="0" err="1" smtClean="0">
                <a:solidFill>
                  <a:srgbClr val="1F3339"/>
                </a:solidFill>
              </a:rPr>
              <a:t>pdf</a:t>
            </a:r>
            <a:r>
              <a:rPr lang="cs-CZ" sz="2400" dirty="0" smtClean="0">
                <a:solidFill>
                  <a:srgbClr val="1F3339"/>
                </a:solidFill>
              </a:rPr>
              <a:t>., *</a:t>
            </a:r>
            <a:r>
              <a:rPr lang="cs-CZ" sz="2400" dirty="0" err="1" smtClean="0">
                <a:solidFill>
                  <a:srgbClr val="1F3339"/>
                </a:solidFill>
              </a:rPr>
              <a:t>tif</a:t>
            </a:r>
            <a:r>
              <a:rPr lang="cs-CZ" sz="2400" dirty="0" smtClean="0">
                <a:solidFill>
                  <a:srgbClr val="1F3339"/>
                </a:solidFill>
              </a:rPr>
              <a:t>.)</a:t>
            </a:r>
            <a:endParaRPr lang="cs-CZ" sz="2400" dirty="0">
              <a:solidFill>
                <a:srgbClr val="1F3339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1F33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718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132856"/>
            <a:ext cx="7972425" cy="4248472"/>
          </a:xfrm>
        </p:spPr>
        <p:txBody>
          <a:bodyPr/>
          <a:lstStyle/>
          <a:p>
            <a:pPr marL="0" indent="0">
              <a:buNone/>
            </a:pPr>
            <a:r>
              <a:rPr lang="cs-CZ" altLang="cs-CZ" dirty="0" smtClean="0"/>
              <a:t>                                 </a:t>
            </a:r>
            <a:r>
              <a:rPr lang="cs-CZ" altLang="cs-CZ" sz="4000" b="1" dirty="0"/>
              <a:t>Závěr:</a:t>
            </a:r>
            <a:endParaRPr lang="cs-CZ" altLang="cs-CZ" sz="4000" b="1" dirty="0" smtClean="0"/>
          </a:p>
          <a:p>
            <a:pPr marL="0" indent="0">
              <a:buNone/>
            </a:pPr>
            <a:endParaRPr lang="cs-CZ" altLang="cs-CZ" dirty="0"/>
          </a:p>
          <a:p>
            <a:r>
              <a:rPr lang="cs-CZ" altLang="cs-CZ" dirty="0" smtClean="0"/>
              <a:t>v </a:t>
            </a:r>
            <a:r>
              <a:rPr lang="cs-CZ" altLang="cs-CZ" dirty="0"/>
              <a:t>procesu pořizování další „úplné aktualizace ÚAP ORP“ je třeba postupovat podle platného změní </a:t>
            </a:r>
            <a:r>
              <a:rPr lang="cs-CZ" altLang="cs-CZ" dirty="0" smtClean="0"/>
              <a:t>zákona a současně dle účinné VPS</a:t>
            </a:r>
            <a:endParaRPr lang="cs-CZ" altLang="cs-CZ" dirty="0"/>
          </a:p>
          <a:p>
            <a:pPr>
              <a:buNone/>
            </a:pPr>
            <a:r>
              <a:rPr lang="cs-CZ" altLang="cs-CZ" dirty="0"/>
              <a:t> </a:t>
            </a:r>
            <a:br>
              <a:rPr lang="cs-CZ" altLang="cs-CZ" dirty="0"/>
            </a:br>
            <a:r>
              <a:rPr lang="cs-CZ" alt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4.úplná aktualizace ÚAP ORP = 12/2016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1887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88840"/>
            <a:ext cx="7972425" cy="792088"/>
          </a:xfrm>
        </p:spPr>
        <p:txBody>
          <a:bodyPr/>
          <a:lstStyle/>
          <a:p>
            <a:r>
              <a:rPr lang="cs-CZ" dirty="0" smtClean="0"/>
              <a:t>Průběžná aktualizace ÚAP ORP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780928"/>
            <a:ext cx="7972425" cy="3672408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je </a:t>
            </a:r>
            <a:r>
              <a:rPr lang="cs-CZ" b="1" dirty="0" smtClean="0">
                <a:solidFill>
                  <a:srgbClr val="FF0000"/>
                </a:solidFill>
              </a:rPr>
              <a:t>povinná</a:t>
            </a:r>
            <a:r>
              <a:rPr lang="cs-CZ" dirty="0" smtClean="0"/>
              <a:t> ze zákona </a:t>
            </a:r>
            <a:r>
              <a:rPr lang="cs-CZ" dirty="0" smtClean="0">
                <a:solidFill>
                  <a:srgbClr val="FF0000"/>
                </a:solidFill>
              </a:rPr>
              <a:t>§ 28 odst. 1 SZ</a:t>
            </a:r>
          </a:p>
          <a:p>
            <a:pPr>
              <a:buFontTx/>
              <a:buChar char="-"/>
            </a:pPr>
            <a:r>
              <a:rPr lang="cs-CZ" dirty="0" smtClean="0"/>
              <a:t>rozsah: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podklady pro RURÚ </a:t>
            </a:r>
            <a:r>
              <a:rPr lang="cs-CZ" dirty="0" smtClean="0"/>
              <a:t>– textová část a grafická (3 výkresy – hodnot, limitů a záměrů)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cs-C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</a:t>
            </a:r>
            <a:r>
              <a:rPr lang="cs-CZ" dirty="0" smtClean="0"/>
              <a:t> : </a:t>
            </a:r>
            <a:r>
              <a:rPr lang="cs-C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průběžně</a:t>
            </a:r>
            <a:r>
              <a:rPr lang="cs-CZ" dirty="0" smtClean="0"/>
              <a:t> !!! na základě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nových údajů o území</a:t>
            </a:r>
            <a:r>
              <a:rPr lang="cs-CZ" dirty="0" smtClean="0"/>
              <a:t> ( poskytovatelé) a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průzkumů území</a:t>
            </a:r>
            <a:r>
              <a:rPr lang="cs-C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(vlastní průzkumy ÚÚP, zjištění z ú</a:t>
            </a:r>
            <a:r>
              <a:rPr lang="cs-CZ" dirty="0" smtClean="0"/>
              <a:t>zemních studií – RP - ÚP)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769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algn="ctr">
              <a:buNone/>
            </a:pPr>
            <a:r>
              <a:rPr lang="cs-CZ" sz="3200" b="1" dirty="0" smtClean="0">
                <a:solidFill>
                  <a:srgbClr val="1F3339"/>
                </a:solidFill>
              </a:rPr>
              <a:t>Mgr. Adéla Falcmanová</a:t>
            </a:r>
          </a:p>
          <a:p>
            <a:pPr algn="ctr">
              <a:buNone/>
            </a:pPr>
            <a:r>
              <a:rPr lang="cs-CZ" b="1" dirty="0" err="1" smtClean="0">
                <a:solidFill>
                  <a:srgbClr val="0000FF"/>
                </a:solidFill>
              </a:rPr>
              <a:t>falcmanova.a</a:t>
            </a:r>
            <a:r>
              <a:rPr lang="cs-CZ" b="1" dirty="0" smtClean="0">
                <a:solidFill>
                  <a:srgbClr val="0000FF"/>
                </a:solidFill>
              </a:rPr>
              <a:t>@</a:t>
            </a:r>
            <a:r>
              <a:rPr lang="cs-CZ" b="1" dirty="0" err="1" smtClean="0">
                <a:solidFill>
                  <a:srgbClr val="0000FF"/>
                </a:solidFill>
              </a:rPr>
              <a:t>kr</a:t>
            </a:r>
            <a:r>
              <a:rPr lang="cs-CZ" b="1" dirty="0" smtClean="0">
                <a:solidFill>
                  <a:srgbClr val="0000FF"/>
                </a:solidFill>
              </a:rPr>
              <a:t>-</a:t>
            </a:r>
            <a:r>
              <a:rPr lang="cs-CZ" b="1" dirty="0" err="1" smtClean="0">
                <a:solidFill>
                  <a:srgbClr val="0000FF"/>
                </a:solidFill>
              </a:rPr>
              <a:t>ustecky.cz</a:t>
            </a:r>
            <a:endParaRPr lang="cs-CZ" b="1" dirty="0">
              <a:solidFill>
                <a:srgbClr val="0000FF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44824"/>
            <a:ext cx="8332465" cy="864096"/>
          </a:xfrm>
        </p:spPr>
        <p:txBody>
          <a:bodyPr/>
          <a:lstStyle/>
          <a:p>
            <a:r>
              <a:rPr lang="cs-CZ" dirty="0" err="1"/>
              <a:t>ú</a:t>
            </a:r>
            <a:r>
              <a:rPr lang="cs-CZ" dirty="0" err="1" smtClean="0"/>
              <a:t>.a</a:t>
            </a:r>
            <a:r>
              <a:rPr lang="cs-CZ" dirty="0" smtClean="0"/>
              <a:t>. ÚAP vs. </a:t>
            </a:r>
            <a:r>
              <a:rPr lang="cs-CZ" dirty="0"/>
              <a:t>p</a:t>
            </a:r>
            <a:r>
              <a:rPr lang="cs-CZ" dirty="0" smtClean="0"/>
              <a:t>rojednávaná novela SZ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2708920"/>
            <a:ext cx="8856984" cy="388843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 smtClean="0"/>
              <a:t>bez </a:t>
            </a:r>
            <a:r>
              <a:rPr lang="cs-CZ" altLang="cs-CZ" dirty="0"/>
              <a:t>ohledu na </a:t>
            </a:r>
            <a:r>
              <a:rPr lang="cs-CZ" altLang="cs-CZ" dirty="0" smtClean="0"/>
              <a:t>projednávanou </a:t>
            </a:r>
            <a:r>
              <a:rPr lang="cs-CZ" altLang="cs-CZ" dirty="0"/>
              <a:t>novelu SZ </a:t>
            </a:r>
            <a:r>
              <a:rPr lang="cs-CZ" altLang="cs-CZ" dirty="0" smtClean="0"/>
              <a:t>bylo </a:t>
            </a:r>
            <a:r>
              <a:rPr lang="cs-CZ" altLang="cs-CZ" dirty="0"/>
              <a:t>třeba podle § 28 (1) SZ zahájit práce na „úplné aktualizaci ÚAP </a:t>
            </a:r>
            <a:r>
              <a:rPr lang="cs-CZ" altLang="cs-CZ" dirty="0" smtClean="0"/>
              <a:t>ORP“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cs-CZ" altLang="cs-CZ" dirty="0" smtClean="0"/>
              <a:t>připravovaná NSZ, která upravuje lhůtu úplné aktualizace ÚAP ORP z 2 na 4 roky, prochází </a:t>
            </a:r>
            <a:br>
              <a:rPr lang="cs-CZ" altLang="cs-CZ" dirty="0" smtClean="0"/>
            </a:br>
            <a:r>
              <a:rPr lang="cs-CZ" altLang="cs-CZ" dirty="0" smtClean="0"/>
              <a:t>i nadále legislativním procesem = předpokládaná </a:t>
            </a:r>
            <a:r>
              <a:rPr lang="cs-CZ" altLang="cs-CZ" dirty="0"/>
              <a:t>ú</a:t>
            </a:r>
            <a:r>
              <a:rPr lang="cs-CZ" altLang="cs-CZ" dirty="0" smtClean="0"/>
              <a:t>činnost </a:t>
            </a:r>
            <a:r>
              <a:rPr lang="cs-CZ" altLang="cs-CZ" dirty="0"/>
              <a:t>NSZ cca 7/2017 (</a:t>
            </a:r>
            <a:r>
              <a:rPr lang="cs-CZ" altLang="cs-CZ" dirty="0" smtClean="0"/>
              <a:t>úplná aktualizace ÚAP </a:t>
            </a:r>
            <a:r>
              <a:rPr lang="cs-CZ" altLang="cs-CZ" dirty="0"/>
              <a:t>1x za 4 roky, tzn.</a:t>
            </a:r>
            <a:r>
              <a:rPr lang="cs-CZ" altLang="cs-CZ" dirty="0">
                <a:solidFill>
                  <a:srgbClr val="FF0000"/>
                </a:solidFill>
              </a:rPr>
              <a:t> </a:t>
            </a:r>
            <a:r>
              <a:rPr lang="cs-CZ" altLang="cs-C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5.ú.a.ÚAP ORP </a:t>
            </a:r>
            <a:r>
              <a:rPr lang="cs-CZ" altLang="cs-CZ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2020</a:t>
            </a:r>
            <a:r>
              <a:rPr lang="cs-CZ" altLang="cs-CZ" dirty="0" smtClean="0"/>
              <a:t>)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2"/>
            <a:ext cx="7972425" cy="4596532"/>
          </a:xfrm>
        </p:spPr>
        <p:txBody>
          <a:bodyPr/>
          <a:lstStyle/>
          <a:p>
            <a:pPr algn="ctr"/>
            <a:r>
              <a:rPr lang="cs-CZ" sz="4800" dirty="0" smtClean="0"/>
              <a:t>Veřejnoprávní smlouva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dirty="0" smtClean="0"/>
              <a:t>o spolupráci kraje s obcemi ve věci provozu </a:t>
            </a:r>
            <a:r>
              <a:rPr lang="cs-CZ" sz="3200" dirty="0" err="1" smtClean="0"/>
              <a:t>Geoportálu</a:t>
            </a:r>
            <a:r>
              <a:rPr lang="cs-CZ" sz="3200" dirty="0" smtClean="0"/>
              <a:t> územně analytických podkladů </a:t>
            </a:r>
            <a:br>
              <a:rPr lang="cs-CZ" sz="3200" dirty="0" smtClean="0"/>
            </a:br>
            <a:r>
              <a:rPr lang="cs-CZ" sz="3200" dirty="0" smtClean="0"/>
              <a:t>Ústeckého kraje</a:t>
            </a:r>
            <a:br>
              <a:rPr lang="cs-CZ" sz="3200" dirty="0" smtClean="0"/>
            </a:br>
            <a:r>
              <a:rPr lang="cs-CZ" sz="3200" dirty="0" smtClean="0"/>
              <a:t>(12 + 1)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8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772816"/>
            <a:ext cx="7972425" cy="792088"/>
          </a:xfrm>
        </p:spPr>
        <p:txBody>
          <a:bodyPr/>
          <a:lstStyle/>
          <a:p>
            <a:r>
              <a:rPr lang="cs-CZ" dirty="0" smtClean="0"/>
              <a:t>VPS – </a:t>
            </a:r>
            <a:r>
              <a:rPr lang="cs-CZ" dirty="0" smtClean="0">
                <a:solidFill>
                  <a:srgbClr val="FF0000"/>
                </a:solidFill>
              </a:rPr>
              <a:t>účinná od 21.4.2016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492896"/>
            <a:ext cx="7972425" cy="4248472"/>
          </a:xfrm>
        </p:spPr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ajištění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společného postupu </a:t>
            </a:r>
            <a:r>
              <a:rPr lang="cs-CZ" dirty="0" smtClean="0"/>
              <a:t>užívání a spolupráce při provozu </a:t>
            </a:r>
            <a:r>
              <a:rPr lang="cs-CZ" dirty="0" err="1" smtClean="0"/>
              <a:t>Geoportálu</a:t>
            </a:r>
            <a:r>
              <a:rPr lang="cs-CZ" dirty="0" smtClean="0"/>
              <a:t> ÚAP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</a:t>
            </a:r>
            <a:r>
              <a:rPr lang="cs-CZ" dirty="0" smtClean="0"/>
              <a:t>(zajištění a zavedení </a:t>
            </a:r>
            <a:r>
              <a:rPr lang="cs-CZ" i="1" dirty="0" smtClean="0"/>
              <a:t>jednotného postupu při  </a:t>
            </a:r>
            <a:br>
              <a:rPr lang="cs-CZ" i="1" dirty="0" smtClean="0"/>
            </a:br>
            <a:r>
              <a:rPr lang="cs-CZ" i="1" dirty="0" smtClean="0"/>
              <a:t>    tvorbě a zpracování geograf.dat pro ÚPČ </a:t>
            </a:r>
            <a:r>
              <a:rPr lang="cs-CZ" dirty="0" smtClean="0"/>
              <a:t>- tj.    </a:t>
            </a:r>
            <a:br>
              <a:rPr lang="cs-CZ" dirty="0" smtClean="0"/>
            </a:br>
            <a:r>
              <a:rPr lang="cs-CZ" dirty="0" smtClean="0"/>
              <a:t>    zpracování ÚAP a ÚPD, </a:t>
            </a:r>
            <a:r>
              <a:rPr lang="cs-CZ" i="1" dirty="0" smtClean="0"/>
              <a:t>efektivní využívání </a:t>
            </a:r>
            <a:r>
              <a:rPr lang="cs-CZ" i="1" dirty="0"/>
              <a:t/>
            </a:r>
            <a:br>
              <a:rPr lang="cs-CZ" i="1" dirty="0"/>
            </a:br>
            <a:r>
              <a:rPr lang="cs-CZ" i="1" dirty="0" smtClean="0"/>
              <a:t>    GIS v rámci celého ÚK</a:t>
            </a:r>
            <a:r>
              <a:rPr lang="cs-CZ" dirty="0" smtClean="0"/>
              <a:t>)</a:t>
            </a:r>
          </a:p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pravuje práva</a:t>
            </a:r>
            <a:r>
              <a:rPr lang="cs-CZ" dirty="0" smtClean="0"/>
              <a:t>,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odpovědnost</a:t>
            </a:r>
            <a:r>
              <a:rPr lang="cs-CZ" dirty="0" smtClean="0"/>
              <a:t> a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povinnosti </a:t>
            </a:r>
            <a:r>
              <a:rPr lang="cs-CZ" dirty="0" smtClean="0"/>
              <a:t>smluvních stran ( KÚÚK x ORP )</a:t>
            </a:r>
          </a:p>
          <a:p>
            <a:r>
              <a:rPr lang="cs-CZ" dirty="0"/>
              <a:t>u</a:t>
            </a:r>
            <a:r>
              <a:rPr lang="cs-CZ" dirty="0" smtClean="0"/>
              <a:t>pravuje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technickou a metodickou podporu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063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772817"/>
            <a:ext cx="7972425" cy="1296144"/>
          </a:xfrm>
        </p:spPr>
        <p:txBody>
          <a:bodyPr/>
          <a:lstStyle/>
          <a:p>
            <a:r>
              <a:rPr lang="cs-CZ" dirty="0" smtClean="0"/>
              <a:t>Příloha VPS , části I. a II. </a:t>
            </a:r>
            <a:r>
              <a:rPr lang="cs-CZ" sz="2000" b="0" dirty="0" smtClean="0"/>
              <a:t>(R</a:t>
            </a:r>
            <a:r>
              <a:rPr lang="cs-CZ" sz="2000" dirty="0" smtClean="0"/>
              <a:t>ozdělení </a:t>
            </a:r>
            <a:r>
              <a:rPr lang="cs-CZ" sz="2000" dirty="0"/>
              <a:t>odpovědnosti za zpracování sledovaných jevů dle přílohy č. 1 části A vyhlášky 500/2006 Sb</a:t>
            </a:r>
            <a:r>
              <a:rPr lang="cs-CZ" sz="2000" dirty="0" smtClean="0"/>
              <a:t>.)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3214688"/>
            <a:ext cx="8712967" cy="3382664"/>
          </a:xfrm>
        </p:spPr>
        <p:txBody>
          <a:bodyPr/>
          <a:lstStyle/>
          <a:p>
            <a:r>
              <a:rPr lang="cs-CZ" dirty="0"/>
              <a:t>u</a:t>
            </a:r>
            <a:r>
              <a:rPr lang="cs-CZ" dirty="0" smtClean="0"/>
              <a:t>pravuje rozdělení kompetencí mezi KRAJEM </a:t>
            </a:r>
            <a:r>
              <a:rPr lang="cs-CZ" dirty="0"/>
              <a:t> </a:t>
            </a:r>
            <a:r>
              <a:rPr lang="cs-CZ" dirty="0" smtClean="0"/>
              <a:t>a ORP  - </a:t>
            </a:r>
            <a:r>
              <a:rPr lang="cs-CZ" b="1" dirty="0" smtClean="0"/>
              <a:t>sběru</a:t>
            </a:r>
            <a:r>
              <a:rPr lang="cs-CZ" dirty="0" smtClean="0"/>
              <a:t>, </a:t>
            </a:r>
            <a:r>
              <a:rPr lang="cs-CZ" b="1" dirty="0" smtClean="0"/>
              <a:t>zpracování</a:t>
            </a:r>
            <a:r>
              <a:rPr lang="cs-CZ" dirty="0" smtClean="0"/>
              <a:t> a </a:t>
            </a:r>
            <a:r>
              <a:rPr lang="cs-CZ" b="1" dirty="0" smtClean="0"/>
              <a:t>aktualizaci</a:t>
            </a:r>
            <a:r>
              <a:rPr lang="cs-CZ" dirty="0" smtClean="0"/>
              <a:t>  </a:t>
            </a:r>
            <a:r>
              <a:rPr lang="cs-CZ" b="1" dirty="0" smtClean="0"/>
              <a:t>vybraných</a:t>
            </a:r>
            <a:r>
              <a:rPr lang="cs-CZ" dirty="0" smtClean="0"/>
              <a:t> sledovaných </a:t>
            </a:r>
            <a:r>
              <a:rPr lang="cs-CZ" b="1" dirty="0" smtClean="0"/>
              <a:t>jevů</a:t>
            </a:r>
            <a:r>
              <a:rPr lang="cs-CZ" dirty="0" smtClean="0"/>
              <a:t> dle přílohy 1A </a:t>
            </a:r>
            <a:r>
              <a:rPr lang="cs-CZ" dirty="0" err="1" smtClean="0"/>
              <a:t>vyhl</a:t>
            </a:r>
            <a:r>
              <a:rPr lang="cs-CZ" dirty="0" smtClean="0"/>
              <a:t>. 500/2006, </a:t>
            </a:r>
            <a:r>
              <a:rPr lang="cs-CZ" b="1" dirty="0"/>
              <a:t>do </a:t>
            </a:r>
            <a:r>
              <a:rPr lang="cs-CZ" b="1" dirty="0" smtClean="0"/>
              <a:t>datového </a:t>
            </a:r>
            <a:r>
              <a:rPr lang="cs-CZ" b="1" dirty="0"/>
              <a:t>skladu </a:t>
            </a:r>
            <a:r>
              <a:rPr lang="cs-CZ" dirty="0" err="1"/>
              <a:t>Geoportálu</a:t>
            </a:r>
            <a:r>
              <a:rPr lang="cs-CZ" dirty="0"/>
              <a:t> ÚAP Ústeckého kraje</a:t>
            </a:r>
          </a:p>
          <a:p>
            <a:r>
              <a:rPr lang="cs-CZ" dirty="0" smtClean="0"/>
              <a:t>na </a:t>
            </a:r>
            <a:r>
              <a:rPr lang="cs-CZ" b="1" dirty="0" smtClean="0"/>
              <a:t>neuvedené</a:t>
            </a:r>
            <a:r>
              <a:rPr lang="cs-CZ" dirty="0" smtClean="0"/>
              <a:t>  sledované jevy se </a:t>
            </a:r>
            <a:r>
              <a:rPr lang="cs-CZ" b="1" dirty="0" smtClean="0"/>
              <a:t>„příloha VPS – část II.“</a:t>
            </a:r>
            <a:r>
              <a:rPr lang="cs-CZ" dirty="0" smtClean="0"/>
              <a:t> nevztahuje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45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Příloha VPS část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1" y="3214688"/>
            <a:ext cx="8435280" cy="2911475"/>
          </a:xfrm>
        </p:spPr>
        <p:txBody>
          <a:bodyPr/>
          <a:lstStyle/>
          <a:p>
            <a:r>
              <a:rPr lang="cs-CZ" b="1" dirty="0" smtClean="0"/>
              <a:t>změny</a:t>
            </a:r>
            <a:r>
              <a:rPr lang="cs-CZ" dirty="0" smtClean="0"/>
              <a:t> v jednotlivých kompetencích je možné až po písemném odsouhlasení všech účastníků „D“.</a:t>
            </a:r>
          </a:p>
          <a:p>
            <a:r>
              <a:rPr lang="cs-CZ" b="1" dirty="0"/>
              <a:t>p</a:t>
            </a:r>
            <a:r>
              <a:rPr lang="cs-CZ" b="1" dirty="0" smtClean="0"/>
              <a:t>ravidelné porady </a:t>
            </a:r>
            <a:r>
              <a:rPr lang="cs-CZ" dirty="0" smtClean="0"/>
              <a:t>(např. návrhy na změnu kompetencí – doplnění kompetencí u nových jevů)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38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Děkuji </a:t>
            </a:r>
            <a:r>
              <a:rPr lang="cs-CZ" dirty="0"/>
              <a:t>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3789040"/>
            <a:ext cx="7972425" cy="2337123"/>
          </a:xfrm>
        </p:spPr>
        <p:txBody>
          <a:bodyPr/>
          <a:lstStyle/>
          <a:p>
            <a:pPr algn="ctr">
              <a:buNone/>
            </a:pPr>
            <a:endParaRPr lang="cs-CZ" sz="3200" b="1" dirty="0">
              <a:solidFill>
                <a:srgbClr val="1F3339"/>
              </a:solidFill>
            </a:endParaRPr>
          </a:p>
          <a:p>
            <a:pPr algn="ctr">
              <a:buNone/>
            </a:pPr>
            <a:r>
              <a:rPr lang="cs-CZ" sz="3200" b="1" dirty="0" smtClean="0">
                <a:solidFill>
                  <a:srgbClr val="1F3339"/>
                </a:solidFill>
              </a:rPr>
              <a:t>Mgr</a:t>
            </a:r>
            <a:r>
              <a:rPr lang="cs-CZ" sz="3200" b="1" dirty="0">
                <a:solidFill>
                  <a:srgbClr val="1F3339"/>
                </a:solidFill>
              </a:rPr>
              <a:t>. Adéla Falcmanová</a:t>
            </a:r>
          </a:p>
          <a:p>
            <a:pPr algn="ctr">
              <a:buNone/>
            </a:pPr>
            <a:r>
              <a:rPr lang="cs-CZ" b="1" dirty="0">
                <a:solidFill>
                  <a:srgbClr val="0000FF"/>
                </a:solidFill>
              </a:rPr>
              <a:t>falcmanova.a@kr-ustecky.cz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52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1928813"/>
            <a:ext cx="7972425" cy="348059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564904"/>
            <a:ext cx="7972425" cy="3561259"/>
          </a:xfrm>
        </p:spPr>
        <p:txBody>
          <a:bodyPr/>
          <a:lstStyle/>
          <a:p>
            <a:pPr marL="0" indent="0">
              <a:buNone/>
            </a:pPr>
            <a:endParaRPr lang="cs-CZ" altLang="cs-CZ" dirty="0" smtClean="0"/>
          </a:p>
          <a:p>
            <a:r>
              <a:rPr lang="cs-CZ" altLang="cs-CZ" dirty="0"/>
              <a:t>v</a:t>
            </a:r>
            <a:r>
              <a:rPr lang="cs-CZ" altLang="cs-CZ" dirty="0" smtClean="0"/>
              <a:t> procesu pořizování </a:t>
            </a:r>
            <a:r>
              <a:rPr lang="cs-CZ" altLang="cs-CZ" dirty="0" err="1" smtClean="0"/>
              <a:t>ú.a.ÚAP</a:t>
            </a:r>
            <a:r>
              <a:rPr lang="cs-CZ" altLang="cs-CZ" dirty="0" smtClean="0"/>
              <a:t> ORP se  postupuje </a:t>
            </a:r>
            <a:r>
              <a:rPr lang="cs-CZ" altLang="cs-CZ" dirty="0"/>
              <a:t>podle platného znění SZ </a:t>
            </a:r>
            <a:br>
              <a:rPr lang="cs-CZ" altLang="cs-CZ" dirty="0"/>
            </a:br>
            <a:r>
              <a:rPr lang="cs-CZ" altLang="cs-CZ" dirty="0"/>
              <a:t>(§ 28 odst. 1) = </a:t>
            </a:r>
            <a:r>
              <a:rPr lang="cs-CZ" altLang="cs-CZ" b="1" dirty="0"/>
              <a:t>4.úplnou aktualizaci ÚAP ORP úřady územního plánovaní musejí pořídit k </a:t>
            </a:r>
            <a:r>
              <a:rPr lang="cs-CZ" alt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31.12.2016</a:t>
            </a:r>
            <a:r>
              <a:rPr lang="cs-CZ" altLang="cs-CZ" dirty="0"/>
              <a:t> </a:t>
            </a:r>
            <a:r>
              <a:rPr lang="cs-CZ" altLang="cs-CZ" u="sng" dirty="0"/>
              <a:t>vč. jejich projednání 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s </a:t>
            </a:r>
            <a:r>
              <a:rPr lang="cs-CZ" altLang="cs-CZ" dirty="0"/>
              <a:t>obcemi ve svém správním </a:t>
            </a:r>
            <a:r>
              <a:rPr lang="cs-CZ" altLang="cs-CZ" dirty="0" smtClean="0"/>
              <a:t>obvodu.</a:t>
            </a:r>
            <a:endParaRPr lang="cs-CZ" alt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37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9" y="1928813"/>
            <a:ext cx="8363272" cy="780107"/>
          </a:xfrm>
        </p:spPr>
        <p:txBody>
          <a:bodyPr/>
          <a:lstStyle/>
          <a:p>
            <a:r>
              <a:rPr lang="cs-CZ" dirty="0" smtClean="0"/>
              <a:t>Úplná aktualizace ÚAP ORP    § 28 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852936"/>
            <a:ext cx="7972425" cy="3816424"/>
          </a:xfrm>
        </p:spPr>
        <p:txBody>
          <a:bodyPr/>
          <a:lstStyle/>
          <a:p>
            <a:pPr marL="609600" indent="-609600">
              <a:buNone/>
            </a:pPr>
            <a:r>
              <a:rPr lang="cs-CZ" altLang="cs-CZ" b="1" u="sng" dirty="0"/>
              <a:t>Úřady územního plánování:</a:t>
            </a:r>
          </a:p>
          <a:p>
            <a:pPr marL="609600" indent="-609600">
              <a:buFontTx/>
              <a:buAutoNum type="arabicParenR"/>
            </a:pPr>
            <a:r>
              <a:rPr lang="cs-CZ" altLang="cs-CZ" dirty="0"/>
              <a:t>nejpozději do 18 měsíců od poslední „úplné aktualizace“ </a:t>
            </a:r>
            <a:r>
              <a:rPr lang="cs-CZ" altLang="cs-CZ" dirty="0" smtClean="0"/>
              <a:t>pořídily </a:t>
            </a:r>
            <a:r>
              <a:rPr lang="cs-CZ" altLang="cs-CZ" dirty="0"/>
              <a:t>ÚÚP návrh nové úplné aktualizace </a:t>
            </a:r>
          </a:p>
          <a:p>
            <a:pPr marL="609600" indent="-609600">
              <a:buFontTx/>
              <a:buAutoNum type="arabicParenR"/>
            </a:pPr>
            <a:r>
              <a:rPr lang="cs-CZ" altLang="cs-CZ" dirty="0"/>
              <a:t>p</a:t>
            </a:r>
            <a:r>
              <a:rPr lang="cs-CZ" altLang="cs-CZ" dirty="0" smtClean="0"/>
              <a:t>oskytovatelům </a:t>
            </a:r>
            <a:r>
              <a:rPr lang="cs-CZ" altLang="cs-CZ" dirty="0"/>
              <a:t>údajů o území </a:t>
            </a:r>
            <a:r>
              <a:rPr lang="cs-CZ" altLang="cs-CZ" dirty="0" smtClean="0"/>
              <a:t>doručily  ÚÚP oznámení </a:t>
            </a:r>
            <a:r>
              <a:rPr lang="cs-CZ" altLang="cs-CZ" dirty="0"/>
              <a:t>o aktualizaci a </a:t>
            </a:r>
            <a:r>
              <a:rPr lang="cs-CZ" altLang="cs-CZ" dirty="0" smtClean="0"/>
              <a:t>vyzvaly </a:t>
            </a:r>
            <a:r>
              <a:rPr lang="cs-CZ" altLang="cs-CZ" dirty="0"/>
              <a:t>je 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>k </a:t>
            </a:r>
            <a:r>
              <a:rPr lang="cs-CZ" altLang="cs-CZ" dirty="0"/>
              <a:t>potvrzení správnosti, úplnosti a aktuálnosti jimi poskytnutých údajů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671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132856"/>
            <a:ext cx="8260457" cy="4248472"/>
          </a:xfrm>
        </p:spPr>
        <p:txBody>
          <a:bodyPr/>
          <a:lstStyle/>
          <a:p>
            <a:pPr>
              <a:buNone/>
            </a:pPr>
            <a:r>
              <a:rPr lang="cs-CZ" altLang="cs-CZ" dirty="0" smtClean="0"/>
              <a:t>                   </a:t>
            </a:r>
            <a:r>
              <a:rPr lang="cs-CZ" altLang="cs-CZ" sz="3200" b="1" dirty="0" smtClean="0"/>
              <a:t>Potvrzení  údajů o území</a:t>
            </a:r>
          </a:p>
          <a:p>
            <a:pPr>
              <a:buNone/>
            </a:pPr>
            <a:endParaRPr lang="cs-CZ" altLang="cs-CZ" b="1" dirty="0" smtClean="0"/>
          </a:p>
          <a:p>
            <a:r>
              <a:rPr lang="cs-CZ" altLang="cs-CZ" b="1" dirty="0"/>
              <a:t>n</a:t>
            </a:r>
            <a:r>
              <a:rPr lang="cs-CZ" altLang="cs-CZ" b="1" dirty="0" smtClean="0"/>
              <a:t>a </a:t>
            </a:r>
            <a:r>
              <a:rPr lang="cs-CZ" altLang="cs-CZ" b="1" dirty="0"/>
              <a:t>výzvu ÚÚP </a:t>
            </a:r>
            <a:r>
              <a:rPr lang="cs-CZ" altLang="cs-CZ" dirty="0"/>
              <a:t>podle </a:t>
            </a:r>
            <a:r>
              <a:rPr lang="cs-CZ" altLang="cs-CZ" b="1" dirty="0"/>
              <a:t>§ 28 (2</a:t>
            </a:r>
            <a:r>
              <a:rPr lang="cs-CZ" altLang="cs-CZ" b="1" dirty="0" smtClean="0"/>
              <a:t>) SZ</a:t>
            </a:r>
            <a:r>
              <a:rPr lang="cs-CZ" altLang="cs-CZ" dirty="0" smtClean="0"/>
              <a:t> </a:t>
            </a:r>
            <a:r>
              <a:rPr lang="cs-CZ" altLang="cs-CZ" dirty="0"/>
              <a:t>„</a:t>
            </a:r>
            <a:r>
              <a:rPr lang="cs-CZ" altLang="cs-CZ" b="1" dirty="0"/>
              <a:t>poskytovatel</a:t>
            </a:r>
            <a:r>
              <a:rPr lang="cs-CZ" altLang="cs-CZ" dirty="0"/>
              <a:t>“ </a:t>
            </a:r>
            <a:r>
              <a:rPr lang="cs-CZ" altLang="cs-CZ" b="1" dirty="0" smtClean="0"/>
              <a:t>potvrzuje</a:t>
            </a:r>
            <a:r>
              <a:rPr lang="cs-CZ" altLang="cs-CZ" dirty="0" smtClean="0"/>
              <a:t> </a:t>
            </a:r>
            <a:r>
              <a:rPr lang="cs-CZ" altLang="cs-CZ" dirty="0"/>
              <a:t>správnost, úplnost a aktuálnost poskytnutého údaje </a:t>
            </a:r>
            <a:r>
              <a:rPr lang="cs-CZ" altLang="cs-CZ" dirty="0" smtClean="0"/>
              <a:t>(nebo </a:t>
            </a:r>
            <a:r>
              <a:rPr lang="cs-CZ" altLang="cs-CZ" dirty="0"/>
              <a:t>poskytne nový </a:t>
            </a:r>
            <a:r>
              <a:rPr lang="cs-CZ" altLang="cs-CZ" dirty="0" smtClean="0"/>
              <a:t>údaj)</a:t>
            </a:r>
          </a:p>
          <a:p>
            <a:pPr marL="0" indent="0">
              <a:buNone/>
            </a:pPr>
            <a:r>
              <a:rPr lang="cs-CZ" altLang="cs-CZ" dirty="0"/>
              <a:t> </a:t>
            </a:r>
            <a:r>
              <a:rPr lang="cs-CZ" altLang="cs-CZ" dirty="0" smtClean="0"/>
              <a:t>   </a:t>
            </a:r>
            <a:r>
              <a:rPr lang="cs-CZ" altLang="cs-CZ" dirty="0"/>
              <a:t>– </a:t>
            </a:r>
            <a:r>
              <a:rPr lang="cs-CZ" altLang="cs-CZ" b="1" dirty="0"/>
              <a:t>prostřednictvím pasportu</a:t>
            </a:r>
            <a:r>
              <a:rPr lang="cs-CZ" altLang="cs-CZ" dirty="0"/>
              <a:t> údaje o území – </a:t>
            </a:r>
            <a:r>
              <a:rPr lang="cs-CZ" altLang="cs-CZ" dirty="0" smtClean="0"/>
              <a:t>  </a:t>
            </a:r>
            <a:br>
              <a:rPr lang="cs-CZ" altLang="cs-CZ" dirty="0" smtClean="0"/>
            </a:br>
            <a:r>
              <a:rPr lang="cs-CZ" altLang="cs-CZ" dirty="0" smtClean="0"/>
              <a:t>    příloha </a:t>
            </a:r>
            <a:r>
              <a:rPr lang="cs-CZ" altLang="cs-CZ" dirty="0"/>
              <a:t>č. 2 </a:t>
            </a:r>
            <a:r>
              <a:rPr lang="cs-CZ" altLang="cs-CZ" dirty="0" err="1"/>
              <a:t>v</a:t>
            </a:r>
            <a:r>
              <a:rPr lang="cs-CZ" altLang="cs-CZ" dirty="0" err="1" smtClean="0"/>
              <a:t>yhl</a:t>
            </a:r>
            <a:r>
              <a:rPr lang="cs-CZ" altLang="cs-CZ" dirty="0"/>
              <a:t>. </a:t>
            </a:r>
            <a:r>
              <a:rPr lang="cs-CZ" altLang="cs-CZ" dirty="0" smtClean="0"/>
              <a:t>500/2006, </a:t>
            </a:r>
            <a:r>
              <a:rPr lang="cs-CZ" altLang="cs-CZ" dirty="0" err="1" smtClean="0"/>
              <a:t>III.oddíl</a:t>
            </a:r>
            <a:r>
              <a:rPr lang="cs-CZ" altLang="cs-CZ" dirty="0" smtClean="0"/>
              <a:t> (I.-</a:t>
            </a:r>
            <a:r>
              <a:rPr lang="cs-CZ" altLang="cs-CZ" dirty="0" err="1" smtClean="0"/>
              <a:t>III.oddíl</a:t>
            </a:r>
            <a:r>
              <a:rPr lang="cs-CZ" altLang="cs-CZ" dirty="0" smtClean="0"/>
              <a:t>)</a:t>
            </a:r>
            <a:endParaRPr lang="cs-CZ" altLang="cs-CZ" dirty="0"/>
          </a:p>
          <a:p>
            <a:pPr>
              <a:buNone/>
            </a:pPr>
            <a:endParaRPr lang="cs-CZ" b="1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772816"/>
            <a:ext cx="8507288" cy="720080"/>
          </a:xfrm>
        </p:spPr>
        <p:txBody>
          <a:bodyPr/>
          <a:lstStyle/>
          <a:p>
            <a:r>
              <a:rPr lang="cs-CZ" dirty="0" smtClean="0"/>
              <a:t>    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060848"/>
            <a:ext cx="8496943" cy="4536504"/>
          </a:xfrm>
        </p:spPr>
        <p:txBody>
          <a:bodyPr/>
          <a:lstStyle/>
          <a:p>
            <a:pPr>
              <a:buNone/>
            </a:pPr>
            <a:r>
              <a:rPr lang="cs-CZ" altLang="cs-CZ" dirty="0">
                <a:solidFill>
                  <a:srgbClr val="000000"/>
                </a:solidFill>
              </a:rPr>
              <a:t>3) podle obdržených </a:t>
            </a:r>
            <a:r>
              <a:rPr lang="cs-CZ" altLang="cs-CZ" b="1" dirty="0">
                <a:solidFill>
                  <a:srgbClr val="000000"/>
                </a:solidFill>
              </a:rPr>
              <a:t>aktualizací údajů</a:t>
            </a:r>
            <a:r>
              <a:rPr lang="cs-CZ" altLang="cs-CZ" dirty="0">
                <a:solidFill>
                  <a:srgbClr val="000000"/>
                </a:solidFill>
              </a:rPr>
              <a:t> o území </a:t>
            </a:r>
            <a:r>
              <a:rPr lang="cs-CZ" altLang="cs-CZ" b="1" dirty="0">
                <a:solidFill>
                  <a:srgbClr val="000000"/>
                </a:solidFill>
              </a:rPr>
              <a:t>ÚÚP </a:t>
            </a:r>
            <a:r>
              <a:rPr lang="cs-CZ" altLang="cs-CZ" b="1" dirty="0" smtClean="0">
                <a:solidFill>
                  <a:srgbClr val="000000"/>
                </a:solidFill>
              </a:rPr>
              <a:t>upravuje </a:t>
            </a:r>
            <a:r>
              <a:rPr lang="cs-CZ" altLang="cs-CZ" b="1" dirty="0">
                <a:solidFill>
                  <a:srgbClr val="000000"/>
                </a:solidFill>
              </a:rPr>
              <a:t>ÚAP</a:t>
            </a:r>
            <a:r>
              <a:rPr lang="cs-CZ" altLang="cs-CZ" dirty="0">
                <a:solidFill>
                  <a:srgbClr val="000000"/>
                </a:solidFill>
              </a:rPr>
              <a:t> (</a:t>
            </a:r>
            <a:r>
              <a:rPr lang="cs-CZ" altLang="cs-CZ" b="1" u="sng" dirty="0">
                <a:solidFill>
                  <a:srgbClr val="000000"/>
                </a:solidFill>
              </a:rPr>
              <a:t>podklady</a:t>
            </a:r>
            <a:r>
              <a:rPr lang="cs-CZ" altLang="cs-CZ" u="sng" dirty="0">
                <a:solidFill>
                  <a:srgbClr val="000000"/>
                </a:solidFill>
              </a:rPr>
              <a:t> pro rozbor URÚ</a:t>
            </a:r>
            <a:r>
              <a:rPr lang="cs-CZ" altLang="cs-CZ" dirty="0">
                <a:solidFill>
                  <a:srgbClr val="000000"/>
                </a:solidFill>
              </a:rPr>
              <a:t> a samotný </a:t>
            </a:r>
            <a:r>
              <a:rPr lang="cs-CZ" altLang="cs-CZ" u="sng" dirty="0">
                <a:solidFill>
                  <a:srgbClr val="000000"/>
                </a:solidFill>
              </a:rPr>
              <a:t>rozbor URÚ</a:t>
            </a:r>
            <a:r>
              <a:rPr lang="cs-CZ" altLang="cs-CZ" dirty="0" smtClean="0">
                <a:solidFill>
                  <a:srgbClr val="000000"/>
                </a:solidFill>
              </a:rPr>
              <a:t>).</a:t>
            </a:r>
          </a:p>
          <a:p>
            <a:pPr>
              <a:buNone/>
            </a:pPr>
            <a:endParaRPr lang="cs-CZ" altLang="cs-CZ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cs-CZ" altLang="cs-CZ" dirty="0">
                <a:solidFill>
                  <a:srgbClr val="000000"/>
                </a:solidFill>
              </a:rPr>
              <a:t>4) </a:t>
            </a:r>
            <a:r>
              <a:rPr lang="cs-CZ" altLang="cs-CZ" b="1" dirty="0">
                <a:solidFill>
                  <a:srgbClr val="000000"/>
                </a:solidFill>
              </a:rPr>
              <a:t>p</a:t>
            </a:r>
            <a:r>
              <a:rPr lang="cs-CZ" altLang="cs-CZ" b="1" dirty="0" smtClean="0">
                <a:solidFill>
                  <a:srgbClr val="000000"/>
                </a:solidFill>
              </a:rPr>
              <a:t>rojednání </a:t>
            </a:r>
            <a:r>
              <a:rPr lang="cs-CZ" altLang="cs-CZ" b="1" dirty="0">
                <a:solidFill>
                  <a:srgbClr val="000000"/>
                </a:solidFill>
              </a:rPr>
              <a:t>ÚAP § 29</a:t>
            </a:r>
            <a:r>
              <a:rPr lang="cs-CZ" altLang="cs-CZ" dirty="0">
                <a:solidFill>
                  <a:srgbClr val="000000"/>
                </a:solidFill>
              </a:rPr>
              <a:t> </a:t>
            </a:r>
            <a:r>
              <a:rPr lang="cs-CZ" altLang="cs-CZ" b="1" dirty="0">
                <a:solidFill>
                  <a:srgbClr val="000000"/>
                </a:solidFill>
              </a:rPr>
              <a:t>(1</a:t>
            </a:r>
            <a:r>
              <a:rPr lang="cs-CZ" altLang="cs-CZ" b="1" dirty="0" smtClean="0">
                <a:solidFill>
                  <a:srgbClr val="000000"/>
                </a:solidFill>
              </a:rPr>
              <a:t>) SZ</a:t>
            </a:r>
            <a:endParaRPr lang="cs-CZ" altLang="cs-CZ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cs-CZ" altLang="cs-CZ" dirty="0">
                <a:solidFill>
                  <a:srgbClr val="000000"/>
                </a:solidFill>
              </a:rPr>
              <a:t>   - </a:t>
            </a:r>
            <a:r>
              <a:rPr lang="cs-CZ" altLang="cs-CZ" b="1" dirty="0">
                <a:solidFill>
                  <a:srgbClr val="000000"/>
                </a:solidFill>
              </a:rPr>
              <a:t>do 30 dnů </a:t>
            </a:r>
            <a:r>
              <a:rPr lang="cs-CZ" altLang="cs-CZ" dirty="0">
                <a:solidFill>
                  <a:srgbClr val="000000"/>
                </a:solidFill>
              </a:rPr>
              <a:t>po vyhotovení aktualizace </a:t>
            </a:r>
            <a:r>
              <a:rPr lang="cs-CZ" altLang="cs-CZ" b="1" dirty="0">
                <a:solidFill>
                  <a:srgbClr val="000000"/>
                </a:solidFill>
              </a:rPr>
              <a:t>projedná ÚÚP s obcemi</a:t>
            </a:r>
            <a:r>
              <a:rPr lang="cs-CZ" altLang="cs-CZ" dirty="0">
                <a:solidFill>
                  <a:srgbClr val="000000"/>
                </a:solidFill>
              </a:rPr>
              <a:t> ve svém správním obvodu – </a:t>
            </a:r>
            <a:r>
              <a:rPr lang="cs-CZ" altLang="cs-CZ" dirty="0" smtClean="0">
                <a:solidFill>
                  <a:srgbClr val="000000"/>
                </a:solidFill>
              </a:rPr>
              <a:t/>
            </a:r>
            <a:br>
              <a:rPr lang="cs-CZ" altLang="cs-CZ" dirty="0" smtClean="0">
                <a:solidFill>
                  <a:srgbClr val="000000"/>
                </a:solidFill>
              </a:rPr>
            </a:br>
            <a:r>
              <a:rPr lang="cs-CZ" altLang="cs-CZ" u="sng" dirty="0" smtClean="0">
                <a:solidFill>
                  <a:srgbClr val="000000"/>
                </a:solidFill>
              </a:rPr>
              <a:t>v </a:t>
            </a:r>
            <a:r>
              <a:rPr lang="cs-CZ" altLang="cs-CZ" u="sng" dirty="0">
                <a:solidFill>
                  <a:srgbClr val="000000"/>
                </a:solidFill>
              </a:rPr>
              <a:t>rozsahu „</a:t>
            </a:r>
            <a:r>
              <a:rPr lang="cs-CZ" altLang="cs-CZ" b="1" u="sng" dirty="0">
                <a:solidFill>
                  <a:srgbClr val="000000"/>
                </a:solidFill>
              </a:rPr>
              <a:t>určení problémů </a:t>
            </a:r>
            <a:r>
              <a:rPr lang="cs-CZ" altLang="cs-CZ" u="sng" dirty="0">
                <a:solidFill>
                  <a:srgbClr val="000000"/>
                </a:solidFill>
              </a:rPr>
              <a:t>k řešení v územně plánovacích dokumentacích</a:t>
            </a:r>
            <a:r>
              <a:rPr lang="cs-CZ" altLang="cs-CZ" u="sng" dirty="0" smtClean="0">
                <a:solidFill>
                  <a:srgbClr val="000000"/>
                </a:solidFill>
              </a:rPr>
              <a:t>“</a:t>
            </a:r>
            <a:r>
              <a:rPr lang="cs-CZ" altLang="cs-CZ" dirty="0" smtClean="0">
                <a:solidFill>
                  <a:srgbClr val="000000"/>
                </a:solidFill>
              </a:rPr>
              <a:t>.</a:t>
            </a:r>
            <a:endParaRPr lang="cs-CZ" altLang="cs-CZ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2204864"/>
            <a:ext cx="8568951" cy="3960440"/>
          </a:xfrm>
        </p:spPr>
        <p:txBody>
          <a:bodyPr/>
          <a:lstStyle/>
          <a:p>
            <a:pPr>
              <a:buNone/>
            </a:pPr>
            <a:r>
              <a:rPr lang="cs-CZ" altLang="cs-CZ" dirty="0" smtClean="0"/>
              <a:t>5</a:t>
            </a:r>
            <a:r>
              <a:rPr lang="cs-CZ" altLang="cs-CZ" dirty="0"/>
              <a:t>) </a:t>
            </a:r>
            <a:r>
              <a:rPr lang="cs-CZ" altLang="cs-CZ" dirty="0" smtClean="0"/>
              <a:t>na </a:t>
            </a:r>
            <a:r>
              <a:rPr lang="cs-CZ" altLang="cs-CZ" dirty="0"/>
              <a:t>základě </a:t>
            </a:r>
            <a:r>
              <a:rPr lang="cs-CZ" altLang="cs-CZ" b="1" dirty="0" smtClean="0"/>
              <a:t>výsledků </a:t>
            </a:r>
            <a:r>
              <a:rPr lang="cs-CZ" altLang="cs-CZ" b="1" dirty="0"/>
              <a:t>projednání </a:t>
            </a:r>
            <a:r>
              <a:rPr lang="cs-CZ" altLang="cs-CZ" dirty="0"/>
              <a:t>ÚÚP </a:t>
            </a:r>
            <a:r>
              <a:rPr lang="cs-CZ" altLang="cs-CZ" b="1" dirty="0"/>
              <a:t>upraví   </a:t>
            </a:r>
            <a:br>
              <a:rPr lang="cs-CZ" altLang="cs-CZ" b="1" dirty="0"/>
            </a:br>
            <a:r>
              <a:rPr lang="cs-CZ" altLang="cs-CZ" b="1" dirty="0"/>
              <a:t> ÚAP</a:t>
            </a:r>
            <a:r>
              <a:rPr lang="cs-CZ" altLang="cs-CZ" dirty="0"/>
              <a:t> </a:t>
            </a:r>
            <a:r>
              <a:rPr lang="cs-CZ" altLang="cs-CZ" dirty="0" smtClean="0"/>
              <a:t>- § </a:t>
            </a:r>
            <a:r>
              <a:rPr lang="cs-CZ" altLang="cs-CZ" dirty="0"/>
              <a:t>29 (1) a </a:t>
            </a:r>
            <a:r>
              <a:rPr lang="cs-CZ" altLang="cs-CZ" b="1" dirty="0"/>
              <a:t>bezodkladně předá </a:t>
            </a:r>
            <a:r>
              <a:rPr lang="cs-CZ" altLang="cs-CZ" dirty="0"/>
              <a:t>krajskému úřadu.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776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916832"/>
            <a:ext cx="7972425" cy="648073"/>
          </a:xfrm>
        </p:spPr>
        <p:txBody>
          <a:bodyPr/>
          <a:lstStyle/>
          <a:p>
            <a:r>
              <a:rPr lang="cs-CZ" dirty="0"/>
              <a:t>Projednání </a:t>
            </a:r>
            <a:r>
              <a:rPr lang="cs-CZ" dirty="0" err="1"/>
              <a:t>ú.a</a:t>
            </a:r>
            <a:r>
              <a:rPr lang="cs-CZ" dirty="0"/>
              <a:t>. ÚAP </a:t>
            </a:r>
            <a:r>
              <a:rPr lang="cs-CZ" dirty="0" smtClean="0"/>
              <a:t>ORP </a:t>
            </a:r>
            <a:r>
              <a:rPr lang="cs-CZ" b="0" dirty="0" smtClean="0"/>
              <a:t>-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0000FF"/>
                </a:solidFill>
              </a:rPr>
              <a:t>rozsah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2564904"/>
            <a:ext cx="7972425" cy="4104456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!!! ROZSAH – </a:t>
            </a:r>
            <a:r>
              <a:rPr lang="cs-CZ" sz="2400" b="1" dirty="0" smtClean="0">
                <a:solidFill>
                  <a:srgbClr val="FF0000"/>
                </a:solidFill>
              </a:rPr>
              <a:t>pouze „určené problémy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/>
              <a:t>k řešení </a:t>
            </a:r>
            <a:br>
              <a:rPr lang="cs-CZ" sz="2400" dirty="0" smtClean="0"/>
            </a:br>
            <a:r>
              <a:rPr lang="cs-CZ" sz="2400" dirty="0" smtClean="0"/>
              <a:t>v ÚPD“ neboli - </a:t>
            </a:r>
            <a:r>
              <a:rPr lang="cs-CZ" sz="2400" b="1" dirty="0" smtClean="0">
                <a:solidFill>
                  <a:srgbClr val="FF0000"/>
                </a:solidFill>
              </a:rPr>
              <a:t>závěry ze SWOT a závěry z územních podmínek vyváženosti URÚ</a:t>
            </a:r>
            <a:r>
              <a:rPr lang="cs-CZ" sz="2400" dirty="0" smtClean="0"/>
              <a:t>, např. </a:t>
            </a:r>
            <a:r>
              <a:rPr lang="cs-CZ" sz="2400" b="1" dirty="0" smtClean="0"/>
              <a:t>požadavky na </a:t>
            </a:r>
            <a:r>
              <a:rPr lang="cs-CZ" sz="2400" b="1" dirty="0" smtClean="0"/>
              <a:t>odstranění </a:t>
            </a:r>
            <a:r>
              <a:rPr lang="cs-CZ" sz="2400" dirty="0" smtClean="0"/>
              <a:t>nebo</a:t>
            </a:r>
            <a:r>
              <a:rPr lang="cs-CZ" sz="2400" b="1" dirty="0" smtClean="0"/>
              <a:t> omezení</a:t>
            </a:r>
            <a:r>
              <a:rPr lang="cs-CZ" sz="2400" dirty="0" smtClean="0"/>
              <a:t> </a:t>
            </a:r>
            <a:r>
              <a:rPr lang="cs-CZ" sz="2400" dirty="0" smtClean="0"/>
              <a:t>slabých stránek, hrozeb</a:t>
            </a:r>
            <a:r>
              <a:rPr lang="cs-CZ" sz="2400" dirty="0"/>
              <a:t> </a:t>
            </a:r>
            <a:r>
              <a:rPr lang="cs-CZ" sz="2400" dirty="0" smtClean="0"/>
              <a:t>a rizik (ve </a:t>
            </a:r>
            <a:r>
              <a:rPr lang="cs-CZ" sz="2400" dirty="0"/>
              <a:t>vazbě na § 4 odst.2 písm. b část 1 </a:t>
            </a:r>
            <a:r>
              <a:rPr lang="cs-CZ" sz="2400" dirty="0" err="1"/>
              <a:t>vyhl</a:t>
            </a:r>
            <a:r>
              <a:rPr lang="cs-CZ" sz="2400" dirty="0"/>
              <a:t>. 500/2006)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4352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844824"/>
            <a:ext cx="8784976" cy="1008112"/>
          </a:xfrm>
        </p:spPr>
        <p:txBody>
          <a:bodyPr/>
          <a:lstStyle/>
          <a:p>
            <a:r>
              <a:rPr lang="cs-CZ" dirty="0" smtClean="0"/>
              <a:t>Projednání </a:t>
            </a:r>
            <a:r>
              <a:rPr lang="cs-CZ" dirty="0" err="1" smtClean="0"/>
              <a:t>ú.a</a:t>
            </a:r>
            <a:r>
              <a:rPr lang="cs-CZ" dirty="0" smtClean="0"/>
              <a:t>. ÚAP ORP –                    </a:t>
            </a:r>
            <a:br>
              <a:rPr lang="cs-CZ" dirty="0" smtClean="0"/>
            </a:br>
            <a:r>
              <a:rPr lang="cs-CZ" dirty="0" smtClean="0"/>
              <a:t>                                       </a:t>
            </a:r>
            <a:r>
              <a:rPr lang="cs-CZ" dirty="0" smtClean="0">
                <a:solidFill>
                  <a:srgbClr val="0000FF"/>
                </a:solidFill>
              </a:rPr>
              <a:t>forma / průběh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2996952"/>
            <a:ext cx="7972425" cy="3600400"/>
          </a:xfrm>
        </p:spPr>
        <p:txBody>
          <a:bodyPr/>
          <a:lstStyle/>
          <a:p>
            <a:r>
              <a:rPr lang="cs-C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cs-CZ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rojednání</a:t>
            </a:r>
            <a:r>
              <a:rPr lang="cs-CZ" sz="2400" dirty="0" smtClean="0">
                <a:solidFill>
                  <a:srgbClr val="0000FF"/>
                </a:solidFill>
              </a:rPr>
              <a:t> = je </a:t>
            </a:r>
            <a:r>
              <a:rPr lang="cs-CZ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jednání</a:t>
            </a:r>
            <a:r>
              <a:rPr lang="cs-CZ" sz="2400" dirty="0" smtClean="0"/>
              <a:t>, ke kterému jsou přizvány obce v ORP (</a:t>
            </a:r>
            <a:r>
              <a:rPr lang="cs-CZ" sz="2400" b="1" dirty="0" smtClean="0">
                <a:solidFill>
                  <a:srgbClr val="FF0000"/>
                </a:solidFill>
              </a:rPr>
              <a:t>≠</a:t>
            </a:r>
            <a:r>
              <a:rPr lang="cs-CZ" sz="2400" dirty="0" smtClean="0"/>
              <a:t> </a:t>
            </a:r>
            <a:r>
              <a:rPr lang="cs-CZ" sz="2400" dirty="0" smtClean="0">
                <a:solidFill>
                  <a:srgbClr val="FF0000"/>
                </a:solidFill>
              </a:rPr>
              <a:t>zveřejnění ÚAP </a:t>
            </a:r>
            <a:r>
              <a:rPr lang="cs-CZ" sz="2400" dirty="0" smtClean="0"/>
              <a:t>a stanovení lhůty pro zaslání připomínek) </a:t>
            </a:r>
          </a:p>
          <a:p>
            <a:r>
              <a:rPr lang="cs-CZ" sz="2400" b="1" dirty="0"/>
              <a:t>v</a:t>
            </a:r>
            <a:r>
              <a:rPr lang="cs-CZ" sz="2400" b="1" dirty="0" smtClean="0"/>
              <a:t>ýsledek</a:t>
            </a:r>
            <a:r>
              <a:rPr lang="cs-CZ" sz="2400" dirty="0" smtClean="0"/>
              <a:t> projednání = </a:t>
            </a:r>
            <a:r>
              <a:rPr lang="cs-CZ" sz="2400" b="1" dirty="0" smtClean="0"/>
              <a:t>souhrn</a:t>
            </a:r>
            <a:r>
              <a:rPr lang="cs-CZ" sz="2400" dirty="0" smtClean="0"/>
              <a:t> obsahující </a:t>
            </a:r>
            <a:r>
              <a:rPr lang="cs-CZ" sz="2400" b="1" dirty="0" smtClean="0"/>
              <a:t>výsledky</a:t>
            </a:r>
            <a:r>
              <a:rPr lang="cs-CZ" sz="2400" dirty="0" smtClean="0"/>
              <a:t> z projednání zahrnující </a:t>
            </a:r>
            <a:r>
              <a:rPr lang="cs-CZ" sz="2400" b="1" dirty="0" smtClean="0"/>
              <a:t>též informaci</a:t>
            </a:r>
            <a:r>
              <a:rPr lang="cs-CZ" sz="2400" dirty="0" smtClean="0"/>
              <a:t>, jak byly </a:t>
            </a:r>
            <a:r>
              <a:rPr lang="cs-CZ" sz="2400" b="1" dirty="0" smtClean="0"/>
              <a:t>zohledněny připomínky </a:t>
            </a:r>
            <a:r>
              <a:rPr lang="cs-CZ" sz="2400" dirty="0" smtClean="0"/>
              <a:t>obcí 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doklad</a:t>
            </a:r>
            <a:r>
              <a:rPr lang="cs-CZ" sz="2400" dirty="0" smtClean="0"/>
              <a:t> o projednání ÚAP je </a:t>
            </a:r>
            <a:r>
              <a:rPr lang="cs-CZ" sz="2400" b="1" dirty="0" smtClean="0">
                <a:solidFill>
                  <a:srgbClr val="FF0000"/>
                </a:solidFill>
              </a:rPr>
              <a:t>nedílnou součástí </a:t>
            </a:r>
            <a:r>
              <a:rPr lang="cs-CZ" sz="2400" dirty="0" smtClean="0"/>
              <a:t>samotných </a:t>
            </a:r>
            <a:r>
              <a:rPr lang="cs-CZ" sz="2400" dirty="0" err="1" smtClean="0"/>
              <a:t>ú.a</a:t>
            </a:r>
            <a:r>
              <a:rPr lang="cs-CZ" sz="2400" dirty="0" smtClean="0"/>
              <a:t>. </a:t>
            </a:r>
            <a:r>
              <a:rPr lang="cs-CZ" sz="2400" b="1" dirty="0" smtClean="0">
                <a:solidFill>
                  <a:srgbClr val="FF0000"/>
                </a:solidFill>
              </a:rPr>
              <a:t>ÚAP</a:t>
            </a:r>
            <a:r>
              <a:rPr lang="cs-CZ" sz="2400" dirty="0" smtClean="0"/>
              <a:t> ORP (tzn. i zveřejněné dokumentace)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452FE-D6F9-4EAB-8DD3-6559B737213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245172"/>
      </p:ext>
    </p:extLst>
  </p:cSld>
  <p:clrMapOvr>
    <a:masterClrMapping/>
  </p:clrMapOvr>
</p:sld>
</file>

<file path=ppt/theme/theme1.xml><?xml version="1.0" encoding="utf-8"?>
<a:theme xmlns:a="http://schemas.openxmlformats.org/drawingml/2006/main" name="ÚAP_ORP_projednán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Props1.xml><?xml version="1.0" encoding="utf-8"?>
<ds:datastoreItem xmlns:ds="http://schemas.openxmlformats.org/officeDocument/2006/customXml" ds:itemID="{56A20180-5FF1-4931-A4E3-CA2AF42992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652C64-885D-4B62-BA84-73EC8DA6420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826C332F-B63E-4EC9-B675-12817C65E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B350E0E-7FDC-469F-8322-7F1023F251B2}">
  <ds:schemaRefs>
    <ds:schemaRef ds:uri="http://schemas.openxmlformats.org/package/2006/metadata/core-properties"/>
    <ds:schemaRef ds:uri="2d632ede-d24e-494b-b407-b19ccbe77e6c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ÚAP_ORP_projednání</Template>
  <TotalTime>742</TotalTime>
  <Words>835</Words>
  <Application>Microsoft Office PowerPoint</Application>
  <PresentationFormat>Předvádění na obrazovce (4:3)</PresentationFormat>
  <Paragraphs>111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ÚAP_ORP_projednání</vt:lpstr>
      <vt:lpstr>4. úplná aktualizace  územně analytických podkladů  ORP </vt:lpstr>
      <vt:lpstr>ú.a. ÚAP vs. projednávaná novela SZ</vt:lpstr>
      <vt:lpstr>Prezentace aplikace PowerPoint</vt:lpstr>
      <vt:lpstr>Úplná aktualizace ÚAP ORP    § 28 SZ</vt:lpstr>
      <vt:lpstr>Prezentace aplikace PowerPoint</vt:lpstr>
      <vt:lpstr>      </vt:lpstr>
      <vt:lpstr>Prezentace aplikace PowerPoint</vt:lpstr>
      <vt:lpstr>Projednání ú.a. ÚAP ORP - rozsah</vt:lpstr>
      <vt:lpstr>Projednání ú.a. ÚAP ORP –                                                            forma / průběh</vt:lpstr>
      <vt:lpstr>Zveřejnění a předání ú.a.ÚAP ORP</vt:lpstr>
      <vt:lpstr>Problémy „P“ v ÚAP ORP</vt:lpstr>
      <vt:lpstr>Problémy do ÚS – nové doporučení</vt:lpstr>
      <vt:lpstr>Záměry „Z“ v ÚAP ORP</vt:lpstr>
      <vt:lpstr>Záměry „Z“ v ÚAP ORP</vt:lpstr>
      <vt:lpstr>Náležitost předání ÚAP ORP – I. část</vt:lpstr>
      <vt:lpstr>Náležitost předání ÚAP ORP – II.díl</vt:lpstr>
      <vt:lpstr>Prezentace aplikace PowerPoint</vt:lpstr>
      <vt:lpstr>Průběžná aktualizace ÚAP ORP</vt:lpstr>
      <vt:lpstr>Děkuji za pozornost</vt:lpstr>
      <vt:lpstr>Veřejnoprávní smlouva  o spolupráci kraje s obcemi ve věci provozu Geoportálu územně analytických podkladů  Ústeckého kraje (12 + 1)</vt:lpstr>
      <vt:lpstr>VPS – účinná od 21.4.2016</vt:lpstr>
      <vt:lpstr>Příloha VPS , části I. a II. (Rozdělení odpovědnosti za zpracování sledovaných jevů dle přílohy č. 1 části A vyhlášky 500/2006 Sb.)</vt:lpstr>
      <vt:lpstr>Příloha VPS část II.</vt:lpstr>
      <vt:lpstr>               Děkuji za pozornost</vt:lpstr>
    </vt:vector>
  </TitlesOfParts>
  <Company>Krajský úřad Ústeckého kraje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Projednání územně analytický podkladů ORP s obcemi</dc:title>
  <dc:creator>falcmanova.a</dc:creator>
  <cp:lastModifiedBy>Falcmanová Adéla</cp:lastModifiedBy>
  <cp:revision>148</cp:revision>
  <cp:lastPrinted>2015-12-10T07:10:17Z</cp:lastPrinted>
  <dcterms:created xsi:type="dcterms:W3CDTF">2015-05-25T13:25:33Z</dcterms:created>
  <dcterms:modified xsi:type="dcterms:W3CDTF">2016-05-19T07:10:25Z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64200.0000000000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">
    <vt:lpwstr/>
  </property>
  <property fmtid="{D5CDD505-2E9C-101B-9397-08002B2CF9AE}" pid="5" name="Poznámka">
    <vt:lpwstr/>
  </property>
</Properties>
</file>