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61" r:id="rId4"/>
    <p:sldId id="274" r:id="rId5"/>
    <p:sldId id="275" r:id="rId6"/>
    <p:sldId id="262" r:id="rId7"/>
    <p:sldId id="263" r:id="rId8"/>
    <p:sldId id="277" r:id="rId9"/>
    <p:sldId id="265" r:id="rId10"/>
    <p:sldId id="276" r:id="rId11"/>
    <p:sldId id="266" r:id="rId12"/>
    <p:sldId id="280" r:id="rId13"/>
    <p:sldId id="267" r:id="rId14"/>
    <p:sldId id="268" r:id="rId15"/>
    <p:sldId id="269" r:id="rId16"/>
    <p:sldId id="270" r:id="rId17"/>
    <p:sldId id="278" r:id="rId18"/>
    <p:sldId id="281" r:id="rId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944" y="-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0" d="100"/>
          <a:sy n="100" d="100"/>
        </p:scale>
        <p:origin x="-398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D4018-F453-406D-8D9E-B389988C7D86}" type="datetimeFigureOut">
              <a:rPr lang="cs-CZ" smtClean="0"/>
              <a:pPr/>
              <a:t>30.6.2015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B81E6-740B-4946-A199-12DFCB82086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7845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2" r="1940"/>
          <a:stretch/>
        </p:blipFill>
        <p:spPr>
          <a:xfrm>
            <a:off x="-2380" y="-20050"/>
            <a:ext cx="9146380" cy="6878049"/>
          </a:xfrm>
          <a:prstGeom prst="rect">
            <a:avLst/>
          </a:prstGeom>
        </p:spPr>
      </p:pic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20049"/>
            <a:ext cx="9146380" cy="6878050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30.6.2015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1" b="89992" l="8468" r="89992">
                        <a14:foregroundMark x1="8468" y1="32948" x2="8468" y2="32948"/>
                        <a14:foregroundMark x1="73595" y1="25019" x2="73595" y2="25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229200"/>
            <a:ext cx="1475630" cy="1475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30.6.2015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30.6.2015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87"/>
          <a:stretch/>
        </p:blipFill>
        <p:spPr>
          <a:xfrm>
            <a:off x="-818" y="0"/>
            <a:ext cx="9144000" cy="5057775"/>
          </a:xfrm>
          <a:prstGeom prst="rect">
            <a:avLst/>
          </a:prstGeom>
        </p:spPr>
      </p:pic>
      <p:sp>
        <p:nvSpPr>
          <p:cNvPr id="11" name="Obdélník 10"/>
          <p:cNvSpPr/>
          <p:nvPr userDrawn="1"/>
        </p:nvSpPr>
        <p:spPr>
          <a:xfrm>
            <a:off x="-818" y="0"/>
            <a:ext cx="9144818" cy="505777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30.6.2015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30.6.2015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30.6.2015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30.6.2015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30.6.2015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30.6.2015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30.6.2015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30.6.2015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5EC1D4A-A796-47C3-A63E-CE236FB377E2}" type="datetimeFigureOut">
              <a:rPr lang="cs-CZ" smtClean="0"/>
              <a:pPr/>
              <a:t>30.6.2015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347864" y="2492896"/>
            <a:ext cx="5648623" cy="2102779"/>
          </a:xfrm>
        </p:spPr>
        <p:txBody>
          <a:bodyPr/>
          <a:lstStyle/>
          <a:p>
            <a:pPr algn="r"/>
            <a:r>
              <a:rPr lang="cs-CZ" dirty="0" smtClean="0"/>
              <a:t>Územně analytické podklady</a:t>
            </a:r>
            <a:br>
              <a:rPr lang="cs-CZ" dirty="0" smtClean="0"/>
            </a:br>
            <a:r>
              <a:rPr lang="cs-CZ" dirty="0" smtClean="0"/>
              <a:t>3. úplná aktualizace - 2015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059832" y="5373216"/>
            <a:ext cx="4464496" cy="576064"/>
          </a:xfrm>
        </p:spPr>
        <p:txBody>
          <a:bodyPr>
            <a:normAutofit/>
          </a:bodyPr>
          <a:lstStyle/>
          <a:p>
            <a:pPr algn="r"/>
            <a:r>
              <a:rPr lang="cs-CZ" dirty="0"/>
              <a:t>Odbor územního plánování a stavebního řádu KÚ ÚK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025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Morche\3_aktualizace_UAP_UK\Kratogramy\Ramcova_uzem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8640"/>
            <a:ext cx="9145190" cy="647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319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50251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95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476672"/>
            <a:ext cx="9144001" cy="563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163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1"/>
            <a:ext cx="3758683" cy="432048"/>
          </a:xfrm>
        </p:spPr>
        <p:txBody>
          <a:bodyPr/>
          <a:lstStyle/>
          <a:p>
            <a:r>
              <a:rPr lang="cs-CZ" dirty="0" smtClean="0"/>
              <a:t>Příklad vybraných problémů k řešení: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3398643" cy="419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427984" y="836712"/>
            <a:ext cx="432048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600" b="1" dirty="0"/>
              <a:t>E/1 - hlubinné úložiště radioaktivních </a:t>
            </a:r>
            <a:r>
              <a:rPr lang="cs-CZ" sz="1600" b="1" dirty="0" smtClean="0"/>
              <a:t>odpadů</a:t>
            </a:r>
          </a:p>
          <a:p>
            <a:pPr algn="just"/>
            <a:endParaRPr lang="cs-CZ" sz="1600" dirty="0" smtClean="0"/>
          </a:p>
          <a:p>
            <a:pPr algn="just"/>
            <a:r>
              <a:rPr lang="cs-CZ" sz="1600" dirty="0"/>
              <a:t>Jedno z prověřovaných potenciálně vhodných území pro lokalizaci hlubinného úložiště radioaktivního </a:t>
            </a:r>
            <a:r>
              <a:rPr lang="cs-CZ" sz="1600" dirty="0" smtClean="0"/>
              <a:t>odpadu.</a:t>
            </a:r>
          </a:p>
          <a:p>
            <a:pPr algn="just"/>
            <a:endParaRPr lang="cs-CZ" sz="1600" dirty="0"/>
          </a:p>
          <a:p>
            <a:pPr algn="just"/>
            <a:r>
              <a:rPr lang="cs-CZ" sz="1600" dirty="0" smtClean="0"/>
              <a:t>V území platí úkol neměnit </a:t>
            </a:r>
            <a:r>
              <a:rPr lang="cs-CZ" sz="1600" dirty="0"/>
              <a:t>jeho současné využití způsobem, který by znemožňoval případnou realizaci záměru.</a:t>
            </a:r>
            <a:endParaRPr lang="cs-CZ" sz="1600" dirty="0" smtClean="0"/>
          </a:p>
          <a:p>
            <a:pPr algn="just"/>
            <a:r>
              <a:rPr lang="cs-CZ" sz="1600" dirty="0" smtClean="0"/>
              <a:t> 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92911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1"/>
            <a:ext cx="3758683" cy="432048"/>
          </a:xfrm>
        </p:spPr>
        <p:txBody>
          <a:bodyPr/>
          <a:lstStyle/>
          <a:p>
            <a:r>
              <a:rPr lang="cs-CZ" dirty="0" smtClean="0"/>
              <a:t>Příklad vybraných problémů k řešení: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27984" y="836712"/>
            <a:ext cx="43204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600" b="1" dirty="0" smtClean="0"/>
              <a:t>E/4 - </a:t>
            </a:r>
            <a:r>
              <a:rPr lang="cs-CZ" sz="1600" b="1" dirty="0"/>
              <a:t>Přečerpávací vodní elektrárna Šumný důl</a:t>
            </a:r>
            <a:endParaRPr lang="cs-CZ" sz="1600" b="1" dirty="0" smtClean="0"/>
          </a:p>
          <a:p>
            <a:pPr algn="just"/>
            <a:endParaRPr lang="cs-CZ" sz="1600" dirty="0" smtClean="0"/>
          </a:p>
          <a:p>
            <a:pPr algn="just"/>
            <a:r>
              <a:rPr lang="cs-CZ" sz="1600" dirty="0" smtClean="0"/>
              <a:t>Vybudování </a:t>
            </a:r>
            <a:r>
              <a:rPr lang="cs-CZ" sz="1600" dirty="0"/>
              <a:t>přehrady v Šumném dole (530 m. n. m.) a akumulační nádrže mezi vrchy Studenec (878 m. n. m.) a Loučná (956 m. n. m) v prostoru obory Fláje. Celkový výkon elektrárny bude 1000 </a:t>
            </a:r>
            <a:r>
              <a:rPr lang="cs-CZ" sz="1600" dirty="0" smtClean="0"/>
              <a:t>MW</a:t>
            </a:r>
          </a:p>
          <a:p>
            <a:pPr algn="just"/>
            <a:endParaRPr lang="cs-CZ" sz="1600" dirty="0"/>
          </a:p>
          <a:p>
            <a:pPr algn="just"/>
            <a:r>
              <a:rPr lang="cs-CZ" sz="1600" dirty="0" smtClean="0"/>
              <a:t>Záměr je v konfliktu s ochranou přírody a krajiny (území je chráněno soustavou NATURA 2000). Chybí prověření možnosti realizace záměru z hlediska zajištění stability a bezpečnosti přenosové soustavy ČR na státní úrovni.</a:t>
            </a:r>
          </a:p>
          <a:p>
            <a:pPr algn="just"/>
            <a:r>
              <a:rPr lang="cs-CZ" sz="1600" dirty="0" smtClean="0"/>
              <a:t>  </a:t>
            </a:r>
            <a:endParaRPr lang="cs-CZ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2633464" cy="382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09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1"/>
            <a:ext cx="3758683" cy="432048"/>
          </a:xfrm>
        </p:spPr>
        <p:txBody>
          <a:bodyPr/>
          <a:lstStyle/>
          <a:p>
            <a:r>
              <a:rPr lang="cs-CZ" dirty="0" smtClean="0"/>
              <a:t>Příklad vybraných problémů k řešení: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27984" y="836712"/>
            <a:ext cx="43204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600" b="1" dirty="0" smtClean="0"/>
              <a:t>Z/1 - </a:t>
            </a:r>
            <a:r>
              <a:rPr lang="cs-CZ" sz="1600" b="1" dirty="0"/>
              <a:t>Rozvoj zařízení pro dopravní a technickou infrastrukturu v oblastech s vysokou hodnotou krajinného rázu </a:t>
            </a:r>
            <a:endParaRPr lang="cs-CZ" sz="1600" b="1" dirty="0" smtClean="0"/>
          </a:p>
          <a:p>
            <a:pPr algn="just"/>
            <a:endParaRPr lang="cs-CZ" sz="1600" dirty="0" smtClean="0"/>
          </a:p>
          <a:p>
            <a:pPr algn="just"/>
            <a:r>
              <a:rPr lang="cs-CZ" sz="1600" dirty="0" smtClean="0"/>
              <a:t>Zvýšený tlak na výstavbu logistických center, center </a:t>
            </a:r>
            <a:r>
              <a:rPr lang="cs-CZ" sz="1600" dirty="0"/>
              <a:t>pro odbavování nákladní dopravy, truck center, apod</a:t>
            </a:r>
            <a:r>
              <a:rPr lang="cs-CZ" sz="1600" dirty="0" smtClean="0"/>
              <a:t>. v území s vysokou hodnotou krajinného rázu.</a:t>
            </a:r>
          </a:p>
          <a:p>
            <a:pPr algn="just"/>
            <a:endParaRPr lang="cs-CZ" sz="1600" dirty="0" smtClean="0"/>
          </a:p>
          <a:p>
            <a:pPr algn="just"/>
            <a:r>
              <a:rPr lang="cs-CZ" sz="1600" dirty="0" smtClean="0"/>
              <a:t>Záměry jsou v konfliktu s obecnou ochranou přírody a krajiny zakotvenou především v ZÚR ÚK formou cílových charakteristik krajiny pro krajinné celky Krušné hory – </a:t>
            </a:r>
            <a:r>
              <a:rPr lang="cs-CZ" sz="1600" dirty="0"/>
              <a:t>náhorní </a:t>
            </a:r>
            <a:r>
              <a:rPr lang="cs-CZ" sz="1600" dirty="0" smtClean="0"/>
              <a:t>plošiny, svahy, vrcholy a hluboká údolí (7a, 7b)</a:t>
            </a:r>
          </a:p>
          <a:p>
            <a:pPr algn="just"/>
            <a:r>
              <a:rPr lang="cs-CZ" sz="1600" dirty="0" smtClean="0"/>
              <a:t>  </a:t>
            </a:r>
            <a:endParaRPr lang="cs-CZ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3200201" cy="422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04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1"/>
            <a:ext cx="3758683" cy="432048"/>
          </a:xfrm>
        </p:spPr>
        <p:txBody>
          <a:bodyPr/>
          <a:lstStyle/>
          <a:p>
            <a:r>
              <a:rPr lang="cs-CZ" dirty="0" smtClean="0"/>
              <a:t>Příklad vybraných problémů k řešení: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292080" y="836712"/>
            <a:ext cx="345638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600" b="1" dirty="0" smtClean="0"/>
              <a:t>D/11 - </a:t>
            </a:r>
            <a:r>
              <a:rPr lang="cs-CZ" sz="1600" b="1" dirty="0"/>
              <a:t>Přeložka silnice II. tř. 266 - Šluknov,</a:t>
            </a:r>
            <a:r>
              <a:rPr lang="cs-CZ" sz="1600" dirty="0"/>
              <a:t> nestabilizovaný návrh</a:t>
            </a:r>
            <a:r>
              <a:rPr lang="cs-CZ" sz="1600" b="1" dirty="0" smtClean="0"/>
              <a:t> </a:t>
            </a:r>
          </a:p>
          <a:p>
            <a:pPr algn="just"/>
            <a:endParaRPr lang="cs-CZ" sz="1600" dirty="0" smtClean="0"/>
          </a:p>
          <a:p>
            <a:pPr algn="just"/>
            <a:r>
              <a:rPr lang="cs-CZ" sz="1600" dirty="0" smtClean="0"/>
              <a:t>Potřeba </a:t>
            </a:r>
            <a:r>
              <a:rPr lang="cs-CZ" sz="1600" dirty="0"/>
              <a:t>zkvalitnění dopravní dostupnosti a </a:t>
            </a:r>
            <a:r>
              <a:rPr lang="cs-CZ" sz="1600" dirty="0" smtClean="0"/>
              <a:t>mezi - sídelních </a:t>
            </a:r>
            <a:r>
              <a:rPr lang="cs-CZ" sz="1600" dirty="0"/>
              <a:t>vazeb Šluknovského výběžku (</a:t>
            </a:r>
            <a:r>
              <a:rPr lang="cs-CZ" sz="1600" dirty="0" err="1" smtClean="0"/>
              <a:t>Varnsdorfska</a:t>
            </a:r>
            <a:r>
              <a:rPr lang="cs-CZ" sz="1600" dirty="0" smtClean="0"/>
              <a:t> </a:t>
            </a:r>
            <a:r>
              <a:rPr lang="cs-CZ" sz="1600" dirty="0"/>
              <a:t>- </a:t>
            </a:r>
            <a:r>
              <a:rPr lang="cs-CZ" sz="1600" dirty="0" err="1" smtClean="0"/>
              <a:t>Rumburska</a:t>
            </a:r>
            <a:r>
              <a:rPr lang="cs-CZ" sz="1600" dirty="0" smtClean="0"/>
              <a:t> </a:t>
            </a:r>
            <a:r>
              <a:rPr lang="cs-CZ" sz="1600" dirty="0"/>
              <a:t>- </a:t>
            </a:r>
            <a:r>
              <a:rPr lang="cs-CZ" sz="1600" dirty="0" smtClean="0"/>
              <a:t>Šluknovska)</a:t>
            </a:r>
            <a:endParaRPr lang="cs-CZ" sz="1600" dirty="0"/>
          </a:p>
          <a:p>
            <a:pPr algn="just"/>
            <a:endParaRPr lang="cs-CZ" sz="1600" dirty="0" smtClean="0"/>
          </a:p>
          <a:p>
            <a:pPr algn="just"/>
            <a:r>
              <a:rPr lang="cs-CZ" sz="1600" dirty="0" smtClean="0"/>
              <a:t>Původní vymezení problému se dále týkalo i silnic I/9</a:t>
            </a:r>
            <a:r>
              <a:rPr lang="cs-CZ" sz="1600" dirty="0"/>
              <a:t>, II/263 </a:t>
            </a:r>
            <a:r>
              <a:rPr lang="cs-CZ" sz="1600" dirty="0" smtClean="0"/>
              <a:t>v obcích Dolní </a:t>
            </a:r>
            <a:r>
              <a:rPr lang="cs-CZ" sz="1600" dirty="0"/>
              <a:t>Podluží, Horní Podluží, Jiřetín pod Jedlovou, Krásná Lípa, Rumburk, </a:t>
            </a:r>
            <a:r>
              <a:rPr lang="cs-CZ" sz="1600" dirty="0" smtClean="0"/>
              <a:t>Rybniště, které však </a:t>
            </a:r>
            <a:r>
              <a:rPr lang="cs-CZ" sz="1600" dirty="0"/>
              <a:t>úkol pro územně plánovací činnost stanovený v ZÚR ÚK </a:t>
            </a:r>
            <a:r>
              <a:rPr lang="cs-CZ" sz="1600" dirty="0" smtClean="0"/>
              <a:t>již splnily</a:t>
            </a:r>
          </a:p>
          <a:p>
            <a:pPr algn="just"/>
            <a:endParaRPr lang="cs-CZ" sz="1600" dirty="0" smtClean="0"/>
          </a:p>
          <a:p>
            <a:pPr algn="just"/>
            <a:r>
              <a:rPr lang="cs-CZ" sz="1600" dirty="0" smtClean="0"/>
              <a:t>  </a:t>
            </a:r>
            <a:endParaRPr lang="cs-CZ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093" y="1124744"/>
            <a:ext cx="2185987" cy="340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72" y="1232040"/>
            <a:ext cx="2158354" cy="330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Přímá spojnice se šipkou 6"/>
          <p:cNvCxnSpPr/>
          <p:nvPr/>
        </p:nvCxnSpPr>
        <p:spPr>
          <a:xfrm flipV="1">
            <a:off x="2051720" y="2276872"/>
            <a:ext cx="1584176" cy="6988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083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2"/>
          <p:cNvSpPr txBox="1">
            <a:spLocks/>
          </p:cNvSpPr>
          <p:nvPr/>
        </p:nvSpPr>
        <p:spPr>
          <a:xfrm>
            <a:off x="323528" y="188640"/>
            <a:ext cx="8568952" cy="64807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cs-CZ" sz="2000" dirty="0" smtClean="0"/>
              <a:t>Zhodnocení práce s UAP ORP </a:t>
            </a:r>
          </a:p>
          <a:p>
            <a:pPr>
              <a:spcBef>
                <a:spcPts val="600"/>
              </a:spcBef>
            </a:pPr>
            <a:endParaRPr lang="cs-CZ" dirty="0" smtClean="0"/>
          </a:p>
          <a:p>
            <a:pPr marL="0" indent="0">
              <a:spcBef>
                <a:spcPts val="600"/>
              </a:spcBef>
            </a:pPr>
            <a:r>
              <a:rPr lang="cs-CZ" b="0" dirty="0" smtClean="0"/>
              <a:t>Záměry k řešení v ÚPD kraje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cs-CZ" b="0" dirty="0" smtClean="0"/>
              <a:t>Převzaty záměry přesahující hranice více obcí a zároveň nadmístního významu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cs-CZ" b="0" dirty="0" smtClean="0"/>
              <a:t>Přebírány zejména nestabilizované záměry u nichž je nutnost koordinace z pozice kraje, nebo záměry mající významný negativní vliv na území sousedních obcí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cs-CZ" b="0" dirty="0" smtClean="0"/>
              <a:t>Záměry republikového charakteru určeny k řešení v PÚR ČR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cs-CZ" b="0" dirty="0"/>
              <a:t>Nepřebírány </a:t>
            </a:r>
            <a:r>
              <a:rPr lang="cs-CZ" b="0" dirty="0" smtClean="0"/>
              <a:t>nové záměry </a:t>
            </a:r>
            <a:r>
              <a:rPr lang="cs-CZ" b="0" dirty="0"/>
              <a:t>jejichž zdrojem je platná ÚPD </a:t>
            </a:r>
            <a:r>
              <a:rPr lang="cs-CZ" b="0" dirty="0" smtClean="0"/>
              <a:t>obce – není důvod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cs-CZ" b="0" dirty="0" smtClean="0"/>
              <a:t>Nepřebírány záměry u nichž chybí zdůvodnění potřeby koordinace z pozice kraje, nebo nelze-li potřebu koordinace dovodit ze samotné povahy záměru</a:t>
            </a:r>
          </a:p>
          <a:p>
            <a:pPr marL="285750" lvl="2" indent="-285750">
              <a:spcBef>
                <a:spcPts val="600"/>
              </a:spcBef>
              <a:buClrTx/>
              <a:buFontTx/>
              <a:buChar char="-"/>
            </a:pPr>
            <a:r>
              <a:rPr lang="cs-CZ" dirty="0" smtClean="0"/>
              <a:t>Nepřevzaté záměry uvedeny </a:t>
            </a:r>
            <a:r>
              <a:rPr lang="cs-CZ" dirty="0"/>
              <a:t>v textové části s krátkým zdůvodněním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endParaRPr lang="cs-CZ" b="0" dirty="0"/>
          </a:p>
          <a:p>
            <a:pPr marL="0" indent="0">
              <a:spcBef>
                <a:spcPts val="600"/>
              </a:spcBef>
            </a:pPr>
            <a:r>
              <a:rPr lang="cs-CZ" b="0" dirty="0" smtClean="0"/>
              <a:t>Problémy k řešení v ÚPD kraje</a:t>
            </a:r>
          </a:p>
          <a:p>
            <a:pPr lvl="2">
              <a:spcBef>
                <a:spcPts val="600"/>
              </a:spcBef>
              <a:buClrTx/>
              <a:buFontTx/>
              <a:buChar char="-"/>
            </a:pPr>
            <a:r>
              <a:rPr lang="cs-CZ" dirty="0" smtClean="0"/>
              <a:t>problémy obecného charakteru přeformulovány do závad</a:t>
            </a:r>
          </a:p>
          <a:p>
            <a:pPr lvl="2">
              <a:spcBef>
                <a:spcPts val="600"/>
              </a:spcBef>
              <a:buClrTx/>
              <a:buFontTx/>
              <a:buChar char="-"/>
            </a:pPr>
            <a:r>
              <a:rPr lang="cs-CZ" dirty="0" smtClean="0"/>
              <a:t>Konkrétní problémy převzaty</a:t>
            </a:r>
          </a:p>
          <a:p>
            <a:pPr marL="0" lvl="2" indent="0">
              <a:spcBef>
                <a:spcPts val="600"/>
              </a:spcBef>
              <a:buClrTx/>
              <a:buNone/>
            </a:pPr>
            <a:endParaRPr lang="cs-CZ" dirty="0"/>
          </a:p>
          <a:p>
            <a:pPr marL="0" lvl="2" indent="0">
              <a:spcBef>
                <a:spcPts val="600"/>
              </a:spcBef>
              <a:buClrTx/>
              <a:buNone/>
            </a:pPr>
            <a:r>
              <a:rPr lang="cs-CZ" b="0" dirty="0" smtClean="0"/>
              <a:t>Nejčastěji se objevující nedostatek:</a:t>
            </a:r>
          </a:p>
          <a:p>
            <a:pPr marL="0" lvl="2" indent="0">
              <a:spcBef>
                <a:spcPts val="600"/>
              </a:spcBef>
              <a:buClrTx/>
              <a:buNone/>
            </a:pPr>
            <a:endParaRPr lang="cs-CZ" dirty="0"/>
          </a:p>
          <a:p>
            <a:pPr marL="0" lvl="2" indent="0" algn="ctr">
              <a:spcBef>
                <a:spcPts val="600"/>
              </a:spcBef>
              <a:buClrTx/>
              <a:buNone/>
            </a:pPr>
            <a:r>
              <a:rPr lang="cs-CZ" b="1" dirty="0" smtClean="0"/>
              <a:t>CHYBĚJÍCÍ ODŮVODNĚNÍ ZÁMĚRU/PROBLÉMU URČENÉHO K ŘEŠENÍ V ÚPD</a:t>
            </a:r>
          </a:p>
          <a:p>
            <a:pPr marL="0" indent="0">
              <a:spcBef>
                <a:spcPts val="600"/>
              </a:spcBef>
            </a:pPr>
            <a:endParaRPr lang="cs-CZ" b="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2392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2"/>
          <p:cNvSpPr txBox="1">
            <a:spLocks/>
          </p:cNvSpPr>
          <p:nvPr/>
        </p:nvSpPr>
        <p:spPr>
          <a:xfrm>
            <a:off x="1475656" y="2852936"/>
            <a:ext cx="5832648" cy="5040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cs-CZ" sz="2000" dirty="0" smtClean="0"/>
              <a:t>Děkuji za pozornost</a:t>
            </a:r>
            <a:endParaRPr lang="cs-CZ" b="1" dirty="0" smtClean="0"/>
          </a:p>
          <a:p>
            <a:pPr marL="0" indent="0">
              <a:spcBef>
                <a:spcPts val="600"/>
              </a:spcBef>
            </a:pPr>
            <a:endParaRPr lang="cs-CZ" b="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4404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88640"/>
            <a:ext cx="8568952" cy="604867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cs-CZ" sz="2000" dirty="0" smtClean="0"/>
              <a:t>Projednání </a:t>
            </a:r>
          </a:p>
          <a:p>
            <a:pPr>
              <a:spcBef>
                <a:spcPts val="600"/>
              </a:spcBef>
            </a:pPr>
            <a:endParaRPr lang="cs-CZ" dirty="0"/>
          </a:p>
          <a:p>
            <a:pPr>
              <a:spcBef>
                <a:spcPts val="600"/>
              </a:spcBef>
            </a:pPr>
            <a:r>
              <a:rPr lang="cs-CZ" b="0" dirty="0" smtClean="0"/>
              <a:t>Komise pro regionální rozvoj: 24.4.2015</a:t>
            </a:r>
          </a:p>
          <a:p>
            <a:pPr>
              <a:spcBef>
                <a:spcPts val="600"/>
              </a:spcBef>
            </a:pPr>
            <a:r>
              <a:rPr lang="cs-CZ" b="0" dirty="0" smtClean="0"/>
              <a:t>Rada Ústeckého kraje: 10.6.2015</a:t>
            </a:r>
          </a:p>
          <a:p>
            <a:pPr>
              <a:spcBef>
                <a:spcPts val="600"/>
              </a:spcBef>
            </a:pPr>
            <a:r>
              <a:rPr lang="cs-CZ" b="0" dirty="0" smtClean="0"/>
              <a:t>Zastupitelstvo Ústeckého kraje: 29.6.2015</a:t>
            </a:r>
            <a:endParaRPr lang="cs-CZ" b="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50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96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8" y="476250"/>
            <a:ext cx="6257925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57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80" y="332656"/>
            <a:ext cx="9161980" cy="613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56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" y="188640"/>
            <a:ext cx="9141117" cy="6453336"/>
          </a:xfrm>
        </p:spPr>
      </p:pic>
    </p:spTree>
    <p:extLst>
      <p:ext uri="{BB962C8B-B14F-4D97-AF65-F5344CB8AC3E}">
        <p14:creationId xmlns:p14="http://schemas.microsoft.com/office/powerpoint/2010/main" val="77555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55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99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323528" y="188640"/>
            <a:ext cx="8568952" cy="604867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cs-CZ" sz="2000" dirty="0" smtClean="0"/>
              <a:t>Zdroje záměrů: </a:t>
            </a:r>
          </a:p>
          <a:p>
            <a:pPr>
              <a:spcBef>
                <a:spcPts val="600"/>
              </a:spcBef>
            </a:pPr>
            <a:endParaRPr lang="cs-CZ" dirty="0"/>
          </a:p>
          <a:p>
            <a:pPr>
              <a:spcBef>
                <a:spcPts val="600"/>
              </a:spcBef>
              <a:buFontTx/>
              <a:buChar char="-"/>
            </a:pPr>
            <a:r>
              <a:rPr lang="cs-CZ" b="0" dirty="0" smtClean="0"/>
              <a:t>V první řadě UAP ORP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cs-CZ" b="0" dirty="0" smtClean="0"/>
              <a:t>PÚR ČR ve znění aktualizace č. 1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cs-CZ" b="0" dirty="0" smtClean="0"/>
              <a:t>Poskytovatelé údajů</a:t>
            </a:r>
          </a:p>
          <a:p>
            <a:pPr marL="0" indent="0">
              <a:spcBef>
                <a:spcPts val="600"/>
              </a:spcBef>
            </a:pPr>
            <a:endParaRPr lang="cs-CZ" b="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2655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6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Úhly">
  <a:themeElements>
    <a:clrScheme name="Vlastní 6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3F0FF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Úhly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Úhl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629</TotalTime>
  <Words>405</Words>
  <Application>Microsoft Office PowerPoint</Application>
  <PresentationFormat>Předvádění na obrazovce (4:3)</PresentationFormat>
  <Paragraphs>59</Paragraphs>
  <Slides>18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19" baseType="lpstr">
      <vt:lpstr>Úhly</vt:lpstr>
      <vt:lpstr>Územně analytické podklady 3. úplná aktualizace - 2015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2.Úplná aktualizace Územně analytických podkladů Ústeckého kraje (2013)</dc:title>
  <dc:creator>Morche Lukáš</dc:creator>
  <cp:lastModifiedBy>Morche Lukáš</cp:lastModifiedBy>
  <cp:revision>81</cp:revision>
  <dcterms:created xsi:type="dcterms:W3CDTF">2015-04-17T09:14:22Z</dcterms:created>
  <dcterms:modified xsi:type="dcterms:W3CDTF">2015-06-30T05:47:45Z</dcterms:modified>
</cp:coreProperties>
</file>