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3"/>
  </p:notesMasterIdLst>
  <p:handoutMasterIdLst>
    <p:handoutMasterId r:id="rId24"/>
  </p:handoutMasterIdLst>
  <p:sldIdLst>
    <p:sldId id="256" r:id="rId2"/>
    <p:sldId id="307" r:id="rId3"/>
    <p:sldId id="316" r:id="rId4"/>
    <p:sldId id="308" r:id="rId5"/>
    <p:sldId id="304" r:id="rId6"/>
    <p:sldId id="328" r:id="rId7"/>
    <p:sldId id="291" r:id="rId8"/>
    <p:sldId id="292" r:id="rId9"/>
    <p:sldId id="326" r:id="rId10"/>
    <p:sldId id="319" r:id="rId11"/>
    <p:sldId id="318" r:id="rId12"/>
    <p:sldId id="321" r:id="rId13"/>
    <p:sldId id="327" r:id="rId14"/>
    <p:sldId id="323" r:id="rId15"/>
    <p:sldId id="324" r:id="rId16"/>
    <p:sldId id="309" r:id="rId17"/>
    <p:sldId id="320" r:id="rId18"/>
    <p:sldId id="312" r:id="rId19"/>
    <p:sldId id="315" r:id="rId20"/>
    <p:sldId id="272" r:id="rId21"/>
    <p:sldId id="329" r:id="rId22"/>
  </p:sldIdLst>
  <p:sldSz cx="9144000" cy="6858000" type="screen4x3"/>
  <p:notesSz cx="6769100" cy="9906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nicka" initials="M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CC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70" d="100"/>
          <a:sy n="70" d="100"/>
        </p:scale>
        <p:origin x="-1170" y="-10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okumenty\prace\EMPRESS\hodnoceni_2012_zbylych_30\dotazniky_spokojenosti\V&#253;sledky_spokojenosti_z&#225;kazn&#237;k&#367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okumenty\prace\EMPRESS\hodnoceni_2012_zbylych_30\dotazniky_spokojenosti\V&#253;sledky_spokojenosti_z&#225;kazn&#237;k&#367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s-CZ"/>
  <c:chart>
    <c:title>
      <c:tx>
        <c:rich>
          <a:bodyPr/>
          <a:lstStyle/>
          <a:p>
            <a:pPr>
              <a:defRPr/>
            </a:pPr>
            <a:r>
              <a:rPr lang="cs-CZ" sz="1400"/>
              <a:t>Mohlo by být vstupní hodnocení přínosné pro jiné podniky?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cat>
            <c:strRef>
              <c:f>List1!$B$24:$B$25</c:f>
              <c:strCache>
                <c:ptCount val="2"/>
                <c:pt idx="0">
                  <c:v>Ano</c:v>
                </c:pt>
                <c:pt idx="1">
                  <c:v>Nevím</c:v>
                </c:pt>
              </c:strCache>
            </c:strRef>
          </c:cat>
          <c:val>
            <c:numRef>
              <c:f>List1!$C$24:$C$25</c:f>
              <c:numCache>
                <c:formatCode>General</c:formatCode>
                <c:ptCount val="2"/>
                <c:pt idx="0">
                  <c:v>29</c:v>
                </c:pt>
                <c:pt idx="1">
                  <c:v>1</c:v>
                </c:pt>
              </c:numCache>
            </c:numRef>
          </c:val>
        </c:ser>
        <c:axId val="56019968"/>
        <c:axId val="56226944"/>
      </c:barChart>
      <c:catAx>
        <c:axId val="56019968"/>
        <c:scaling>
          <c:orientation val="minMax"/>
        </c:scaling>
        <c:axPos val="b"/>
        <c:tickLblPos val="nextTo"/>
        <c:crossAx val="56226944"/>
        <c:crosses val="autoZero"/>
        <c:auto val="1"/>
        <c:lblAlgn val="ctr"/>
        <c:lblOffset val="100"/>
      </c:catAx>
      <c:valAx>
        <c:axId val="56226944"/>
        <c:scaling>
          <c:orientation val="minMax"/>
        </c:scaling>
        <c:axPos val="l"/>
        <c:majorGridlines/>
        <c:numFmt formatCode="General" sourceLinked="1"/>
        <c:tickLblPos val="nextTo"/>
        <c:crossAx val="56019968"/>
        <c:crosses val="autoZero"/>
        <c:crossBetween val="between"/>
        <c:majorUnit val="1"/>
      </c:valAx>
    </c:plotArea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s-CZ"/>
  <c:chart>
    <c:title>
      <c:tx>
        <c:rich>
          <a:bodyPr/>
          <a:lstStyle/>
          <a:p>
            <a:pPr>
              <a:defRPr/>
            </a:pPr>
            <a:r>
              <a:rPr lang="cs-CZ" sz="1400"/>
              <a:t>Realizovali jste již některá navržená opatření/projekty?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cat>
            <c:strRef>
              <c:f>List1!$B$26:$B$28</c:f>
              <c:strCache>
                <c:ptCount val="3"/>
                <c:pt idx="0">
                  <c:v>Ano</c:v>
                </c:pt>
                <c:pt idx="1">
                  <c:v>Ne</c:v>
                </c:pt>
                <c:pt idx="2">
                  <c:v>Neodpověděli</c:v>
                </c:pt>
              </c:strCache>
            </c:strRef>
          </c:cat>
          <c:val>
            <c:numRef>
              <c:f>List1!$C$26:$C$28</c:f>
              <c:numCache>
                <c:formatCode>General</c:formatCode>
                <c:ptCount val="3"/>
                <c:pt idx="0">
                  <c:v>16</c:v>
                </c:pt>
                <c:pt idx="1">
                  <c:v>13</c:v>
                </c:pt>
                <c:pt idx="2">
                  <c:v>1</c:v>
                </c:pt>
              </c:numCache>
            </c:numRef>
          </c:val>
        </c:ser>
        <c:axId val="56137600"/>
        <c:axId val="56139136"/>
      </c:barChart>
      <c:catAx>
        <c:axId val="56137600"/>
        <c:scaling>
          <c:orientation val="minMax"/>
        </c:scaling>
        <c:axPos val="b"/>
        <c:tickLblPos val="nextTo"/>
        <c:crossAx val="56139136"/>
        <c:crosses val="autoZero"/>
        <c:auto val="1"/>
        <c:lblAlgn val="ctr"/>
        <c:lblOffset val="100"/>
      </c:catAx>
      <c:valAx>
        <c:axId val="56139136"/>
        <c:scaling>
          <c:orientation val="minMax"/>
        </c:scaling>
        <c:axPos val="l"/>
        <c:majorGridlines/>
        <c:numFmt formatCode="General" sourceLinked="1"/>
        <c:tickLblPos val="nextTo"/>
        <c:crossAx val="56137600"/>
        <c:crosses val="autoZero"/>
        <c:crossBetween val="between"/>
        <c:majorUnit val="1"/>
      </c:valAx>
    </c:plotArea>
    <c:plotVisOnly val="1"/>
    <c:dispBlanksAs val="gap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33750" cy="494984"/>
          </a:xfrm>
          <a:prstGeom prst="rect">
            <a:avLst/>
          </a:prstGeom>
        </p:spPr>
        <p:txBody>
          <a:bodyPr vert="horz" lIns="91029" tIns="45514" rIns="91029" bIns="45514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33771" y="0"/>
            <a:ext cx="2933750" cy="494984"/>
          </a:xfrm>
          <a:prstGeom prst="rect">
            <a:avLst/>
          </a:prstGeom>
        </p:spPr>
        <p:txBody>
          <a:bodyPr vert="horz" lIns="91029" tIns="45514" rIns="91029" bIns="45514" rtlCol="0"/>
          <a:lstStyle>
            <a:lvl1pPr algn="r">
              <a:defRPr sz="1200"/>
            </a:lvl1pPr>
          </a:lstStyle>
          <a:p>
            <a:fld id="{DAFB2B2E-7437-4121-88DD-CF62F9539C57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9409435"/>
            <a:ext cx="2933750" cy="494984"/>
          </a:xfrm>
          <a:prstGeom prst="rect">
            <a:avLst/>
          </a:prstGeom>
        </p:spPr>
        <p:txBody>
          <a:bodyPr vert="horz" lIns="91029" tIns="45514" rIns="91029" bIns="45514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33771" y="9409435"/>
            <a:ext cx="2933750" cy="494984"/>
          </a:xfrm>
          <a:prstGeom prst="rect">
            <a:avLst/>
          </a:prstGeom>
        </p:spPr>
        <p:txBody>
          <a:bodyPr vert="horz" lIns="91029" tIns="45514" rIns="91029" bIns="45514" rtlCol="0" anchor="b"/>
          <a:lstStyle>
            <a:lvl1pPr algn="r">
              <a:defRPr sz="1200"/>
            </a:lvl1pPr>
          </a:lstStyle>
          <a:p>
            <a:fld id="{DF754406-436F-46A9-B4D6-0F45347A25C5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3277" cy="495300"/>
          </a:xfrm>
          <a:prstGeom prst="rect">
            <a:avLst/>
          </a:prstGeom>
        </p:spPr>
        <p:txBody>
          <a:bodyPr vert="horz" lIns="91029" tIns="45514" rIns="91029" bIns="45514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34257" y="0"/>
            <a:ext cx="2933277" cy="495300"/>
          </a:xfrm>
          <a:prstGeom prst="rect">
            <a:avLst/>
          </a:prstGeom>
        </p:spPr>
        <p:txBody>
          <a:bodyPr vert="horz" lIns="91029" tIns="45514" rIns="91029" bIns="45514" rtlCol="0"/>
          <a:lstStyle>
            <a:lvl1pPr algn="r">
              <a:defRPr sz="1200"/>
            </a:lvl1pPr>
          </a:lstStyle>
          <a:p>
            <a:fld id="{722784C7-6433-4514-8036-9DB7E5A96CCB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9638" y="742950"/>
            <a:ext cx="4951412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29" tIns="45514" rIns="91029" bIns="45514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910" y="4705351"/>
            <a:ext cx="5415280" cy="4457700"/>
          </a:xfrm>
          <a:prstGeom prst="rect">
            <a:avLst/>
          </a:prstGeom>
        </p:spPr>
        <p:txBody>
          <a:bodyPr vert="horz" lIns="91029" tIns="45514" rIns="91029" bIns="4551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33277" cy="495300"/>
          </a:xfrm>
          <a:prstGeom prst="rect">
            <a:avLst/>
          </a:prstGeom>
        </p:spPr>
        <p:txBody>
          <a:bodyPr vert="horz" lIns="91029" tIns="45514" rIns="91029" bIns="45514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34257" y="9408981"/>
            <a:ext cx="2933277" cy="495300"/>
          </a:xfrm>
          <a:prstGeom prst="rect">
            <a:avLst/>
          </a:prstGeom>
        </p:spPr>
        <p:txBody>
          <a:bodyPr vert="horz" lIns="91029" tIns="45514" rIns="91029" bIns="45514" rtlCol="0" anchor="b"/>
          <a:lstStyle>
            <a:lvl1pPr algn="r">
              <a:defRPr sz="1200"/>
            </a:lvl1pPr>
          </a:lstStyle>
          <a:p>
            <a:fld id="{DE9499A1-A79D-4C98-8D53-13CA202CEFE0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631" y="2129984"/>
            <a:ext cx="7772739" cy="1470394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261" y="3885528"/>
            <a:ext cx="6401479" cy="1752664"/>
          </a:xfrm>
        </p:spPr>
        <p:txBody>
          <a:bodyPr/>
          <a:lstStyle>
            <a:lvl1pPr marL="0" indent="0" algn="ctr">
              <a:buNone/>
              <a:defRPr/>
            </a:lvl1pPr>
            <a:lvl2pPr marL="400827" indent="0" algn="ctr">
              <a:buNone/>
              <a:defRPr/>
            </a:lvl2pPr>
            <a:lvl3pPr marL="801654" indent="0" algn="ctr">
              <a:buNone/>
              <a:defRPr/>
            </a:lvl3pPr>
            <a:lvl4pPr marL="1202482" indent="0" algn="ctr">
              <a:buNone/>
              <a:defRPr/>
            </a:lvl4pPr>
            <a:lvl5pPr marL="1603309" indent="0" algn="ctr">
              <a:buNone/>
              <a:defRPr/>
            </a:lvl5pPr>
            <a:lvl6pPr marL="2004136" indent="0" algn="ctr">
              <a:buNone/>
              <a:defRPr/>
            </a:lvl6pPr>
            <a:lvl7pPr marL="2404963" indent="0" algn="ctr">
              <a:buNone/>
              <a:defRPr/>
            </a:lvl7pPr>
            <a:lvl8pPr marL="2805791" indent="0" algn="ctr">
              <a:buNone/>
              <a:defRPr/>
            </a:lvl8pPr>
            <a:lvl9pPr marL="3206618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430152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557521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97454" y="1404148"/>
            <a:ext cx="2062321" cy="5160061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07774" y="1404148"/>
            <a:ext cx="6059343" cy="5160061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462397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693458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288" y="4406863"/>
            <a:ext cx="7772739" cy="1362383"/>
          </a:xfrm>
        </p:spPr>
        <p:txBody>
          <a:bodyPr/>
          <a:lstStyle>
            <a:lvl1pPr algn="l">
              <a:defRPr sz="35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288" y="2906225"/>
            <a:ext cx="7772739" cy="1500638"/>
          </a:xfrm>
        </p:spPr>
        <p:txBody>
          <a:bodyPr anchor="b"/>
          <a:lstStyle>
            <a:lvl1pPr marL="0" indent="0">
              <a:buNone/>
              <a:defRPr sz="1800"/>
            </a:lvl1pPr>
            <a:lvl2pPr marL="400827" indent="0">
              <a:buNone/>
              <a:defRPr sz="1600"/>
            </a:lvl2pPr>
            <a:lvl3pPr marL="801654" indent="0">
              <a:buNone/>
              <a:defRPr sz="1400"/>
            </a:lvl3pPr>
            <a:lvl4pPr marL="1202482" indent="0">
              <a:buNone/>
              <a:defRPr sz="1200"/>
            </a:lvl4pPr>
            <a:lvl5pPr marL="1603309" indent="0">
              <a:buNone/>
              <a:defRPr sz="1200"/>
            </a:lvl5pPr>
            <a:lvl6pPr marL="2004136" indent="0">
              <a:buNone/>
              <a:defRPr sz="1200"/>
            </a:lvl6pPr>
            <a:lvl7pPr marL="2404963" indent="0">
              <a:buNone/>
              <a:defRPr sz="1200"/>
            </a:lvl7pPr>
            <a:lvl8pPr marL="2805791" indent="0">
              <a:buNone/>
              <a:defRPr sz="1200"/>
            </a:lvl8pPr>
            <a:lvl9pPr marL="3206618" indent="0">
              <a:buNone/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="" xmlns:p14="http://schemas.microsoft.com/office/powerpoint/2010/main" val="1368801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07774" y="2514504"/>
            <a:ext cx="4060832" cy="4049705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98944" y="2514504"/>
            <a:ext cx="4060831" cy="4049705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41846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540" y="275070"/>
            <a:ext cx="8228920" cy="1142039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540" y="1535201"/>
            <a:ext cx="4040467" cy="639427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0827" indent="0">
              <a:buNone/>
              <a:defRPr sz="1800" b="1"/>
            </a:lvl2pPr>
            <a:lvl3pPr marL="801654" indent="0">
              <a:buNone/>
              <a:defRPr sz="1600" b="1"/>
            </a:lvl3pPr>
            <a:lvl4pPr marL="1202482" indent="0">
              <a:buNone/>
              <a:defRPr sz="1400" b="1"/>
            </a:lvl4pPr>
            <a:lvl5pPr marL="1603309" indent="0">
              <a:buNone/>
              <a:defRPr sz="1400" b="1"/>
            </a:lvl5pPr>
            <a:lvl6pPr marL="2004136" indent="0">
              <a:buNone/>
              <a:defRPr sz="1400" b="1"/>
            </a:lvl6pPr>
            <a:lvl7pPr marL="2404963" indent="0">
              <a:buNone/>
              <a:defRPr sz="1400" b="1"/>
            </a:lvl7pPr>
            <a:lvl8pPr marL="2805791" indent="0">
              <a:buNone/>
              <a:defRPr sz="1400" b="1"/>
            </a:lvl8pPr>
            <a:lvl9pPr marL="3206618" indent="0">
              <a:buNone/>
              <a:defRPr sz="14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540" y="2174628"/>
            <a:ext cx="4040467" cy="3951775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4637" y="1535201"/>
            <a:ext cx="4041824" cy="639427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0827" indent="0">
              <a:buNone/>
              <a:defRPr sz="1800" b="1"/>
            </a:lvl2pPr>
            <a:lvl3pPr marL="801654" indent="0">
              <a:buNone/>
              <a:defRPr sz="1600" b="1"/>
            </a:lvl3pPr>
            <a:lvl4pPr marL="1202482" indent="0">
              <a:buNone/>
              <a:defRPr sz="1400" b="1"/>
            </a:lvl4pPr>
            <a:lvl5pPr marL="1603309" indent="0">
              <a:buNone/>
              <a:defRPr sz="1400" b="1"/>
            </a:lvl5pPr>
            <a:lvl6pPr marL="2004136" indent="0">
              <a:buNone/>
              <a:defRPr sz="1400" b="1"/>
            </a:lvl6pPr>
            <a:lvl7pPr marL="2404963" indent="0">
              <a:buNone/>
              <a:defRPr sz="1400" b="1"/>
            </a:lvl7pPr>
            <a:lvl8pPr marL="2805791" indent="0">
              <a:buNone/>
              <a:defRPr sz="1400" b="1"/>
            </a:lvl8pPr>
            <a:lvl9pPr marL="3206618" indent="0">
              <a:buNone/>
              <a:defRPr sz="14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4637" y="2174628"/>
            <a:ext cx="4041824" cy="3951775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81497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292695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3576586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540" y="273629"/>
            <a:ext cx="3008627" cy="1160762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4782" y="273629"/>
            <a:ext cx="5111679" cy="5852774"/>
          </a:xfrm>
        </p:spPr>
        <p:txBody>
          <a:bodyPr/>
          <a:lstStyle>
            <a:lvl1pPr>
              <a:defRPr sz="28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540" y="1434391"/>
            <a:ext cx="3008627" cy="4692013"/>
          </a:xfrm>
        </p:spPr>
        <p:txBody>
          <a:bodyPr/>
          <a:lstStyle>
            <a:lvl1pPr marL="0" indent="0">
              <a:buNone/>
              <a:defRPr sz="1200"/>
            </a:lvl1pPr>
            <a:lvl2pPr marL="400827" indent="0">
              <a:buNone/>
              <a:defRPr sz="1100"/>
            </a:lvl2pPr>
            <a:lvl3pPr marL="801654" indent="0">
              <a:buNone/>
              <a:defRPr sz="900"/>
            </a:lvl3pPr>
            <a:lvl4pPr marL="1202482" indent="0">
              <a:buNone/>
              <a:defRPr sz="800"/>
            </a:lvl4pPr>
            <a:lvl5pPr marL="1603309" indent="0">
              <a:buNone/>
              <a:defRPr sz="800"/>
            </a:lvl5pPr>
            <a:lvl6pPr marL="2004136" indent="0">
              <a:buNone/>
              <a:defRPr sz="800"/>
            </a:lvl6pPr>
            <a:lvl7pPr marL="2404963" indent="0">
              <a:buNone/>
              <a:defRPr sz="800"/>
            </a:lvl7pPr>
            <a:lvl8pPr marL="2805791" indent="0">
              <a:buNone/>
              <a:defRPr sz="800"/>
            </a:lvl8pPr>
            <a:lvl9pPr marL="3206618" indent="0">
              <a:buNone/>
              <a:defRPr sz="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="" xmlns:p14="http://schemas.microsoft.com/office/powerpoint/2010/main" val="685120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143" y="4800025"/>
            <a:ext cx="5486400" cy="56742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143" y="612065"/>
            <a:ext cx="5486400" cy="4115952"/>
          </a:xfrm>
        </p:spPr>
        <p:txBody>
          <a:bodyPr/>
          <a:lstStyle>
            <a:lvl1pPr marL="0" indent="0">
              <a:buNone/>
              <a:defRPr sz="2800"/>
            </a:lvl1pPr>
            <a:lvl2pPr marL="400827" indent="0">
              <a:buNone/>
              <a:defRPr sz="2500"/>
            </a:lvl2pPr>
            <a:lvl3pPr marL="801654" indent="0">
              <a:buNone/>
              <a:defRPr sz="2100"/>
            </a:lvl3pPr>
            <a:lvl4pPr marL="1202482" indent="0">
              <a:buNone/>
              <a:defRPr sz="1800"/>
            </a:lvl4pPr>
            <a:lvl5pPr marL="1603309" indent="0">
              <a:buNone/>
              <a:defRPr sz="1800"/>
            </a:lvl5pPr>
            <a:lvl6pPr marL="2004136" indent="0">
              <a:buNone/>
              <a:defRPr sz="1800"/>
            </a:lvl6pPr>
            <a:lvl7pPr marL="2404963" indent="0">
              <a:buNone/>
              <a:defRPr sz="1800"/>
            </a:lvl7pPr>
            <a:lvl8pPr marL="2805791" indent="0">
              <a:buNone/>
              <a:defRPr sz="1800"/>
            </a:lvl8pPr>
            <a:lvl9pPr marL="3206618" indent="0">
              <a:buNone/>
              <a:defRPr sz="18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143" y="5367444"/>
            <a:ext cx="5486400" cy="805044"/>
          </a:xfrm>
        </p:spPr>
        <p:txBody>
          <a:bodyPr/>
          <a:lstStyle>
            <a:lvl1pPr marL="0" indent="0">
              <a:buNone/>
              <a:defRPr sz="1200"/>
            </a:lvl1pPr>
            <a:lvl2pPr marL="400827" indent="0">
              <a:buNone/>
              <a:defRPr sz="1100"/>
            </a:lvl2pPr>
            <a:lvl3pPr marL="801654" indent="0">
              <a:buNone/>
              <a:defRPr sz="900"/>
            </a:lvl3pPr>
            <a:lvl4pPr marL="1202482" indent="0">
              <a:buNone/>
              <a:defRPr sz="800"/>
            </a:lvl4pPr>
            <a:lvl5pPr marL="1603309" indent="0">
              <a:buNone/>
              <a:defRPr sz="800"/>
            </a:lvl5pPr>
            <a:lvl6pPr marL="2004136" indent="0">
              <a:buNone/>
              <a:defRPr sz="800"/>
            </a:lvl6pPr>
            <a:lvl7pPr marL="2404963" indent="0">
              <a:buNone/>
              <a:defRPr sz="800"/>
            </a:lvl7pPr>
            <a:lvl8pPr marL="2805791" indent="0">
              <a:buNone/>
              <a:defRPr sz="800"/>
            </a:lvl8pPr>
            <a:lvl9pPr marL="3206618" indent="0">
              <a:buNone/>
              <a:defRPr sz="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="" xmlns:p14="http://schemas.microsoft.com/office/powerpoint/2010/main" val="2857333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7774" y="1404148"/>
            <a:ext cx="8252001" cy="104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nadpis</a:t>
            </a:r>
            <a:endParaRPr lang="en-GB" smtClean="0"/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7774" y="2514504"/>
            <a:ext cx="8252001" cy="4049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cs-CZ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393869" rtl="0" eaLnBrk="1" fontAlgn="base" hangingPunct="1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5300">
          <a:solidFill>
            <a:srgbClr val="04591C"/>
          </a:solidFill>
          <a:latin typeface="+mj-lt"/>
          <a:ea typeface="+mj-ea"/>
          <a:cs typeface="+mj-cs"/>
        </a:defRPr>
      </a:lvl1pPr>
      <a:lvl2pPr algn="l" defTabSz="393869" rtl="0" eaLnBrk="1" fontAlgn="base" hangingPunct="1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5300">
          <a:solidFill>
            <a:srgbClr val="04591C"/>
          </a:solidFill>
          <a:latin typeface="Arial" charset="0"/>
          <a:cs typeface="Arial" charset="0"/>
        </a:defRPr>
      </a:lvl2pPr>
      <a:lvl3pPr algn="l" defTabSz="393869" rtl="0" eaLnBrk="1" fontAlgn="base" hangingPunct="1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5300">
          <a:solidFill>
            <a:srgbClr val="04591C"/>
          </a:solidFill>
          <a:latin typeface="Arial" charset="0"/>
          <a:cs typeface="Arial" charset="0"/>
        </a:defRPr>
      </a:lvl3pPr>
      <a:lvl4pPr algn="l" defTabSz="393869" rtl="0" eaLnBrk="1" fontAlgn="base" hangingPunct="1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5300">
          <a:solidFill>
            <a:srgbClr val="04591C"/>
          </a:solidFill>
          <a:latin typeface="Arial" charset="0"/>
          <a:cs typeface="Arial" charset="0"/>
        </a:defRPr>
      </a:lvl4pPr>
      <a:lvl5pPr algn="l" defTabSz="393869" rtl="0" eaLnBrk="1" fontAlgn="base" hangingPunct="1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5300">
          <a:solidFill>
            <a:srgbClr val="04591C"/>
          </a:solidFill>
          <a:latin typeface="Arial" charset="0"/>
          <a:cs typeface="Arial" charset="0"/>
        </a:defRPr>
      </a:lvl5pPr>
      <a:lvl6pPr marL="2204550" indent="-200414" algn="l" defTabSz="393869" rtl="0" eaLnBrk="1" fontAlgn="base" hangingPunct="1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6000" b="1">
          <a:solidFill>
            <a:srgbClr val="04591C"/>
          </a:solidFill>
          <a:latin typeface="Arial" charset="0"/>
          <a:cs typeface="Arial" charset="0"/>
        </a:defRPr>
      </a:lvl6pPr>
      <a:lvl7pPr marL="2605377" indent="-200414" algn="l" defTabSz="393869" rtl="0" eaLnBrk="1" fontAlgn="base" hangingPunct="1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6000" b="1">
          <a:solidFill>
            <a:srgbClr val="04591C"/>
          </a:solidFill>
          <a:latin typeface="Arial" charset="0"/>
          <a:cs typeface="Arial" charset="0"/>
        </a:defRPr>
      </a:lvl7pPr>
      <a:lvl8pPr marL="3006204" indent="-200414" algn="l" defTabSz="393869" rtl="0" eaLnBrk="1" fontAlgn="base" hangingPunct="1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6000" b="1">
          <a:solidFill>
            <a:srgbClr val="04591C"/>
          </a:solidFill>
          <a:latin typeface="Arial" charset="0"/>
          <a:cs typeface="Arial" charset="0"/>
        </a:defRPr>
      </a:lvl8pPr>
      <a:lvl9pPr marL="3407032" indent="-200414" algn="l" defTabSz="393869" rtl="0" eaLnBrk="1" fontAlgn="base" hangingPunct="1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6000" b="1">
          <a:solidFill>
            <a:srgbClr val="04591C"/>
          </a:solidFill>
          <a:latin typeface="Arial" charset="0"/>
          <a:cs typeface="Arial" charset="0"/>
        </a:defRPr>
      </a:lvl9pPr>
    </p:titleStyle>
    <p:bodyStyle>
      <a:lvl1pPr marL="300620" indent="-300620" algn="l" defTabSz="393869" rtl="0" eaLnBrk="1" fontAlgn="base" hangingPunct="1">
        <a:lnSpc>
          <a:spcPct val="83000"/>
        </a:lnSpc>
        <a:spcBef>
          <a:spcPct val="0"/>
        </a:spcBef>
        <a:spcAft>
          <a:spcPts val="1249"/>
        </a:spcAft>
        <a:buClr>
          <a:srgbClr val="000000"/>
        </a:buClr>
        <a:buSzPct val="100000"/>
        <a:buFont typeface="Times New Roman" pitchFamily="16" charset="0"/>
        <a:defRPr sz="1400" b="1">
          <a:solidFill>
            <a:srgbClr val="035C24"/>
          </a:solidFill>
          <a:latin typeface="+mn-lt"/>
          <a:ea typeface="+mn-ea"/>
          <a:cs typeface="+mn-cs"/>
        </a:defRPr>
      </a:lvl1pPr>
      <a:lvl2pPr marL="651344" indent="-250517" algn="l" defTabSz="393869" rtl="0" eaLnBrk="1" fontAlgn="base" hangingPunct="1">
        <a:lnSpc>
          <a:spcPct val="83000"/>
        </a:lnSpc>
        <a:spcBef>
          <a:spcPct val="0"/>
        </a:spcBef>
        <a:spcAft>
          <a:spcPts val="998"/>
        </a:spcAft>
        <a:buClr>
          <a:srgbClr val="000000"/>
        </a:buClr>
        <a:buSzPct val="100000"/>
        <a:buFont typeface="Times New Roman" pitchFamily="16" charset="0"/>
        <a:defRPr sz="2500">
          <a:solidFill>
            <a:srgbClr val="008000"/>
          </a:solidFill>
          <a:latin typeface="+mn-lt"/>
          <a:cs typeface="+mn-cs"/>
        </a:defRPr>
      </a:lvl2pPr>
      <a:lvl3pPr marL="1002068" indent="-200414" algn="l" defTabSz="393869" rtl="0" eaLnBrk="1" fontAlgn="base" hangingPunct="1">
        <a:lnSpc>
          <a:spcPct val="83000"/>
        </a:lnSpc>
        <a:spcBef>
          <a:spcPct val="0"/>
        </a:spcBef>
        <a:spcAft>
          <a:spcPts val="745"/>
        </a:spcAft>
        <a:buClr>
          <a:srgbClr val="000000"/>
        </a:buClr>
        <a:buSzPct val="100000"/>
        <a:buFont typeface="Times New Roman" pitchFamily="16" charset="0"/>
        <a:defRPr sz="2100">
          <a:solidFill>
            <a:srgbClr val="008000"/>
          </a:solidFill>
          <a:latin typeface="+mn-lt"/>
          <a:cs typeface="+mn-cs"/>
        </a:defRPr>
      </a:lvl3pPr>
      <a:lvl4pPr marL="1402895" indent="-200414" algn="l" defTabSz="393869" rtl="0" eaLnBrk="1" fontAlgn="base" hangingPunct="1">
        <a:lnSpc>
          <a:spcPct val="83000"/>
        </a:lnSpc>
        <a:spcBef>
          <a:spcPct val="0"/>
        </a:spcBef>
        <a:spcAft>
          <a:spcPts val="504"/>
        </a:spcAft>
        <a:buClr>
          <a:srgbClr val="000000"/>
        </a:buClr>
        <a:buSzPct val="100000"/>
        <a:buFont typeface="Times New Roman" pitchFamily="16" charset="0"/>
        <a:defRPr sz="1800">
          <a:solidFill>
            <a:srgbClr val="008000"/>
          </a:solidFill>
          <a:latin typeface="+mn-lt"/>
          <a:cs typeface="+mn-cs"/>
        </a:defRPr>
      </a:lvl4pPr>
      <a:lvl5pPr marL="1803723" indent="-200414" algn="l" defTabSz="393869" rtl="0" eaLnBrk="1" fontAlgn="base" hangingPunct="1">
        <a:lnSpc>
          <a:spcPct val="83000"/>
        </a:lnSpc>
        <a:spcBef>
          <a:spcPct val="0"/>
        </a:spcBef>
        <a:spcAft>
          <a:spcPts val="252"/>
        </a:spcAft>
        <a:buClr>
          <a:srgbClr val="000000"/>
        </a:buClr>
        <a:buSzPct val="100000"/>
        <a:buFont typeface="Times New Roman" pitchFamily="16" charset="0"/>
        <a:defRPr sz="1800">
          <a:solidFill>
            <a:srgbClr val="008000"/>
          </a:solidFill>
          <a:latin typeface="+mn-lt"/>
          <a:cs typeface="+mn-cs"/>
        </a:defRPr>
      </a:lvl5pPr>
      <a:lvl6pPr marL="2204550" indent="-200414" algn="l" defTabSz="393869" rtl="0" eaLnBrk="1" fontAlgn="base" hangingPunct="1">
        <a:lnSpc>
          <a:spcPct val="83000"/>
        </a:lnSpc>
        <a:spcBef>
          <a:spcPct val="0"/>
        </a:spcBef>
        <a:spcAft>
          <a:spcPts val="252"/>
        </a:spcAft>
        <a:buClr>
          <a:srgbClr val="000000"/>
        </a:buClr>
        <a:buSzPct val="100000"/>
        <a:buFont typeface="Times New Roman" pitchFamily="16" charset="0"/>
        <a:defRPr sz="1800">
          <a:solidFill>
            <a:srgbClr val="008000"/>
          </a:solidFill>
          <a:latin typeface="+mn-lt"/>
          <a:cs typeface="+mn-cs"/>
        </a:defRPr>
      </a:lvl6pPr>
      <a:lvl7pPr marL="2605377" indent="-200414" algn="l" defTabSz="393869" rtl="0" eaLnBrk="1" fontAlgn="base" hangingPunct="1">
        <a:lnSpc>
          <a:spcPct val="83000"/>
        </a:lnSpc>
        <a:spcBef>
          <a:spcPct val="0"/>
        </a:spcBef>
        <a:spcAft>
          <a:spcPts val="252"/>
        </a:spcAft>
        <a:buClr>
          <a:srgbClr val="000000"/>
        </a:buClr>
        <a:buSzPct val="100000"/>
        <a:buFont typeface="Times New Roman" pitchFamily="16" charset="0"/>
        <a:defRPr sz="1800">
          <a:solidFill>
            <a:srgbClr val="008000"/>
          </a:solidFill>
          <a:latin typeface="+mn-lt"/>
          <a:cs typeface="+mn-cs"/>
        </a:defRPr>
      </a:lvl7pPr>
      <a:lvl8pPr marL="3006204" indent="-200414" algn="l" defTabSz="393869" rtl="0" eaLnBrk="1" fontAlgn="base" hangingPunct="1">
        <a:lnSpc>
          <a:spcPct val="83000"/>
        </a:lnSpc>
        <a:spcBef>
          <a:spcPct val="0"/>
        </a:spcBef>
        <a:spcAft>
          <a:spcPts val="252"/>
        </a:spcAft>
        <a:buClr>
          <a:srgbClr val="000000"/>
        </a:buClr>
        <a:buSzPct val="100000"/>
        <a:buFont typeface="Times New Roman" pitchFamily="16" charset="0"/>
        <a:defRPr sz="1800">
          <a:solidFill>
            <a:srgbClr val="008000"/>
          </a:solidFill>
          <a:latin typeface="+mn-lt"/>
          <a:cs typeface="+mn-cs"/>
        </a:defRPr>
      </a:lvl8pPr>
      <a:lvl9pPr marL="3407032" indent="-200414" algn="l" defTabSz="393869" rtl="0" eaLnBrk="1" fontAlgn="base" hangingPunct="1">
        <a:lnSpc>
          <a:spcPct val="83000"/>
        </a:lnSpc>
        <a:spcBef>
          <a:spcPct val="0"/>
        </a:spcBef>
        <a:spcAft>
          <a:spcPts val="252"/>
        </a:spcAft>
        <a:buClr>
          <a:srgbClr val="000000"/>
        </a:buClr>
        <a:buSzPct val="100000"/>
        <a:buFont typeface="Times New Roman" pitchFamily="16" charset="0"/>
        <a:defRPr sz="1800">
          <a:solidFill>
            <a:srgbClr val="008000"/>
          </a:solidFill>
          <a:latin typeface="+mn-lt"/>
          <a:cs typeface="+mn-cs"/>
        </a:defRPr>
      </a:lvl9pPr>
    </p:bodyStyle>
    <p:otherStyle>
      <a:defPPr>
        <a:defRPr lang="cs-CZ"/>
      </a:defPPr>
      <a:lvl1pPr marL="0" algn="l" defTabSz="80165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0827" algn="l" defTabSz="80165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01654" algn="l" defTabSz="80165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02482" algn="l" defTabSz="80165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03309" algn="l" defTabSz="80165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04136" algn="l" defTabSz="80165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04963" algn="l" defTabSz="80165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05791" algn="l" defTabSz="80165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06618" algn="l" defTabSz="80165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23528" y="2996952"/>
            <a:ext cx="8568952" cy="1470394"/>
          </a:xfrm>
        </p:spPr>
        <p:txBody>
          <a:bodyPr>
            <a:noAutofit/>
          </a:bodyPr>
          <a:lstStyle/>
          <a:p>
            <a:pPr algn="ctr"/>
            <a:r>
              <a:rPr lang="cs-CZ" sz="3200" b="1" dirty="0" smtClean="0">
                <a:solidFill>
                  <a:srgbClr val="FF0000"/>
                </a:solidFill>
              </a:rPr>
              <a:t>„Programová podpora vstupního hodnocení udržitelné spotřeby a výroby v ČR“</a:t>
            </a:r>
            <a:endParaRPr lang="cs-CZ" sz="3200" b="1" dirty="0">
              <a:solidFill>
                <a:srgbClr val="FF000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91680" y="1988840"/>
            <a:ext cx="6081059" cy="1345096"/>
          </a:xfrm>
        </p:spPr>
        <p:txBody>
          <a:bodyPr/>
          <a:lstStyle/>
          <a:p>
            <a:r>
              <a:rPr lang="cs-CZ" sz="2800" dirty="0" smtClean="0">
                <a:solidFill>
                  <a:schemeClr val="tx1"/>
                </a:solidFill>
              </a:rPr>
              <a:t>Zkušenosti z programu</a:t>
            </a:r>
            <a:endParaRPr lang="cs-CZ" sz="2800" dirty="0">
              <a:solidFill>
                <a:schemeClr val="tx1"/>
              </a:solidFill>
            </a:endParaRPr>
          </a:p>
        </p:txBody>
      </p:sp>
      <p:sp>
        <p:nvSpPr>
          <p:cNvPr id="5" name="Podnadpis 2"/>
          <p:cNvSpPr txBox="1">
            <a:spLocks/>
          </p:cNvSpPr>
          <p:nvPr/>
        </p:nvSpPr>
        <p:spPr bwMode="auto">
          <a:xfrm>
            <a:off x="2771800" y="5157192"/>
            <a:ext cx="6081059" cy="1345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393869" rtl="0" eaLnBrk="1" fontAlgn="base" latinLnBrk="0" hangingPunct="1">
              <a:lnSpc>
                <a:spcPct val="83000"/>
              </a:lnSpc>
              <a:spcBef>
                <a:spcPct val="0"/>
              </a:spcBef>
              <a:spcAft>
                <a:spcPts val="1249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kumimoji="0" lang="cs-CZ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Ing.</a:t>
            </a:r>
            <a:r>
              <a:rPr kumimoji="0" lang="cs-CZ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Josef </a:t>
            </a:r>
            <a:r>
              <a:rPr kumimoji="0" lang="cs-CZ" b="1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Pikálek</a:t>
            </a:r>
            <a:endParaRPr kumimoji="0" lang="cs-CZ" b="1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393869" rtl="0" eaLnBrk="1" fontAlgn="base" latinLnBrk="0" hangingPunct="1">
              <a:spcBef>
                <a:spcPct val="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cs-CZ" b="1" kern="0" baseline="0" dirty="0" smtClean="0"/>
              <a:t>				   ENVIROS,</a:t>
            </a:r>
            <a:r>
              <a:rPr lang="cs-CZ" b="1" kern="0" dirty="0" smtClean="0"/>
              <a:t> s.r.o.</a:t>
            </a:r>
          </a:p>
          <a:p>
            <a:pPr marL="0" marR="0" lvl="0" indent="0" algn="ctr" defTabSz="393869" rtl="0" eaLnBrk="1" fontAlgn="base" latinLnBrk="0" hangingPunct="1">
              <a:spcBef>
                <a:spcPct val="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kumimoji="0" lang="cs-CZ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	Na</a:t>
            </a:r>
            <a:r>
              <a:rPr kumimoji="0" lang="cs-CZ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Rovnosti 1</a:t>
            </a:r>
          </a:p>
          <a:p>
            <a:pPr marL="0" marR="0" lvl="0" indent="0" algn="ctr" defTabSz="393869" rtl="0" eaLnBrk="1" fontAlgn="base" latinLnBrk="0" hangingPunct="1">
              <a:spcBef>
                <a:spcPct val="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cs-CZ" b="1" kern="0" baseline="0" dirty="0" smtClean="0"/>
              <a:t>				130</a:t>
            </a:r>
            <a:r>
              <a:rPr lang="cs-CZ" b="1" kern="0" dirty="0" smtClean="0"/>
              <a:t> 00 Praha 3</a:t>
            </a:r>
            <a:endParaRPr kumimoji="0" lang="cs-CZ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22751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916832"/>
            <a:ext cx="8252001" cy="1045550"/>
          </a:xfrm>
        </p:spPr>
        <p:txBody>
          <a:bodyPr/>
          <a:lstStyle/>
          <a:p>
            <a:pPr algn="ctr"/>
            <a:r>
              <a:rPr lang="cs-CZ" sz="4000" b="1" dirty="0" smtClean="0">
                <a:solidFill>
                  <a:schemeClr val="accent1">
                    <a:lumMod val="50000"/>
                  </a:schemeClr>
                </a:solidFill>
              </a:rPr>
              <a:t>Zkušenosti z realizace VH USV v prvních 50 podnicích</a:t>
            </a:r>
            <a:r>
              <a:rPr lang="cs-CZ" sz="4000" b="1" dirty="0" smtClean="0">
                <a:solidFill>
                  <a:srgbClr val="FF0000"/>
                </a:solidFill>
              </a:rPr>
              <a:t/>
            </a:r>
            <a:br>
              <a:rPr lang="cs-CZ" sz="4000" b="1" dirty="0" smtClean="0">
                <a:solidFill>
                  <a:srgbClr val="FF0000"/>
                </a:solidFill>
              </a:rPr>
            </a:br>
            <a:r>
              <a:rPr lang="cs-CZ" sz="4000" b="1" dirty="0" smtClean="0">
                <a:solidFill>
                  <a:srgbClr val="FF0000"/>
                </a:solidFill>
              </a:rPr>
              <a:t/>
            </a:r>
            <a:br>
              <a:rPr lang="cs-CZ" sz="4000" b="1" dirty="0" smtClean="0">
                <a:solidFill>
                  <a:srgbClr val="FF0000"/>
                </a:solidFill>
              </a:rPr>
            </a:br>
            <a:r>
              <a:rPr lang="cs-CZ" sz="4000" b="1" dirty="0" smtClean="0">
                <a:solidFill>
                  <a:srgbClr val="FF0000"/>
                </a:solidFill>
              </a:rPr>
              <a:t/>
            </a:r>
            <a:br>
              <a:rPr lang="cs-CZ" sz="4000" b="1" dirty="0" smtClean="0">
                <a:solidFill>
                  <a:srgbClr val="FF0000"/>
                </a:solidFill>
              </a:rPr>
            </a:br>
            <a:endParaRPr lang="cs-CZ" sz="4000" b="1" dirty="0">
              <a:solidFill>
                <a:srgbClr val="FF000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539552" y="4005064"/>
            <a:ext cx="8252001" cy="104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393869" rtl="0" eaLnBrk="1" fontAlgn="base" latinLnBrk="0" hangingPunct="1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cs-CZ" sz="4000" b="1" dirty="0" smtClean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Municipality, průmyslové podniky, nemocnice, školy, …</a:t>
            </a:r>
            <a:r>
              <a:rPr kumimoji="0" lang="cs-CZ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cs-CZ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cs-CZ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cs-CZ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cs-CZ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cs-CZ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cs-CZ" sz="40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11960" y="404664"/>
            <a:ext cx="4475807" cy="1045550"/>
          </a:xfrm>
        </p:spPr>
        <p:txBody>
          <a:bodyPr/>
          <a:lstStyle/>
          <a:p>
            <a:r>
              <a:rPr lang="cs-CZ" sz="3600" b="1" dirty="0" smtClean="0"/>
              <a:t>Nejčastěji navrhované nástroje</a:t>
            </a:r>
            <a:endParaRPr lang="cs-CZ" sz="36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95536" y="1340768"/>
          <a:ext cx="8352929" cy="53609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732"/>
                <a:gridCol w="5977002"/>
                <a:gridCol w="1542195"/>
              </a:tblGrid>
              <a:tr h="423209">
                <a:tc>
                  <a:txBody>
                    <a:bodyPr/>
                    <a:lstStyle/>
                    <a:p>
                      <a:r>
                        <a:rPr lang="cs-CZ" sz="1600" b="1" dirty="0" smtClean="0"/>
                        <a:t>Pořadí</a:t>
                      </a:r>
                      <a:endParaRPr lang="cs-CZ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b="1" dirty="0" smtClean="0"/>
                        <a:t>NÁSTROJ</a:t>
                      </a:r>
                      <a:endParaRPr lang="cs-CZ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dirty="0" smtClean="0"/>
                        <a:t>Četnost %</a:t>
                      </a:r>
                      <a:endParaRPr lang="cs-CZ" sz="1600" b="1" dirty="0"/>
                    </a:p>
                  </a:txBody>
                  <a:tcPr/>
                </a:tc>
              </a:tr>
              <a:tr h="423209">
                <a:tc>
                  <a:txBody>
                    <a:bodyPr/>
                    <a:lstStyle/>
                    <a:p>
                      <a:pPr algn="ctr"/>
                      <a:r>
                        <a:rPr lang="cs-CZ" sz="2400" b="1" dirty="0" smtClean="0"/>
                        <a:t>1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b="1" dirty="0" smtClean="0"/>
                        <a:t>Čistší produkce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b="1" dirty="0" smtClean="0"/>
                        <a:t>54</a:t>
                      </a:r>
                      <a:endParaRPr lang="cs-CZ" sz="2400" b="1" dirty="0"/>
                    </a:p>
                  </a:txBody>
                  <a:tcPr/>
                </a:tc>
              </a:tr>
              <a:tr h="423209">
                <a:tc>
                  <a:txBody>
                    <a:bodyPr/>
                    <a:lstStyle/>
                    <a:p>
                      <a:pPr algn="ctr"/>
                      <a:r>
                        <a:rPr lang="cs-CZ" sz="2400" b="1" dirty="0" smtClean="0"/>
                        <a:t>2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b="1" dirty="0" smtClean="0"/>
                        <a:t>Energetický audit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b="1" dirty="0" smtClean="0"/>
                        <a:t>54</a:t>
                      </a:r>
                      <a:endParaRPr lang="cs-CZ" sz="2400" b="1" dirty="0"/>
                    </a:p>
                  </a:txBody>
                  <a:tcPr/>
                </a:tc>
              </a:tr>
              <a:tr h="423209">
                <a:tc>
                  <a:txBody>
                    <a:bodyPr/>
                    <a:lstStyle/>
                    <a:p>
                      <a:pPr algn="ctr"/>
                      <a:r>
                        <a:rPr lang="cs-CZ" sz="2400" b="1" dirty="0" smtClean="0"/>
                        <a:t>3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b="1" dirty="0" smtClean="0"/>
                        <a:t>Energetické řízení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b="1" dirty="0" smtClean="0"/>
                        <a:t>44</a:t>
                      </a:r>
                      <a:endParaRPr lang="cs-CZ" sz="2400" b="1" dirty="0"/>
                    </a:p>
                  </a:txBody>
                  <a:tcPr/>
                </a:tc>
              </a:tr>
              <a:tr h="423209">
                <a:tc>
                  <a:txBody>
                    <a:bodyPr/>
                    <a:lstStyle/>
                    <a:p>
                      <a:pPr algn="ctr"/>
                      <a:r>
                        <a:rPr lang="cs-CZ" sz="2400" b="1" dirty="0" smtClean="0"/>
                        <a:t>4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b="1" dirty="0" smtClean="0"/>
                        <a:t>Benchmarking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b="1" dirty="0" smtClean="0"/>
                        <a:t>40</a:t>
                      </a:r>
                      <a:endParaRPr lang="cs-CZ" sz="2400" b="1" dirty="0"/>
                    </a:p>
                  </a:txBody>
                  <a:tcPr/>
                </a:tc>
              </a:tr>
              <a:tr h="423209">
                <a:tc>
                  <a:txBody>
                    <a:bodyPr/>
                    <a:lstStyle/>
                    <a:p>
                      <a:pPr algn="ctr"/>
                      <a:r>
                        <a:rPr lang="cs-CZ" sz="2400" b="1" dirty="0" smtClean="0"/>
                        <a:t>5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b="1" dirty="0" smtClean="0"/>
                        <a:t>Nová</a:t>
                      </a:r>
                      <a:r>
                        <a:rPr lang="cs-CZ" sz="2400" b="1" baseline="0" dirty="0" smtClean="0"/>
                        <a:t> technologie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b="1" dirty="0" smtClean="0"/>
                        <a:t>28</a:t>
                      </a:r>
                      <a:endParaRPr lang="cs-CZ" sz="2400" b="1" dirty="0"/>
                    </a:p>
                  </a:txBody>
                  <a:tcPr/>
                </a:tc>
              </a:tr>
              <a:tr h="423209">
                <a:tc>
                  <a:txBody>
                    <a:bodyPr/>
                    <a:lstStyle/>
                    <a:p>
                      <a:pPr algn="ctr"/>
                      <a:r>
                        <a:rPr lang="cs-CZ" sz="2400" b="1" dirty="0" smtClean="0"/>
                        <a:t>6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b="1" dirty="0" smtClean="0"/>
                        <a:t>Společenská odpovědnost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b="1" dirty="0" smtClean="0"/>
                        <a:t>22</a:t>
                      </a:r>
                      <a:endParaRPr lang="cs-CZ" sz="2400" b="1" dirty="0"/>
                    </a:p>
                  </a:txBody>
                  <a:tcPr/>
                </a:tc>
              </a:tr>
              <a:tr h="423209">
                <a:tc>
                  <a:txBody>
                    <a:bodyPr/>
                    <a:lstStyle/>
                    <a:p>
                      <a:pPr algn="ctr"/>
                      <a:r>
                        <a:rPr lang="cs-CZ" sz="2400" b="1" dirty="0" smtClean="0"/>
                        <a:t>7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b="1" dirty="0" smtClean="0"/>
                        <a:t>Systémy environmentálního managementu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b="1" dirty="0" smtClean="0"/>
                        <a:t>20</a:t>
                      </a:r>
                      <a:endParaRPr lang="cs-CZ" sz="2400" b="1" dirty="0"/>
                    </a:p>
                  </a:txBody>
                  <a:tcPr/>
                </a:tc>
              </a:tr>
              <a:tr h="423209">
                <a:tc>
                  <a:txBody>
                    <a:bodyPr/>
                    <a:lstStyle/>
                    <a:p>
                      <a:pPr algn="ctr"/>
                      <a:r>
                        <a:rPr lang="cs-CZ" sz="2400" b="1" dirty="0" smtClean="0"/>
                        <a:t>8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b="1" dirty="0" smtClean="0"/>
                        <a:t>Ekodesign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b="1" dirty="0" smtClean="0"/>
                        <a:t>16</a:t>
                      </a:r>
                      <a:endParaRPr lang="cs-CZ" sz="2400" b="1" dirty="0"/>
                    </a:p>
                  </a:txBody>
                  <a:tcPr/>
                </a:tc>
              </a:tr>
              <a:tr h="423209">
                <a:tc>
                  <a:txBody>
                    <a:bodyPr/>
                    <a:lstStyle/>
                    <a:p>
                      <a:pPr algn="ctr"/>
                      <a:r>
                        <a:rPr lang="cs-CZ" sz="2400" b="1" dirty="0" smtClean="0"/>
                        <a:t>9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b="1" dirty="0" smtClean="0"/>
                        <a:t>Marketing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b="1" dirty="0" smtClean="0"/>
                        <a:t>14</a:t>
                      </a:r>
                      <a:endParaRPr lang="cs-CZ" sz="2400" b="1" dirty="0"/>
                    </a:p>
                  </a:txBody>
                  <a:tcPr/>
                </a:tc>
              </a:tr>
              <a:tr h="423209">
                <a:tc>
                  <a:txBody>
                    <a:bodyPr/>
                    <a:lstStyle/>
                    <a:p>
                      <a:pPr algn="ctr"/>
                      <a:r>
                        <a:rPr lang="cs-CZ" sz="2400" b="1" dirty="0" smtClean="0"/>
                        <a:t>10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b="1" dirty="0" smtClean="0"/>
                        <a:t>Hodnocení environmentálního profilu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b="1" dirty="0" smtClean="0"/>
                        <a:t>12</a:t>
                      </a:r>
                      <a:endParaRPr lang="cs-CZ" sz="24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92080" y="476672"/>
            <a:ext cx="4248472" cy="792088"/>
          </a:xfrm>
        </p:spPr>
        <p:txBody>
          <a:bodyPr/>
          <a:lstStyle/>
          <a:p>
            <a:r>
              <a:rPr lang="cs-CZ" sz="4800" b="1" dirty="0" smtClean="0"/>
              <a:t>Výsledky</a:t>
            </a:r>
            <a:endParaRPr lang="cs-CZ" sz="48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39552" y="1196752"/>
          <a:ext cx="8208912" cy="53217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5688"/>
                <a:gridCol w="904875"/>
                <a:gridCol w="1178832"/>
                <a:gridCol w="1413133"/>
                <a:gridCol w="944531"/>
                <a:gridCol w="1178832"/>
                <a:gridCol w="1333021"/>
              </a:tblGrid>
              <a:tr h="115499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Opatření</a:t>
                      </a:r>
                      <a:r>
                        <a:rPr lang="cs-CZ" sz="20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podle návratnosti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Úspora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Investiční náročnost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Prostá doba návratnosti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Snížení emisní zátěže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Roční </a:t>
                      </a: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úspora Kč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81973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m3 plyn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kWh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Kč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rok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tun CO2/rok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/>
                </a:tc>
              </a:tr>
              <a:tr h="868482">
                <a:tc>
                  <a:txBody>
                    <a:bodyPr/>
                    <a:lstStyle/>
                    <a:p>
                      <a:pPr algn="l" fontAlgn="b"/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Celkem opatření do 1 roku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32 100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187 442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12 211 500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1 996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20 197 892</a:t>
                      </a:r>
                    </a:p>
                  </a:txBody>
                  <a:tcPr marL="9525" marR="9525" marT="9525" marB="0" anchor="b"/>
                </a:tc>
              </a:tr>
              <a:tr h="868482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Celkem opatření 1-3 roky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1 031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68 862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33 665 503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2,51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13 393 798</a:t>
                      </a:r>
                    </a:p>
                  </a:txBody>
                  <a:tcPr marL="9525" marR="9525" marT="9525" marB="0" anchor="b"/>
                </a:tc>
              </a:tr>
              <a:tr h="868482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Celkem opatření 3-5 let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109 488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30 769 263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4,40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6 991 302</a:t>
                      </a:r>
                    </a:p>
                  </a:txBody>
                  <a:tcPr marL="9525" marR="9525" marT="9525" marB="0" anchor="b"/>
                </a:tc>
              </a:tr>
              <a:tr h="868482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Celkem opatření &gt;5 let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155 699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1 411 859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361 317 413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16,09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2 132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22 460 050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7774" y="1404148"/>
            <a:ext cx="8384706" cy="1045550"/>
          </a:xfrm>
        </p:spPr>
        <p:txBody>
          <a:bodyPr/>
          <a:lstStyle/>
          <a:p>
            <a:r>
              <a:rPr lang="cs-CZ" dirty="0" smtClean="0"/>
              <a:t>VH USV pomáhá </a:t>
            </a:r>
            <a:r>
              <a:rPr lang="cs-CZ" dirty="0" err="1" smtClean="0"/>
              <a:t>napľňovat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7774" y="3140968"/>
            <a:ext cx="8252001" cy="3423241"/>
          </a:xfrm>
        </p:spPr>
        <p:txBody>
          <a:bodyPr/>
          <a:lstStyle/>
          <a:p>
            <a:r>
              <a:rPr lang="cs-CZ" sz="2000" dirty="0" smtClean="0"/>
              <a:t>Státní strategické plány vedoucí ke snížení emisí z průmyslu, dopravy a dalších zdrojů znečišťujících ovzduší (nový národní program snižování emisí ČR)</a:t>
            </a:r>
          </a:p>
          <a:p>
            <a:endParaRPr lang="cs-CZ" sz="2000" dirty="0" smtClean="0"/>
          </a:p>
          <a:p>
            <a:r>
              <a:rPr lang="cs-CZ" sz="2000" dirty="0" smtClean="0"/>
              <a:t>Využívání nejlepších dostupných technik - VH USV vede k identifikaci BAT i v menších podnicích, které nemají vlastní kapacity – podpora MSP</a:t>
            </a:r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2"/>
            <a:r>
              <a:rPr lang="cs-CZ" sz="2300" dirty="0"/>
              <a:t>Mohlo by být vstupní hodnocení přínosné pro jiné podniky?</a:t>
            </a:r>
            <a:br>
              <a:rPr lang="cs-CZ" sz="2300" dirty="0"/>
            </a:br>
            <a:endParaRPr lang="cs-CZ" sz="23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508000" y="2514600"/>
          <a:ext cx="8251825" cy="40497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747155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2"/>
            <a:r>
              <a:rPr lang="cs-CZ" sz="2300" dirty="0"/>
              <a:t>Realizovali jste již některá navržená opatření/projekty?</a:t>
            </a:r>
            <a:br>
              <a:rPr lang="cs-CZ" sz="2300" dirty="0"/>
            </a:br>
            <a:endParaRPr lang="cs-CZ" sz="23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508000" y="2514600"/>
          <a:ext cx="8251825" cy="40497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2530771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915816" y="1496265"/>
            <a:ext cx="4464007" cy="4839141"/>
            <a:chOff x="576" y="1536"/>
            <a:chExt cx="2243" cy="2352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576" y="1536"/>
              <a:ext cx="2243" cy="2352"/>
              <a:chOff x="192" y="67"/>
              <a:chExt cx="257" cy="221"/>
            </a:xfrm>
          </p:grpSpPr>
          <p:sp>
            <p:nvSpPr>
              <p:cNvPr id="68612" name="Line 4"/>
              <p:cNvSpPr>
                <a:spLocks noChangeShapeType="1"/>
              </p:cNvSpPr>
              <p:nvPr/>
            </p:nvSpPr>
            <p:spPr bwMode="auto">
              <a:xfrm flipH="1">
                <a:off x="192" y="67"/>
                <a:ext cx="128" cy="22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8613" name="Line 5"/>
              <p:cNvSpPr>
                <a:spLocks noChangeShapeType="1"/>
              </p:cNvSpPr>
              <p:nvPr/>
            </p:nvSpPr>
            <p:spPr bwMode="auto">
              <a:xfrm>
                <a:off x="322" y="69"/>
                <a:ext cx="127" cy="219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8614" name="Line 6"/>
              <p:cNvSpPr>
                <a:spLocks noChangeShapeType="1"/>
              </p:cNvSpPr>
              <p:nvPr/>
            </p:nvSpPr>
            <p:spPr bwMode="auto">
              <a:xfrm>
                <a:off x="194" y="287"/>
                <a:ext cx="254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8615" name="Line 7"/>
              <p:cNvSpPr>
                <a:spLocks noChangeShapeType="1"/>
              </p:cNvSpPr>
              <p:nvPr/>
            </p:nvSpPr>
            <p:spPr bwMode="auto">
              <a:xfrm>
                <a:off x="211" y="254"/>
                <a:ext cx="219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8616" name="Line 8"/>
              <p:cNvSpPr>
                <a:spLocks noChangeShapeType="1"/>
              </p:cNvSpPr>
              <p:nvPr/>
            </p:nvSpPr>
            <p:spPr bwMode="auto">
              <a:xfrm>
                <a:off x="232" y="221"/>
                <a:ext cx="177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8617" name="Line 9"/>
              <p:cNvSpPr>
                <a:spLocks noChangeShapeType="1"/>
              </p:cNvSpPr>
              <p:nvPr/>
            </p:nvSpPr>
            <p:spPr bwMode="auto">
              <a:xfrm>
                <a:off x="251" y="186"/>
                <a:ext cx="14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8618" name="Line 10"/>
              <p:cNvSpPr>
                <a:spLocks noChangeShapeType="1"/>
              </p:cNvSpPr>
              <p:nvPr/>
            </p:nvSpPr>
            <p:spPr bwMode="auto">
              <a:xfrm>
                <a:off x="272" y="153"/>
                <a:ext cx="98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8619" name="Line 11"/>
              <p:cNvSpPr>
                <a:spLocks noChangeShapeType="1"/>
              </p:cNvSpPr>
              <p:nvPr/>
            </p:nvSpPr>
            <p:spPr bwMode="auto">
              <a:xfrm>
                <a:off x="291" y="119"/>
                <a:ext cx="6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</p:grpSp>
        <p:sp>
          <p:nvSpPr>
            <p:cNvPr id="68620" name="Text Box 12"/>
            <p:cNvSpPr txBox="1">
              <a:spLocks noChangeArrowheads="1"/>
            </p:cNvSpPr>
            <p:nvPr/>
          </p:nvSpPr>
          <p:spPr bwMode="auto">
            <a:xfrm>
              <a:off x="1056" y="3552"/>
              <a:ext cx="1344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04287" tIns="52144" rIns="104287" bIns="52144">
              <a:spAutoFit/>
            </a:bodyPr>
            <a:lstStyle/>
            <a:p>
              <a:pPr algn="ctr" defTabSz="449539">
                <a:spcBef>
                  <a:spcPct val="50000"/>
                </a:spcBef>
              </a:pPr>
              <a:r>
                <a:rPr lang="cs-CZ" dirty="0" smtClean="0">
                  <a:solidFill>
                    <a:schemeClr val="tx1"/>
                  </a:solidFill>
                  <a:latin typeface="Verdana" pitchFamily="34" charset="0"/>
                </a:rPr>
                <a:t>ZAINTERESOVANÉ SKUPINY</a:t>
              </a:r>
              <a:endParaRPr lang="en-GB" dirty="0">
                <a:solidFill>
                  <a:schemeClr val="tx1"/>
                </a:solidFill>
                <a:latin typeface="Verdana" pitchFamily="34" charset="0"/>
              </a:endParaRPr>
            </a:p>
          </p:txBody>
        </p:sp>
        <p:sp>
          <p:nvSpPr>
            <p:cNvPr id="68621" name="Text Box 13"/>
            <p:cNvSpPr txBox="1">
              <a:spLocks noChangeArrowheads="1"/>
            </p:cNvSpPr>
            <p:nvPr/>
          </p:nvSpPr>
          <p:spPr bwMode="auto">
            <a:xfrm>
              <a:off x="1336" y="2860"/>
              <a:ext cx="1104" cy="2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04287" tIns="52144" rIns="104287" bIns="52144">
              <a:spAutoFit/>
            </a:bodyPr>
            <a:lstStyle/>
            <a:p>
              <a:pPr defTabSz="449539">
                <a:spcBef>
                  <a:spcPct val="50000"/>
                </a:spcBef>
              </a:pPr>
              <a:r>
                <a:rPr lang="cs-CZ" dirty="0">
                  <a:latin typeface="Verdana" pitchFamily="34" charset="0"/>
                </a:rPr>
                <a:t>STRATEGIE</a:t>
              </a:r>
              <a:endParaRPr lang="en-GB" dirty="0">
                <a:latin typeface="Verdana" pitchFamily="34" charset="0"/>
              </a:endParaRPr>
            </a:p>
          </p:txBody>
        </p:sp>
        <p:sp>
          <p:nvSpPr>
            <p:cNvPr id="68622" name="Text Box 14"/>
            <p:cNvSpPr txBox="1">
              <a:spLocks noChangeArrowheads="1"/>
            </p:cNvSpPr>
            <p:nvPr/>
          </p:nvSpPr>
          <p:spPr bwMode="auto">
            <a:xfrm>
              <a:off x="1300" y="3210"/>
              <a:ext cx="1008" cy="4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04287" tIns="52144" rIns="104287" bIns="52144">
              <a:spAutoFit/>
            </a:bodyPr>
            <a:lstStyle/>
            <a:p>
              <a:pPr defTabSz="449539">
                <a:spcBef>
                  <a:spcPct val="50000"/>
                </a:spcBef>
              </a:pPr>
              <a:r>
                <a:rPr lang="cs-CZ" dirty="0">
                  <a:latin typeface="Verdana" pitchFamily="34" charset="0"/>
                </a:rPr>
                <a:t>VIZE A CÍLE</a:t>
              </a:r>
              <a:endParaRPr lang="en-GB" dirty="0">
                <a:latin typeface="Verdana" pitchFamily="34" charset="0"/>
              </a:endParaRPr>
            </a:p>
          </p:txBody>
        </p:sp>
        <p:sp>
          <p:nvSpPr>
            <p:cNvPr id="68623" name="Text Box 15"/>
            <p:cNvSpPr txBox="1">
              <a:spLocks noChangeArrowheads="1"/>
            </p:cNvSpPr>
            <p:nvPr/>
          </p:nvSpPr>
          <p:spPr bwMode="auto">
            <a:xfrm>
              <a:off x="1191" y="2510"/>
              <a:ext cx="1296" cy="2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04287" tIns="52144" rIns="104287" bIns="52144">
              <a:spAutoFit/>
            </a:bodyPr>
            <a:lstStyle/>
            <a:p>
              <a:pPr defTabSz="449539">
                <a:spcBef>
                  <a:spcPct val="50000"/>
                </a:spcBef>
              </a:pPr>
              <a:r>
                <a:rPr lang="en-GB" dirty="0">
                  <a:latin typeface="Verdana" pitchFamily="34" charset="0"/>
                </a:rPr>
                <a:t>SYST</a:t>
              </a:r>
              <a:r>
                <a:rPr lang="cs-CZ" dirty="0">
                  <a:latin typeface="Verdana" pitchFamily="34" charset="0"/>
                </a:rPr>
                <a:t>É</a:t>
              </a:r>
              <a:r>
                <a:rPr lang="en-GB" dirty="0">
                  <a:latin typeface="Verdana" pitchFamily="34" charset="0"/>
                </a:rPr>
                <a:t>M</a:t>
              </a:r>
              <a:r>
                <a:rPr lang="cs-CZ" dirty="0">
                  <a:latin typeface="Verdana" pitchFamily="34" charset="0"/>
                </a:rPr>
                <a:t> ŘÍZENÍ</a:t>
              </a:r>
              <a:endParaRPr lang="en-GB" dirty="0">
                <a:latin typeface="Verdana" pitchFamily="34" charset="0"/>
              </a:endParaRPr>
            </a:p>
          </p:txBody>
        </p:sp>
        <p:sp>
          <p:nvSpPr>
            <p:cNvPr id="68624" name="Text Box 16"/>
            <p:cNvSpPr txBox="1">
              <a:spLocks noChangeArrowheads="1"/>
            </p:cNvSpPr>
            <p:nvPr/>
          </p:nvSpPr>
          <p:spPr bwMode="auto">
            <a:xfrm>
              <a:off x="1083" y="2160"/>
              <a:ext cx="1248" cy="2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04287" tIns="52144" rIns="104287" bIns="52144">
              <a:spAutoFit/>
            </a:bodyPr>
            <a:lstStyle/>
            <a:p>
              <a:pPr algn="ctr" defTabSz="449539">
                <a:spcBef>
                  <a:spcPct val="50000"/>
                </a:spcBef>
              </a:pPr>
              <a:r>
                <a:rPr lang="cs-CZ" dirty="0">
                  <a:latin typeface="Verdana" pitchFamily="34" charset="0"/>
                </a:rPr>
                <a:t>VÝROBA</a:t>
              </a:r>
              <a:endParaRPr lang="en-GB" dirty="0">
                <a:latin typeface="Verdana" pitchFamily="34" charset="0"/>
              </a:endParaRPr>
            </a:p>
          </p:txBody>
        </p:sp>
        <p:sp>
          <p:nvSpPr>
            <p:cNvPr id="68625" name="Text Box 17"/>
            <p:cNvSpPr txBox="1">
              <a:spLocks noChangeArrowheads="1"/>
            </p:cNvSpPr>
            <p:nvPr/>
          </p:nvSpPr>
          <p:spPr bwMode="auto">
            <a:xfrm>
              <a:off x="1444" y="1950"/>
              <a:ext cx="651" cy="1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104287" tIns="52144" rIns="104287" bIns="52144">
              <a:spAutoFit/>
            </a:bodyPr>
            <a:lstStyle/>
            <a:p>
              <a:pPr defTabSz="449539">
                <a:spcBef>
                  <a:spcPct val="50000"/>
                </a:spcBef>
              </a:pPr>
              <a:r>
                <a:rPr lang="cs-CZ" sz="1200" dirty="0">
                  <a:latin typeface="Verdana" pitchFamily="34" charset="0"/>
                </a:rPr>
                <a:t>PRODUKTY</a:t>
              </a:r>
              <a:endParaRPr lang="en-GB" sz="1200" dirty="0">
                <a:latin typeface="Verdana" pitchFamily="34" charset="0"/>
              </a:endParaRPr>
            </a:p>
          </p:txBody>
        </p:sp>
      </p:grpSp>
      <p:sp>
        <p:nvSpPr>
          <p:cNvPr id="68626" name="Rectangle 18"/>
          <p:cNvSpPr>
            <a:spLocks noGrp="1" noChangeArrowheads="1"/>
          </p:cNvSpPr>
          <p:nvPr>
            <p:ph type="title"/>
          </p:nvPr>
        </p:nvSpPr>
        <p:spPr>
          <a:xfrm>
            <a:off x="1259632" y="1196752"/>
            <a:ext cx="7884368" cy="485316"/>
          </a:xfrm>
        </p:spPr>
        <p:txBody>
          <a:bodyPr/>
          <a:lstStyle/>
          <a:p>
            <a:pPr marL="979800" indent="-979800" defTabSz="801654"/>
            <a:r>
              <a:rPr lang="cs-CZ" sz="2400" b="1" dirty="0" smtClean="0">
                <a:solidFill>
                  <a:srgbClr val="FF0000"/>
                </a:solidFill>
              </a:rPr>
              <a:t>Řízení materiálových a energetických toků ve výrobě</a:t>
            </a:r>
            <a:endParaRPr lang="en-GB" sz="2400" b="1" dirty="0">
              <a:solidFill>
                <a:srgbClr val="FF0000"/>
              </a:solidFill>
            </a:endParaRPr>
          </a:p>
        </p:txBody>
      </p:sp>
      <p:sp>
        <p:nvSpPr>
          <p:cNvPr id="68627" name="Line 19"/>
          <p:cNvSpPr>
            <a:spLocks noChangeShapeType="1"/>
          </p:cNvSpPr>
          <p:nvPr/>
        </p:nvSpPr>
        <p:spPr bwMode="auto">
          <a:xfrm>
            <a:off x="2267744" y="5589240"/>
            <a:ext cx="5616624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lIns="80165" tIns="40083" rIns="80165" bIns="40083"/>
          <a:lstStyle/>
          <a:p>
            <a:endParaRPr lang="cs-CZ"/>
          </a:p>
        </p:txBody>
      </p:sp>
      <p:sp>
        <p:nvSpPr>
          <p:cNvPr id="68631" name="Text Box 23"/>
          <p:cNvSpPr txBox="1">
            <a:spLocks noChangeArrowheads="1"/>
          </p:cNvSpPr>
          <p:nvPr/>
        </p:nvSpPr>
        <p:spPr bwMode="auto">
          <a:xfrm>
            <a:off x="4427984" y="476672"/>
            <a:ext cx="4536504" cy="523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28" tIns="45715" rIns="91428" bIns="45715">
            <a:spAutoFit/>
          </a:bodyPr>
          <a:lstStyle/>
          <a:p>
            <a:pPr defTabSz="449539">
              <a:spcBef>
                <a:spcPct val="50000"/>
              </a:spcBef>
            </a:pPr>
            <a:r>
              <a:rPr lang="cs-CZ" sz="2800" b="1" dirty="0" smtClean="0">
                <a:solidFill>
                  <a:srgbClr val="0070C0"/>
                </a:solidFill>
              </a:rPr>
              <a:t>Nástroje pro zlepšení 1</a:t>
            </a:r>
            <a:endParaRPr lang="cs-CZ" sz="2800" b="1" dirty="0">
              <a:solidFill>
                <a:srgbClr val="0070C0"/>
              </a:solidFill>
            </a:endParaRPr>
          </a:p>
        </p:txBody>
      </p:sp>
      <p:sp>
        <p:nvSpPr>
          <p:cNvPr id="30" name="Left-Right Arrow 29"/>
          <p:cNvSpPr/>
          <p:nvPr/>
        </p:nvSpPr>
        <p:spPr bwMode="auto">
          <a:xfrm rot="16200000">
            <a:off x="4166244" y="3834756"/>
            <a:ext cx="1872208" cy="484632"/>
          </a:xfrm>
          <a:prstGeom prst="leftRightArrow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kumimoji="0" lang="cs-CZ" sz="1600" b="1" i="0" u="none" strike="noStrike" cap="none" normalizeH="0" baseline="0" smtClean="0">
              <a:ln>
                <a:noFill/>
              </a:ln>
              <a:solidFill>
                <a:srgbClr val="035C24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899592" y="1844824"/>
            <a:ext cx="316835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>
                <a:solidFill>
                  <a:srgbClr val="0070C0"/>
                </a:solidFill>
              </a:rPr>
              <a:t>NÁSTROJE:</a:t>
            </a:r>
          </a:p>
          <a:p>
            <a:endParaRPr lang="cs-CZ" sz="2400" b="1" dirty="0" smtClean="0">
              <a:solidFill>
                <a:srgbClr val="0070C0"/>
              </a:solidFill>
            </a:endParaRPr>
          </a:p>
          <a:p>
            <a:r>
              <a:rPr lang="cs-CZ" sz="2400" b="1" dirty="0" smtClean="0">
                <a:solidFill>
                  <a:srgbClr val="0070C0"/>
                </a:solidFill>
              </a:rPr>
              <a:t>Energetický audit anebo energetické řízení</a:t>
            </a:r>
          </a:p>
          <a:p>
            <a:r>
              <a:rPr lang="cs-CZ" sz="2400" b="1" dirty="0" smtClean="0">
                <a:solidFill>
                  <a:srgbClr val="0070C0"/>
                </a:solidFill>
              </a:rPr>
              <a:t>(monitoring a targeting)</a:t>
            </a:r>
          </a:p>
          <a:p>
            <a:endParaRPr lang="cs-CZ" sz="2400" b="1" dirty="0" smtClean="0">
              <a:solidFill>
                <a:srgbClr val="0070C0"/>
              </a:solidFill>
            </a:endParaRPr>
          </a:p>
          <a:p>
            <a:r>
              <a:rPr lang="cs-CZ" sz="2400" dirty="0" smtClean="0">
                <a:solidFill>
                  <a:srgbClr val="0070C0"/>
                </a:solidFill>
              </a:rPr>
              <a:t>Environmentální manažerské účetnictví</a:t>
            </a:r>
          </a:p>
          <a:p>
            <a:endParaRPr lang="cs-CZ" b="1" dirty="0" smtClean="0">
              <a:solidFill>
                <a:srgbClr val="0070C0"/>
              </a:solidFill>
            </a:endParaRPr>
          </a:p>
          <a:p>
            <a:endParaRPr lang="cs-CZ" dirty="0"/>
          </a:p>
        </p:txBody>
      </p:sp>
      <p:sp>
        <p:nvSpPr>
          <p:cNvPr id="32" name="Left-Right Arrow 31"/>
          <p:cNvSpPr/>
          <p:nvPr/>
        </p:nvSpPr>
        <p:spPr bwMode="auto">
          <a:xfrm rot="10800000">
            <a:off x="4499992" y="2708920"/>
            <a:ext cx="1258812" cy="556640"/>
          </a:xfrm>
          <a:prstGeom prst="leftRightArrow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kumimoji="0" lang="cs-CZ" sz="1600" b="1" i="0" u="none" strike="noStrike" cap="none" normalizeH="0" baseline="0" smtClean="0">
              <a:ln>
                <a:noFill/>
              </a:ln>
              <a:solidFill>
                <a:srgbClr val="035C24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335688" y="2492896"/>
            <a:ext cx="2808312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>
                <a:solidFill>
                  <a:srgbClr val="0070C0"/>
                </a:solidFill>
              </a:rPr>
              <a:t>Čistší produkce</a:t>
            </a:r>
          </a:p>
          <a:p>
            <a:r>
              <a:rPr lang="cs-CZ" sz="2400" b="1" dirty="0" smtClean="0">
                <a:solidFill>
                  <a:srgbClr val="0070C0"/>
                </a:solidFill>
              </a:rPr>
              <a:t>Benchmarking</a:t>
            </a:r>
          </a:p>
          <a:p>
            <a:r>
              <a:rPr lang="cs-CZ" sz="2400" b="1" dirty="0" smtClean="0">
                <a:solidFill>
                  <a:srgbClr val="0070C0"/>
                </a:solidFill>
              </a:rPr>
              <a:t>Nové technologie</a:t>
            </a:r>
          </a:p>
          <a:p>
            <a:endParaRPr lang="cs-CZ" sz="2400" b="1" dirty="0" smtClean="0">
              <a:solidFill>
                <a:srgbClr val="0070C0"/>
              </a:solidFill>
            </a:endParaRPr>
          </a:p>
          <a:p>
            <a:endParaRPr lang="cs-CZ" sz="2400" b="1" dirty="0" smtClean="0">
              <a:solidFill>
                <a:srgbClr val="0070C0"/>
              </a:solidFill>
            </a:endParaRPr>
          </a:p>
          <a:p>
            <a:endParaRPr lang="cs-CZ" b="1" dirty="0" smtClean="0">
              <a:solidFill>
                <a:srgbClr val="0070C0"/>
              </a:solidFill>
            </a:endParaRP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915816" y="1496265"/>
            <a:ext cx="4464007" cy="4839141"/>
            <a:chOff x="576" y="1536"/>
            <a:chExt cx="2243" cy="2352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576" y="1536"/>
              <a:ext cx="2243" cy="2352"/>
              <a:chOff x="192" y="67"/>
              <a:chExt cx="257" cy="221"/>
            </a:xfrm>
          </p:grpSpPr>
          <p:sp>
            <p:nvSpPr>
              <p:cNvPr id="68612" name="Line 4"/>
              <p:cNvSpPr>
                <a:spLocks noChangeShapeType="1"/>
              </p:cNvSpPr>
              <p:nvPr/>
            </p:nvSpPr>
            <p:spPr bwMode="auto">
              <a:xfrm flipH="1">
                <a:off x="192" y="67"/>
                <a:ext cx="128" cy="22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8613" name="Line 5"/>
              <p:cNvSpPr>
                <a:spLocks noChangeShapeType="1"/>
              </p:cNvSpPr>
              <p:nvPr/>
            </p:nvSpPr>
            <p:spPr bwMode="auto">
              <a:xfrm>
                <a:off x="322" y="69"/>
                <a:ext cx="127" cy="219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8614" name="Line 6"/>
              <p:cNvSpPr>
                <a:spLocks noChangeShapeType="1"/>
              </p:cNvSpPr>
              <p:nvPr/>
            </p:nvSpPr>
            <p:spPr bwMode="auto">
              <a:xfrm>
                <a:off x="194" y="287"/>
                <a:ext cx="254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8615" name="Line 7"/>
              <p:cNvSpPr>
                <a:spLocks noChangeShapeType="1"/>
              </p:cNvSpPr>
              <p:nvPr/>
            </p:nvSpPr>
            <p:spPr bwMode="auto">
              <a:xfrm>
                <a:off x="211" y="254"/>
                <a:ext cx="219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8616" name="Line 8"/>
              <p:cNvSpPr>
                <a:spLocks noChangeShapeType="1"/>
              </p:cNvSpPr>
              <p:nvPr/>
            </p:nvSpPr>
            <p:spPr bwMode="auto">
              <a:xfrm>
                <a:off x="232" y="221"/>
                <a:ext cx="177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8617" name="Line 9"/>
              <p:cNvSpPr>
                <a:spLocks noChangeShapeType="1"/>
              </p:cNvSpPr>
              <p:nvPr/>
            </p:nvSpPr>
            <p:spPr bwMode="auto">
              <a:xfrm>
                <a:off x="251" y="186"/>
                <a:ext cx="14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8618" name="Line 10"/>
              <p:cNvSpPr>
                <a:spLocks noChangeShapeType="1"/>
              </p:cNvSpPr>
              <p:nvPr/>
            </p:nvSpPr>
            <p:spPr bwMode="auto">
              <a:xfrm>
                <a:off x="272" y="153"/>
                <a:ext cx="98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8619" name="Line 11"/>
              <p:cNvSpPr>
                <a:spLocks noChangeShapeType="1"/>
              </p:cNvSpPr>
              <p:nvPr/>
            </p:nvSpPr>
            <p:spPr bwMode="auto">
              <a:xfrm>
                <a:off x="291" y="119"/>
                <a:ext cx="6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</p:grpSp>
        <p:sp>
          <p:nvSpPr>
            <p:cNvPr id="68620" name="Text Box 12"/>
            <p:cNvSpPr txBox="1">
              <a:spLocks noChangeArrowheads="1"/>
            </p:cNvSpPr>
            <p:nvPr/>
          </p:nvSpPr>
          <p:spPr bwMode="auto">
            <a:xfrm>
              <a:off x="1056" y="3552"/>
              <a:ext cx="1344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04287" tIns="52144" rIns="104287" bIns="52144">
              <a:spAutoFit/>
            </a:bodyPr>
            <a:lstStyle/>
            <a:p>
              <a:pPr algn="ctr" defTabSz="449539">
                <a:spcBef>
                  <a:spcPct val="50000"/>
                </a:spcBef>
              </a:pPr>
              <a:r>
                <a:rPr lang="cs-CZ" b="1" dirty="0" smtClean="0">
                  <a:solidFill>
                    <a:schemeClr val="tx1"/>
                  </a:solidFill>
                  <a:latin typeface="Verdana" pitchFamily="34" charset="0"/>
                </a:rPr>
                <a:t>ZAINTERESOVANÉ SKUPINY</a:t>
              </a:r>
              <a:endParaRPr lang="en-GB" b="1" dirty="0">
                <a:solidFill>
                  <a:schemeClr val="tx1"/>
                </a:solidFill>
                <a:latin typeface="Verdana" pitchFamily="34" charset="0"/>
              </a:endParaRPr>
            </a:p>
          </p:txBody>
        </p:sp>
        <p:sp>
          <p:nvSpPr>
            <p:cNvPr id="68621" name="Text Box 13"/>
            <p:cNvSpPr txBox="1">
              <a:spLocks noChangeArrowheads="1"/>
            </p:cNvSpPr>
            <p:nvPr/>
          </p:nvSpPr>
          <p:spPr bwMode="auto">
            <a:xfrm>
              <a:off x="1336" y="2860"/>
              <a:ext cx="1104" cy="2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04287" tIns="52144" rIns="104287" bIns="52144">
              <a:spAutoFit/>
            </a:bodyPr>
            <a:lstStyle/>
            <a:p>
              <a:pPr defTabSz="449539">
                <a:spcBef>
                  <a:spcPct val="50000"/>
                </a:spcBef>
              </a:pPr>
              <a:r>
                <a:rPr lang="cs-CZ" dirty="0">
                  <a:latin typeface="Verdana" pitchFamily="34" charset="0"/>
                </a:rPr>
                <a:t>STRATEGIE</a:t>
              </a:r>
              <a:endParaRPr lang="en-GB" dirty="0">
                <a:latin typeface="Verdana" pitchFamily="34" charset="0"/>
              </a:endParaRPr>
            </a:p>
          </p:txBody>
        </p:sp>
        <p:sp>
          <p:nvSpPr>
            <p:cNvPr id="68622" name="Text Box 14"/>
            <p:cNvSpPr txBox="1">
              <a:spLocks noChangeArrowheads="1"/>
            </p:cNvSpPr>
            <p:nvPr/>
          </p:nvSpPr>
          <p:spPr bwMode="auto">
            <a:xfrm>
              <a:off x="1300" y="3210"/>
              <a:ext cx="1008" cy="4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04287" tIns="52144" rIns="104287" bIns="52144">
              <a:spAutoFit/>
            </a:bodyPr>
            <a:lstStyle/>
            <a:p>
              <a:pPr defTabSz="449539">
                <a:spcBef>
                  <a:spcPct val="50000"/>
                </a:spcBef>
              </a:pPr>
              <a:r>
                <a:rPr lang="cs-CZ" dirty="0">
                  <a:latin typeface="Verdana" pitchFamily="34" charset="0"/>
                </a:rPr>
                <a:t>VIZE A CÍLE</a:t>
              </a:r>
              <a:endParaRPr lang="en-GB" dirty="0">
                <a:latin typeface="Verdana" pitchFamily="34" charset="0"/>
              </a:endParaRPr>
            </a:p>
          </p:txBody>
        </p:sp>
        <p:sp>
          <p:nvSpPr>
            <p:cNvPr id="68623" name="Text Box 15"/>
            <p:cNvSpPr txBox="1">
              <a:spLocks noChangeArrowheads="1"/>
            </p:cNvSpPr>
            <p:nvPr/>
          </p:nvSpPr>
          <p:spPr bwMode="auto">
            <a:xfrm>
              <a:off x="1191" y="2510"/>
              <a:ext cx="1296" cy="2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04287" tIns="52144" rIns="104287" bIns="52144">
              <a:spAutoFit/>
            </a:bodyPr>
            <a:lstStyle/>
            <a:p>
              <a:pPr defTabSz="449539">
                <a:spcBef>
                  <a:spcPct val="50000"/>
                </a:spcBef>
              </a:pPr>
              <a:r>
                <a:rPr lang="en-GB" dirty="0">
                  <a:latin typeface="Verdana" pitchFamily="34" charset="0"/>
                </a:rPr>
                <a:t>SYST</a:t>
              </a:r>
              <a:r>
                <a:rPr lang="cs-CZ" dirty="0">
                  <a:latin typeface="Verdana" pitchFamily="34" charset="0"/>
                </a:rPr>
                <a:t>É</a:t>
              </a:r>
              <a:r>
                <a:rPr lang="en-GB" dirty="0">
                  <a:latin typeface="Verdana" pitchFamily="34" charset="0"/>
                </a:rPr>
                <a:t>M</a:t>
              </a:r>
              <a:r>
                <a:rPr lang="cs-CZ" dirty="0">
                  <a:latin typeface="Verdana" pitchFamily="34" charset="0"/>
                </a:rPr>
                <a:t> ŘÍZENÍ</a:t>
              </a:r>
              <a:endParaRPr lang="en-GB" dirty="0">
                <a:latin typeface="Verdana" pitchFamily="34" charset="0"/>
              </a:endParaRPr>
            </a:p>
          </p:txBody>
        </p:sp>
        <p:sp>
          <p:nvSpPr>
            <p:cNvPr id="68624" name="Text Box 16"/>
            <p:cNvSpPr txBox="1">
              <a:spLocks noChangeArrowheads="1"/>
            </p:cNvSpPr>
            <p:nvPr/>
          </p:nvSpPr>
          <p:spPr bwMode="auto">
            <a:xfrm>
              <a:off x="1083" y="2160"/>
              <a:ext cx="1248" cy="2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04287" tIns="52144" rIns="104287" bIns="52144">
              <a:spAutoFit/>
            </a:bodyPr>
            <a:lstStyle/>
            <a:p>
              <a:pPr algn="ctr" defTabSz="449539">
                <a:spcBef>
                  <a:spcPct val="50000"/>
                </a:spcBef>
              </a:pPr>
              <a:r>
                <a:rPr lang="cs-CZ" dirty="0">
                  <a:latin typeface="Verdana" pitchFamily="34" charset="0"/>
                </a:rPr>
                <a:t>VÝROBA</a:t>
              </a:r>
              <a:endParaRPr lang="en-GB" dirty="0">
                <a:latin typeface="Verdana" pitchFamily="34" charset="0"/>
              </a:endParaRPr>
            </a:p>
          </p:txBody>
        </p:sp>
        <p:sp>
          <p:nvSpPr>
            <p:cNvPr id="68625" name="Text Box 17"/>
            <p:cNvSpPr txBox="1">
              <a:spLocks noChangeArrowheads="1"/>
            </p:cNvSpPr>
            <p:nvPr/>
          </p:nvSpPr>
          <p:spPr bwMode="auto">
            <a:xfrm>
              <a:off x="1299" y="1711"/>
              <a:ext cx="1104" cy="2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04287" tIns="52144" rIns="104287" bIns="52144">
              <a:spAutoFit/>
            </a:bodyPr>
            <a:lstStyle/>
            <a:p>
              <a:pPr defTabSz="449539">
                <a:spcBef>
                  <a:spcPct val="50000"/>
                </a:spcBef>
              </a:pPr>
              <a:r>
                <a:rPr lang="cs-CZ" dirty="0">
                  <a:latin typeface="Verdana" pitchFamily="34" charset="0"/>
                </a:rPr>
                <a:t>PRODUKTY</a:t>
              </a:r>
              <a:endParaRPr lang="en-GB" dirty="0">
                <a:latin typeface="Verdana" pitchFamily="34" charset="0"/>
              </a:endParaRPr>
            </a:p>
          </p:txBody>
        </p:sp>
      </p:grpSp>
      <p:sp>
        <p:nvSpPr>
          <p:cNvPr id="68626" name="Rectangle 18"/>
          <p:cNvSpPr>
            <a:spLocks noGrp="1" noChangeArrowheads="1"/>
          </p:cNvSpPr>
          <p:nvPr>
            <p:ph type="title"/>
          </p:nvPr>
        </p:nvSpPr>
        <p:spPr>
          <a:xfrm>
            <a:off x="1979712" y="1196752"/>
            <a:ext cx="6552728" cy="485316"/>
          </a:xfrm>
        </p:spPr>
        <p:txBody>
          <a:bodyPr/>
          <a:lstStyle/>
          <a:p>
            <a:pPr marL="979800" indent="-979800" defTabSz="801654"/>
            <a:r>
              <a:rPr lang="cs-CZ" sz="2400" b="1" dirty="0" smtClean="0">
                <a:solidFill>
                  <a:srgbClr val="FF0000"/>
                </a:solidFill>
              </a:rPr>
              <a:t>Komunikace se zainteresovanými skupinami</a:t>
            </a:r>
            <a:endParaRPr lang="en-GB" sz="2400" b="1" dirty="0">
              <a:solidFill>
                <a:srgbClr val="FF0000"/>
              </a:solidFill>
            </a:endParaRPr>
          </a:p>
        </p:txBody>
      </p:sp>
      <p:sp>
        <p:nvSpPr>
          <p:cNvPr id="68627" name="Line 19"/>
          <p:cNvSpPr>
            <a:spLocks noChangeShapeType="1"/>
          </p:cNvSpPr>
          <p:nvPr/>
        </p:nvSpPr>
        <p:spPr bwMode="auto">
          <a:xfrm>
            <a:off x="2267744" y="5589240"/>
            <a:ext cx="5616624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lIns="80165" tIns="40083" rIns="80165" bIns="40083"/>
          <a:lstStyle/>
          <a:p>
            <a:endParaRPr lang="cs-CZ"/>
          </a:p>
        </p:txBody>
      </p:sp>
      <p:sp>
        <p:nvSpPr>
          <p:cNvPr id="68631" name="Text Box 23"/>
          <p:cNvSpPr txBox="1">
            <a:spLocks noChangeArrowheads="1"/>
          </p:cNvSpPr>
          <p:nvPr/>
        </p:nvSpPr>
        <p:spPr bwMode="auto">
          <a:xfrm>
            <a:off x="4283968" y="332656"/>
            <a:ext cx="4536504" cy="523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28" tIns="45715" rIns="91428" bIns="45715">
            <a:spAutoFit/>
          </a:bodyPr>
          <a:lstStyle/>
          <a:p>
            <a:pPr defTabSz="449539">
              <a:spcBef>
                <a:spcPct val="50000"/>
              </a:spcBef>
            </a:pPr>
            <a:r>
              <a:rPr lang="cs-CZ" sz="2800" b="1" dirty="0" smtClean="0">
                <a:solidFill>
                  <a:srgbClr val="0070C0"/>
                </a:solidFill>
              </a:rPr>
              <a:t>Nástroje pro zlepšení 2</a:t>
            </a:r>
            <a:endParaRPr lang="cs-CZ" sz="2800" b="1" dirty="0">
              <a:solidFill>
                <a:srgbClr val="0070C0"/>
              </a:solidFill>
            </a:endParaRPr>
          </a:p>
        </p:txBody>
      </p:sp>
      <p:sp>
        <p:nvSpPr>
          <p:cNvPr id="30" name="Left-Right Arrow 29"/>
          <p:cNvSpPr/>
          <p:nvPr/>
        </p:nvSpPr>
        <p:spPr bwMode="auto">
          <a:xfrm rot="16200000">
            <a:off x="3158132" y="5418932"/>
            <a:ext cx="1152128" cy="484632"/>
          </a:xfrm>
          <a:prstGeom prst="leftRightArrow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kumimoji="0" lang="cs-CZ" sz="1600" b="1" i="0" u="none" strike="noStrike" cap="none" normalizeH="0" baseline="0" smtClean="0">
              <a:ln>
                <a:noFill/>
              </a:ln>
              <a:solidFill>
                <a:srgbClr val="035C24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83568" y="1844824"/>
            <a:ext cx="216024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>
                <a:solidFill>
                  <a:srgbClr val="0070C0"/>
                </a:solidFill>
              </a:rPr>
              <a:t>NÁSTROJE:</a:t>
            </a:r>
          </a:p>
          <a:p>
            <a:endParaRPr lang="cs-CZ" sz="2400" b="1" dirty="0" smtClean="0">
              <a:solidFill>
                <a:srgbClr val="0070C0"/>
              </a:solidFill>
            </a:endParaRPr>
          </a:p>
          <a:p>
            <a:r>
              <a:rPr lang="cs-CZ" sz="2400" b="1" dirty="0" smtClean="0">
                <a:solidFill>
                  <a:srgbClr val="0070C0"/>
                </a:solidFill>
              </a:rPr>
              <a:t>Společenská odpovědnost</a:t>
            </a:r>
          </a:p>
          <a:p>
            <a:endParaRPr lang="cs-CZ" sz="2400" b="1" dirty="0" smtClean="0">
              <a:solidFill>
                <a:srgbClr val="0070C0"/>
              </a:solidFill>
            </a:endParaRPr>
          </a:p>
          <a:p>
            <a:r>
              <a:rPr lang="cs-CZ" sz="2400" dirty="0" smtClean="0">
                <a:solidFill>
                  <a:srgbClr val="0070C0"/>
                </a:solidFill>
              </a:rPr>
              <a:t>Certifikace</a:t>
            </a:r>
          </a:p>
          <a:p>
            <a:r>
              <a:rPr lang="cs-CZ" sz="2400" dirty="0" smtClean="0">
                <a:solidFill>
                  <a:srgbClr val="0070C0"/>
                </a:solidFill>
              </a:rPr>
              <a:t>Značení</a:t>
            </a:r>
          </a:p>
          <a:p>
            <a:r>
              <a:rPr lang="cs-CZ" sz="2400" dirty="0" smtClean="0">
                <a:solidFill>
                  <a:srgbClr val="0070C0"/>
                </a:solidFill>
              </a:rPr>
              <a:t>Reporting</a:t>
            </a:r>
            <a:endParaRPr lang="cs-CZ" dirty="0" smtClean="0">
              <a:solidFill>
                <a:srgbClr val="0070C0"/>
              </a:solidFill>
            </a:endParaRPr>
          </a:p>
          <a:p>
            <a:endParaRPr lang="cs-CZ" b="1" dirty="0" smtClean="0">
              <a:solidFill>
                <a:srgbClr val="0070C0"/>
              </a:solidFill>
            </a:endParaRPr>
          </a:p>
          <a:p>
            <a:endParaRPr lang="cs-CZ" dirty="0"/>
          </a:p>
        </p:txBody>
      </p:sp>
      <p:sp>
        <p:nvSpPr>
          <p:cNvPr id="23" name="Left-Right Arrow 22"/>
          <p:cNvSpPr/>
          <p:nvPr/>
        </p:nvSpPr>
        <p:spPr bwMode="auto">
          <a:xfrm rot="16200000">
            <a:off x="6038452" y="5418932"/>
            <a:ext cx="1152128" cy="484632"/>
          </a:xfrm>
          <a:prstGeom prst="leftRightArrow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kumimoji="0" lang="cs-CZ" sz="1600" b="1" i="0" u="none" strike="noStrike" cap="none" normalizeH="0" baseline="0" smtClean="0">
              <a:ln>
                <a:noFill/>
              </a:ln>
              <a:solidFill>
                <a:srgbClr val="035C24"/>
              </a:solidFill>
              <a:effectLst/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915816" y="1496265"/>
            <a:ext cx="4464007" cy="4839141"/>
            <a:chOff x="576" y="1536"/>
            <a:chExt cx="2243" cy="2352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576" y="1536"/>
              <a:ext cx="2243" cy="2352"/>
              <a:chOff x="192" y="67"/>
              <a:chExt cx="257" cy="221"/>
            </a:xfrm>
          </p:grpSpPr>
          <p:sp>
            <p:nvSpPr>
              <p:cNvPr id="68612" name="Line 4"/>
              <p:cNvSpPr>
                <a:spLocks noChangeShapeType="1"/>
              </p:cNvSpPr>
              <p:nvPr/>
            </p:nvSpPr>
            <p:spPr bwMode="auto">
              <a:xfrm flipH="1">
                <a:off x="192" y="67"/>
                <a:ext cx="128" cy="22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8613" name="Line 5"/>
              <p:cNvSpPr>
                <a:spLocks noChangeShapeType="1"/>
              </p:cNvSpPr>
              <p:nvPr/>
            </p:nvSpPr>
            <p:spPr bwMode="auto">
              <a:xfrm>
                <a:off x="322" y="69"/>
                <a:ext cx="127" cy="219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8614" name="Line 6"/>
              <p:cNvSpPr>
                <a:spLocks noChangeShapeType="1"/>
              </p:cNvSpPr>
              <p:nvPr/>
            </p:nvSpPr>
            <p:spPr bwMode="auto">
              <a:xfrm>
                <a:off x="194" y="287"/>
                <a:ext cx="254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8615" name="Line 7"/>
              <p:cNvSpPr>
                <a:spLocks noChangeShapeType="1"/>
              </p:cNvSpPr>
              <p:nvPr/>
            </p:nvSpPr>
            <p:spPr bwMode="auto">
              <a:xfrm>
                <a:off x="211" y="254"/>
                <a:ext cx="219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8616" name="Line 8"/>
              <p:cNvSpPr>
                <a:spLocks noChangeShapeType="1"/>
              </p:cNvSpPr>
              <p:nvPr/>
            </p:nvSpPr>
            <p:spPr bwMode="auto">
              <a:xfrm>
                <a:off x="232" y="221"/>
                <a:ext cx="177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8617" name="Line 9"/>
              <p:cNvSpPr>
                <a:spLocks noChangeShapeType="1"/>
              </p:cNvSpPr>
              <p:nvPr/>
            </p:nvSpPr>
            <p:spPr bwMode="auto">
              <a:xfrm>
                <a:off x="251" y="186"/>
                <a:ext cx="14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8618" name="Line 10"/>
              <p:cNvSpPr>
                <a:spLocks noChangeShapeType="1"/>
              </p:cNvSpPr>
              <p:nvPr/>
            </p:nvSpPr>
            <p:spPr bwMode="auto">
              <a:xfrm>
                <a:off x="272" y="153"/>
                <a:ext cx="98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8619" name="Line 11"/>
              <p:cNvSpPr>
                <a:spLocks noChangeShapeType="1"/>
              </p:cNvSpPr>
              <p:nvPr/>
            </p:nvSpPr>
            <p:spPr bwMode="auto">
              <a:xfrm>
                <a:off x="291" y="119"/>
                <a:ext cx="6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</p:grpSp>
        <p:sp>
          <p:nvSpPr>
            <p:cNvPr id="68620" name="Text Box 12"/>
            <p:cNvSpPr txBox="1">
              <a:spLocks noChangeArrowheads="1"/>
            </p:cNvSpPr>
            <p:nvPr/>
          </p:nvSpPr>
          <p:spPr bwMode="auto">
            <a:xfrm>
              <a:off x="1056" y="3552"/>
              <a:ext cx="1344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04287" tIns="52144" rIns="104287" bIns="52144">
              <a:spAutoFit/>
            </a:bodyPr>
            <a:lstStyle/>
            <a:p>
              <a:pPr algn="ctr" defTabSz="449539">
                <a:spcBef>
                  <a:spcPct val="50000"/>
                </a:spcBef>
              </a:pPr>
              <a:r>
                <a:rPr lang="cs-CZ" dirty="0" smtClean="0">
                  <a:solidFill>
                    <a:schemeClr val="tx1"/>
                  </a:solidFill>
                  <a:latin typeface="Verdana" pitchFamily="34" charset="0"/>
                </a:rPr>
                <a:t>ZAINTERESOVANÉ SKUPINY</a:t>
              </a:r>
              <a:endParaRPr lang="en-GB" dirty="0">
                <a:solidFill>
                  <a:schemeClr val="tx1"/>
                </a:solidFill>
                <a:latin typeface="Verdana" pitchFamily="34" charset="0"/>
              </a:endParaRPr>
            </a:p>
          </p:txBody>
        </p:sp>
        <p:sp>
          <p:nvSpPr>
            <p:cNvPr id="68621" name="Text Box 13"/>
            <p:cNvSpPr txBox="1">
              <a:spLocks noChangeArrowheads="1"/>
            </p:cNvSpPr>
            <p:nvPr/>
          </p:nvSpPr>
          <p:spPr bwMode="auto">
            <a:xfrm>
              <a:off x="1336" y="2860"/>
              <a:ext cx="1104" cy="2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04287" tIns="52144" rIns="104287" bIns="52144">
              <a:spAutoFit/>
            </a:bodyPr>
            <a:lstStyle/>
            <a:p>
              <a:pPr defTabSz="449539">
                <a:spcBef>
                  <a:spcPct val="50000"/>
                </a:spcBef>
              </a:pPr>
              <a:r>
                <a:rPr lang="cs-CZ" dirty="0">
                  <a:latin typeface="Verdana" pitchFamily="34" charset="0"/>
                </a:rPr>
                <a:t>STRATEGIE</a:t>
              </a:r>
              <a:endParaRPr lang="en-GB" dirty="0">
                <a:latin typeface="Verdana" pitchFamily="34" charset="0"/>
              </a:endParaRPr>
            </a:p>
          </p:txBody>
        </p:sp>
        <p:sp>
          <p:nvSpPr>
            <p:cNvPr id="68622" name="Text Box 14"/>
            <p:cNvSpPr txBox="1">
              <a:spLocks noChangeArrowheads="1"/>
            </p:cNvSpPr>
            <p:nvPr/>
          </p:nvSpPr>
          <p:spPr bwMode="auto">
            <a:xfrm>
              <a:off x="1300" y="3210"/>
              <a:ext cx="1008" cy="4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04287" tIns="52144" rIns="104287" bIns="52144">
              <a:spAutoFit/>
            </a:bodyPr>
            <a:lstStyle/>
            <a:p>
              <a:pPr defTabSz="449539">
                <a:spcBef>
                  <a:spcPct val="50000"/>
                </a:spcBef>
              </a:pPr>
              <a:r>
                <a:rPr lang="cs-CZ" dirty="0">
                  <a:latin typeface="Verdana" pitchFamily="34" charset="0"/>
                </a:rPr>
                <a:t>VIZE A CÍLE</a:t>
              </a:r>
              <a:endParaRPr lang="en-GB" dirty="0">
                <a:latin typeface="Verdana" pitchFamily="34" charset="0"/>
              </a:endParaRPr>
            </a:p>
          </p:txBody>
        </p:sp>
        <p:sp>
          <p:nvSpPr>
            <p:cNvPr id="68623" name="Text Box 15"/>
            <p:cNvSpPr txBox="1">
              <a:spLocks noChangeArrowheads="1"/>
            </p:cNvSpPr>
            <p:nvPr/>
          </p:nvSpPr>
          <p:spPr bwMode="auto">
            <a:xfrm>
              <a:off x="1191" y="2510"/>
              <a:ext cx="1296" cy="2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04287" tIns="52144" rIns="104287" bIns="52144">
              <a:spAutoFit/>
            </a:bodyPr>
            <a:lstStyle/>
            <a:p>
              <a:pPr defTabSz="449539">
                <a:spcBef>
                  <a:spcPct val="50000"/>
                </a:spcBef>
              </a:pPr>
              <a:r>
                <a:rPr lang="en-GB" dirty="0">
                  <a:latin typeface="Verdana" pitchFamily="34" charset="0"/>
                </a:rPr>
                <a:t>SYST</a:t>
              </a:r>
              <a:r>
                <a:rPr lang="cs-CZ" dirty="0">
                  <a:latin typeface="Verdana" pitchFamily="34" charset="0"/>
                </a:rPr>
                <a:t>É</a:t>
              </a:r>
              <a:r>
                <a:rPr lang="en-GB" dirty="0">
                  <a:latin typeface="Verdana" pitchFamily="34" charset="0"/>
                </a:rPr>
                <a:t>M</a:t>
              </a:r>
              <a:r>
                <a:rPr lang="cs-CZ" dirty="0">
                  <a:latin typeface="Verdana" pitchFamily="34" charset="0"/>
                </a:rPr>
                <a:t> ŘÍZENÍ</a:t>
              </a:r>
              <a:endParaRPr lang="en-GB" dirty="0">
                <a:latin typeface="Verdana" pitchFamily="34" charset="0"/>
              </a:endParaRPr>
            </a:p>
          </p:txBody>
        </p:sp>
        <p:sp>
          <p:nvSpPr>
            <p:cNvPr id="68624" name="Text Box 16"/>
            <p:cNvSpPr txBox="1">
              <a:spLocks noChangeArrowheads="1"/>
            </p:cNvSpPr>
            <p:nvPr/>
          </p:nvSpPr>
          <p:spPr bwMode="auto">
            <a:xfrm>
              <a:off x="1083" y="2160"/>
              <a:ext cx="1248" cy="2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04287" tIns="52144" rIns="104287" bIns="52144">
              <a:spAutoFit/>
            </a:bodyPr>
            <a:lstStyle/>
            <a:p>
              <a:pPr algn="ctr" defTabSz="449539">
                <a:spcBef>
                  <a:spcPct val="50000"/>
                </a:spcBef>
              </a:pPr>
              <a:r>
                <a:rPr lang="cs-CZ" dirty="0">
                  <a:latin typeface="Verdana" pitchFamily="34" charset="0"/>
                </a:rPr>
                <a:t>VÝROBA</a:t>
              </a:r>
              <a:endParaRPr lang="en-GB" dirty="0">
                <a:latin typeface="Verdana" pitchFamily="34" charset="0"/>
              </a:endParaRPr>
            </a:p>
          </p:txBody>
        </p:sp>
        <p:sp>
          <p:nvSpPr>
            <p:cNvPr id="68625" name="Text Box 17"/>
            <p:cNvSpPr txBox="1">
              <a:spLocks noChangeArrowheads="1"/>
            </p:cNvSpPr>
            <p:nvPr/>
          </p:nvSpPr>
          <p:spPr bwMode="auto">
            <a:xfrm>
              <a:off x="1299" y="1711"/>
              <a:ext cx="1104" cy="2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04287" tIns="52144" rIns="104287" bIns="52144">
              <a:spAutoFit/>
            </a:bodyPr>
            <a:lstStyle/>
            <a:p>
              <a:pPr defTabSz="449539">
                <a:spcBef>
                  <a:spcPct val="50000"/>
                </a:spcBef>
              </a:pPr>
              <a:r>
                <a:rPr lang="cs-CZ" dirty="0">
                  <a:latin typeface="Verdana" pitchFamily="34" charset="0"/>
                </a:rPr>
                <a:t>PRODUKTY</a:t>
              </a:r>
              <a:endParaRPr lang="en-GB" dirty="0">
                <a:latin typeface="Verdana" pitchFamily="34" charset="0"/>
              </a:endParaRPr>
            </a:p>
          </p:txBody>
        </p:sp>
      </p:grpSp>
      <p:sp>
        <p:nvSpPr>
          <p:cNvPr id="68626" name="Rectangle 18"/>
          <p:cNvSpPr>
            <a:spLocks noGrp="1" noChangeArrowheads="1"/>
          </p:cNvSpPr>
          <p:nvPr>
            <p:ph type="title"/>
          </p:nvPr>
        </p:nvSpPr>
        <p:spPr>
          <a:xfrm>
            <a:off x="2051720" y="1196752"/>
            <a:ext cx="6552728" cy="485316"/>
          </a:xfrm>
        </p:spPr>
        <p:txBody>
          <a:bodyPr/>
          <a:lstStyle/>
          <a:p>
            <a:pPr marL="979800" indent="-979800" algn="ctr" defTabSz="801654"/>
            <a:r>
              <a:rPr lang="cs-CZ" sz="2400" b="1" dirty="0" smtClean="0">
                <a:solidFill>
                  <a:srgbClr val="FF0000"/>
                </a:solidFill>
              </a:rPr>
              <a:t>Systémy řízení</a:t>
            </a:r>
            <a:endParaRPr lang="en-GB" sz="2400" b="1" dirty="0">
              <a:solidFill>
                <a:srgbClr val="FF0000"/>
              </a:solidFill>
            </a:endParaRPr>
          </a:p>
        </p:txBody>
      </p:sp>
      <p:sp>
        <p:nvSpPr>
          <p:cNvPr id="68627" name="Line 19"/>
          <p:cNvSpPr>
            <a:spLocks noChangeShapeType="1"/>
          </p:cNvSpPr>
          <p:nvPr/>
        </p:nvSpPr>
        <p:spPr bwMode="auto">
          <a:xfrm>
            <a:off x="2267744" y="5589240"/>
            <a:ext cx="5616624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lIns="80165" tIns="40083" rIns="80165" bIns="40083"/>
          <a:lstStyle/>
          <a:p>
            <a:endParaRPr lang="cs-CZ"/>
          </a:p>
        </p:txBody>
      </p:sp>
      <p:sp>
        <p:nvSpPr>
          <p:cNvPr id="68631" name="Text Box 23"/>
          <p:cNvSpPr txBox="1">
            <a:spLocks noChangeArrowheads="1"/>
          </p:cNvSpPr>
          <p:nvPr/>
        </p:nvSpPr>
        <p:spPr bwMode="auto">
          <a:xfrm>
            <a:off x="4211960" y="476672"/>
            <a:ext cx="4536504" cy="523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28" tIns="45715" rIns="91428" bIns="45715">
            <a:spAutoFit/>
          </a:bodyPr>
          <a:lstStyle/>
          <a:p>
            <a:pPr defTabSz="449539">
              <a:spcBef>
                <a:spcPct val="50000"/>
              </a:spcBef>
            </a:pPr>
            <a:r>
              <a:rPr lang="cs-CZ" sz="2800" b="1" dirty="0" smtClean="0">
                <a:solidFill>
                  <a:srgbClr val="0070C0"/>
                </a:solidFill>
              </a:rPr>
              <a:t>Nástroje pro zlepšení 3</a:t>
            </a:r>
            <a:endParaRPr lang="cs-CZ" sz="2800" b="1" dirty="0">
              <a:solidFill>
                <a:srgbClr val="0070C0"/>
              </a:solidFill>
            </a:endParaRPr>
          </a:p>
        </p:txBody>
      </p:sp>
      <p:sp>
        <p:nvSpPr>
          <p:cNvPr id="30" name="Left-Right Arrow 29"/>
          <p:cNvSpPr/>
          <p:nvPr/>
        </p:nvSpPr>
        <p:spPr bwMode="auto">
          <a:xfrm rot="16200000">
            <a:off x="4346264" y="3870760"/>
            <a:ext cx="1656184" cy="484632"/>
          </a:xfrm>
          <a:prstGeom prst="leftRightArrow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kumimoji="0" lang="cs-CZ" sz="1600" b="1" i="0" u="none" strike="noStrike" cap="none" normalizeH="0" baseline="0" smtClean="0">
              <a:ln>
                <a:noFill/>
              </a:ln>
              <a:solidFill>
                <a:srgbClr val="035C24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83568" y="1844824"/>
            <a:ext cx="288032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>
                <a:solidFill>
                  <a:srgbClr val="0070C0"/>
                </a:solidFill>
              </a:rPr>
              <a:t>NÁSTROJE:</a:t>
            </a:r>
          </a:p>
          <a:p>
            <a:endParaRPr lang="cs-CZ" sz="2400" b="1" dirty="0" smtClean="0">
              <a:solidFill>
                <a:srgbClr val="0070C0"/>
              </a:solidFill>
            </a:endParaRPr>
          </a:p>
          <a:p>
            <a:r>
              <a:rPr lang="cs-CZ" sz="2400" b="1" dirty="0" smtClean="0">
                <a:solidFill>
                  <a:srgbClr val="0070C0"/>
                </a:solidFill>
              </a:rPr>
              <a:t>Environmentální systémy řízení</a:t>
            </a:r>
          </a:p>
          <a:p>
            <a:endParaRPr lang="cs-CZ" sz="2400" b="1" dirty="0" smtClean="0">
              <a:solidFill>
                <a:srgbClr val="0070C0"/>
              </a:solidFill>
            </a:endParaRPr>
          </a:p>
          <a:p>
            <a:r>
              <a:rPr lang="cs-CZ" sz="2400" b="1" dirty="0" smtClean="0">
                <a:solidFill>
                  <a:srgbClr val="0070C0"/>
                </a:solidFill>
              </a:rPr>
              <a:t>Integrované systémy řízení</a:t>
            </a:r>
          </a:p>
          <a:p>
            <a:endParaRPr lang="cs-CZ" b="1" dirty="0" smtClean="0">
              <a:solidFill>
                <a:srgbClr val="0070C0"/>
              </a:solidFill>
            </a:endParaRP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915816" y="1496265"/>
            <a:ext cx="4464007" cy="4839141"/>
            <a:chOff x="576" y="1536"/>
            <a:chExt cx="2243" cy="2352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576" y="1536"/>
              <a:ext cx="2243" cy="2352"/>
              <a:chOff x="192" y="67"/>
              <a:chExt cx="257" cy="221"/>
            </a:xfrm>
          </p:grpSpPr>
          <p:sp>
            <p:nvSpPr>
              <p:cNvPr id="68612" name="Line 4"/>
              <p:cNvSpPr>
                <a:spLocks noChangeShapeType="1"/>
              </p:cNvSpPr>
              <p:nvPr/>
            </p:nvSpPr>
            <p:spPr bwMode="auto">
              <a:xfrm flipH="1">
                <a:off x="192" y="67"/>
                <a:ext cx="128" cy="22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8613" name="Line 5"/>
              <p:cNvSpPr>
                <a:spLocks noChangeShapeType="1"/>
              </p:cNvSpPr>
              <p:nvPr/>
            </p:nvSpPr>
            <p:spPr bwMode="auto">
              <a:xfrm>
                <a:off x="322" y="69"/>
                <a:ext cx="127" cy="219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8614" name="Line 6"/>
              <p:cNvSpPr>
                <a:spLocks noChangeShapeType="1"/>
              </p:cNvSpPr>
              <p:nvPr/>
            </p:nvSpPr>
            <p:spPr bwMode="auto">
              <a:xfrm>
                <a:off x="194" y="287"/>
                <a:ext cx="254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8615" name="Line 7"/>
              <p:cNvSpPr>
                <a:spLocks noChangeShapeType="1"/>
              </p:cNvSpPr>
              <p:nvPr/>
            </p:nvSpPr>
            <p:spPr bwMode="auto">
              <a:xfrm>
                <a:off x="211" y="254"/>
                <a:ext cx="219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8616" name="Line 8"/>
              <p:cNvSpPr>
                <a:spLocks noChangeShapeType="1"/>
              </p:cNvSpPr>
              <p:nvPr/>
            </p:nvSpPr>
            <p:spPr bwMode="auto">
              <a:xfrm>
                <a:off x="232" y="221"/>
                <a:ext cx="177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8617" name="Line 9"/>
              <p:cNvSpPr>
                <a:spLocks noChangeShapeType="1"/>
              </p:cNvSpPr>
              <p:nvPr/>
            </p:nvSpPr>
            <p:spPr bwMode="auto">
              <a:xfrm>
                <a:off x="251" y="186"/>
                <a:ext cx="14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8618" name="Line 10"/>
              <p:cNvSpPr>
                <a:spLocks noChangeShapeType="1"/>
              </p:cNvSpPr>
              <p:nvPr/>
            </p:nvSpPr>
            <p:spPr bwMode="auto">
              <a:xfrm>
                <a:off x="272" y="153"/>
                <a:ext cx="98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8619" name="Line 11"/>
              <p:cNvSpPr>
                <a:spLocks noChangeShapeType="1"/>
              </p:cNvSpPr>
              <p:nvPr/>
            </p:nvSpPr>
            <p:spPr bwMode="auto">
              <a:xfrm>
                <a:off x="291" y="119"/>
                <a:ext cx="6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</p:grpSp>
        <p:sp>
          <p:nvSpPr>
            <p:cNvPr id="68620" name="Text Box 12"/>
            <p:cNvSpPr txBox="1">
              <a:spLocks noChangeArrowheads="1"/>
            </p:cNvSpPr>
            <p:nvPr/>
          </p:nvSpPr>
          <p:spPr bwMode="auto">
            <a:xfrm>
              <a:off x="1056" y="3552"/>
              <a:ext cx="1344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04287" tIns="52144" rIns="104287" bIns="52144">
              <a:spAutoFit/>
            </a:bodyPr>
            <a:lstStyle/>
            <a:p>
              <a:pPr algn="ctr" defTabSz="449539">
                <a:spcBef>
                  <a:spcPct val="50000"/>
                </a:spcBef>
              </a:pPr>
              <a:r>
                <a:rPr lang="cs-CZ" dirty="0" smtClean="0">
                  <a:solidFill>
                    <a:schemeClr val="tx1"/>
                  </a:solidFill>
                  <a:latin typeface="Verdana" pitchFamily="34" charset="0"/>
                </a:rPr>
                <a:t>ZAINTERESOVANÉ SKUPINY</a:t>
              </a:r>
              <a:endParaRPr lang="en-GB" dirty="0">
                <a:solidFill>
                  <a:schemeClr val="tx1"/>
                </a:solidFill>
                <a:latin typeface="Verdana" pitchFamily="34" charset="0"/>
              </a:endParaRPr>
            </a:p>
          </p:txBody>
        </p:sp>
        <p:sp>
          <p:nvSpPr>
            <p:cNvPr id="68621" name="Text Box 13"/>
            <p:cNvSpPr txBox="1">
              <a:spLocks noChangeArrowheads="1"/>
            </p:cNvSpPr>
            <p:nvPr/>
          </p:nvSpPr>
          <p:spPr bwMode="auto">
            <a:xfrm>
              <a:off x="1336" y="2860"/>
              <a:ext cx="1104" cy="2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04287" tIns="52144" rIns="104287" bIns="52144">
              <a:spAutoFit/>
            </a:bodyPr>
            <a:lstStyle/>
            <a:p>
              <a:pPr defTabSz="449539">
                <a:spcBef>
                  <a:spcPct val="50000"/>
                </a:spcBef>
              </a:pPr>
              <a:r>
                <a:rPr lang="cs-CZ" dirty="0">
                  <a:latin typeface="Verdana" pitchFamily="34" charset="0"/>
                </a:rPr>
                <a:t>STRATEGIE</a:t>
              </a:r>
              <a:endParaRPr lang="en-GB" dirty="0">
                <a:latin typeface="Verdana" pitchFamily="34" charset="0"/>
              </a:endParaRPr>
            </a:p>
          </p:txBody>
        </p:sp>
        <p:sp>
          <p:nvSpPr>
            <p:cNvPr id="68622" name="Text Box 14"/>
            <p:cNvSpPr txBox="1">
              <a:spLocks noChangeArrowheads="1"/>
            </p:cNvSpPr>
            <p:nvPr/>
          </p:nvSpPr>
          <p:spPr bwMode="auto">
            <a:xfrm>
              <a:off x="1300" y="3210"/>
              <a:ext cx="1008" cy="4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04287" tIns="52144" rIns="104287" bIns="52144">
              <a:spAutoFit/>
            </a:bodyPr>
            <a:lstStyle/>
            <a:p>
              <a:pPr defTabSz="449539">
                <a:spcBef>
                  <a:spcPct val="50000"/>
                </a:spcBef>
              </a:pPr>
              <a:r>
                <a:rPr lang="cs-CZ" dirty="0">
                  <a:latin typeface="Verdana" pitchFamily="34" charset="0"/>
                </a:rPr>
                <a:t>VIZE A CÍLE</a:t>
              </a:r>
              <a:endParaRPr lang="en-GB" dirty="0">
                <a:latin typeface="Verdana" pitchFamily="34" charset="0"/>
              </a:endParaRPr>
            </a:p>
          </p:txBody>
        </p:sp>
        <p:sp>
          <p:nvSpPr>
            <p:cNvPr id="68623" name="Text Box 15"/>
            <p:cNvSpPr txBox="1">
              <a:spLocks noChangeArrowheads="1"/>
            </p:cNvSpPr>
            <p:nvPr/>
          </p:nvSpPr>
          <p:spPr bwMode="auto">
            <a:xfrm>
              <a:off x="1191" y="2510"/>
              <a:ext cx="1296" cy="2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04287" tIns="52144" rIns="104287" bIns="52144">
              <a:spAutoFit/>
            </a:bodyPr>
            <a:lstStyle/>
            <a:p>
              <a:pPr defTabSz="449539">
                <a:spcBef>
                  <a:spcPct val="50000"/>
                </a:spcBef>
              </a:pPr>
              <a:r>
                <a:rPr lang="en-GB" dirty="0">
                  <a:latin typeface="Verdana" pitchFamily="34" charset="0"/>
                </a:rPr>
                <a:t>SYST</a:t>
              </a:r>
              <a:r>
                <a:rPr lang="cs-CZ" dirty="0">
                  <a:latin typeface="Verdana" pitchFamily="34" charset="0"/>
                </a:rPr>
                <a:t>É</a:t>
              </a:r>
              <a:r>
                <a:rPr lang="en-GB" dirty="0">
                  <a:latin typeface="Verdana" pitchFamily="34" charset="0"/>
                </a:rPr>
                <a:t>M</a:t>
              </a:r>
              <a:r>
                <a:rPr lang="cs-CZ" dirty="0">
                  <a:latin typeface="Verdana" pitchFamily="34" charset="0"/>
                </a:rPr>
                <a:t> ŘÍZENÍ</a:t>
              </a:r>
              <a:endParaRPr lang="en-GB" dirty="0">
                <a:latin typeface="Verdana" pitchFamily="34" charset="0"/>
              </a:endParaRPr>
            </a:p>
          </p:txBody>
        </p:sp>
        <p:sp>
          <p:nvSpPr>
            <p:cNvPr id="68624" name="Text Box 16"/>
            <p:cNvSpPr txBox="1">
              <a:spLocks noChangeArrowheads="1"/>
            </p:cNvSpPr>
            <p:nvPr/>
          </p:nvSpPr>
          <p:spPr bwMode="auto">
            <a:xfrm>
              <a:off x="1083" y="2160"/>
              <a:ext cx="1248" cy="2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04287" tIns="52144" rIns="104287" bIns="52144">
              <a:spAutoFit/>
            </a:bodyPr>
            <a:lstStyle/>
            <a:p>
              <a:pPr algn="ctr" defTabSz="449539">
                <a:spcBef>
                  <a:spcPct val="50000"/>
                </a:spcBef>
              </a:pPr>
              <a:r>
                <a:rPr lang="cs-CZ" dirty="0">
                  <a:latin typeface="Verdana" pitchFamily="34" charset="0"/>
                </a:rPr>
                <a:t>VÝROBA</a:t>
              </a:r>
              <a:endParaRPr lang="en-GB" dirty="0">
                <a:latin typeface="Verdana" pitchFamily="34" charset="0"/>
              </a:endParaRPr>
            </a:p>
          </p:txBody>
        </p:sp>
        <p:sp>
          <p:nvSpPr>
            <p:cNvPr id="68625" name="Text Box 17"/>
            <p:cNvSpPr txBox="1">
              <a:spLocks noChangeArrowheads="1"/>
            </p:cNvSpPr>
            <p:nvPr/>
          </p:nvSpPr>
          <p:spPr bwMode="auto">
            <a:xfrm>
              <a:off x="1299" y="1711"/>
              <a:ext cx="1104" cy="2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04287" tIns="52144" rIns="104287" bIns="52144">
              <a:spAutoFit/>
            </a:bodyPr>
            <a:lstStyle/>
            <a:p>
              <a:pPr defTabSz="449539">
                <a:spcBef>
                  <a:spcPct val="50000"/>
                </a:spcBef>
              </a:pPr>
              <a:r>
                <a:rPr lang="cs-CZ" dirty="0">
                  <a:latin typeface="Verdana" pitchFamily="34" charset="0"/>
                </a:rPr>
                <a:t>PRODUKTY</a:t>
              </a:r>
              <a:endParaRPr lang="en-GB" dirty="0">
                <a:latin typeface="Verdana" pitchFamily="34" charset="0"/>
              </a:endParaRPr>
            </a:p>
          </p:txBody>
        </p:sp>
      </p:grpSp>
      <p:sp>
        <p:nvSpPr>
          <p:cNvPr id="68626" name="Rectangle 18"/>
          <p:cNvSpPr>
            <a:spLocks noGrp="1" noChangeArrowheads="1"/>
          </p:cNvSpPr>
          <p:nvPr>
            <p:ph type="title"/>
          </p:nvPr>
        </p:nvSpPr>
        <p:spPr>
          <a:xfrm>
            <a:off x="2195736" y="1196752"/>
            <a:ext cx="5904656" cy="485316"/>
          </a:xfrm>
        </p:spPr>
        <p:txBody>
          <a:bodyPr/>
          <a:lstStyle/>
          <a:p>
            <a:pPr marL="979800" indent="-979800" algn="ctr" defTabSz="801654"/>
            <a:r>
              <a:rPr lang="cs-CZ" sz="2400" b="1" dirty="0" smtClean="0">
                <a:solidFill>
                  <a:srgbClr val="FF0000"/>
                </a:solidFill>
              </a:rPr>
              <a:t>Životní cyklus produktů</a:t>
            </a:r>
            <a:endParaRPr lang="en-GB" sz="2400" b="1" dirty="0">
              <a:solidFill>
                <a:srgbClr val="FF0000"/>
              </a:solidFill>
            </a:endParaRPr>
          </a:p>
        </p:txBody>
      </p:sp>
      <p:sp>
        <p:nvSpPr>
          <p:cNvPr id="68627" name="Line 19"/>
          <p:cNvSpPr>
            <a:spLocks noChangeShapeType="1"/>
          </p:cNvSpPr>
          <p:nvPr/>
        </p:nvSpPr>
        <p:spPr bwMode="auto">
          <a:xfrm>
            <a:off x="2267744" y="5589240"/>
            <a:ext cx="5616624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lIns="80165" tIns="40083" rIns="80165" bIns="40083"/>
          <a:lstStyle/>
          <a:p>
            <a:endParaRPr lang="cs-CZ"/>
          </a:p>
        </p:txBody>
      </p:sp>
      <p:sp>
        <p:nvSpPr>
          <p:cNvPr id="68631" name="Text Box 23"/>
          <p:cNvSpPr txBox="1">
            <a:spLocks noChangeArrowheads="1"/>
          </p:cNvSpPr>
          <p:nvPr/>
        </p:nvSpPr>
        <p:spPr bwMode="auto">
          <a:xfrm>
            <a:off x="4283968" y="476672"/>
            <a:ext cx="4536504" cy="523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28" tIns="45715" rIns="91428" bIns="45715">
            <a:spAutoFit/>
          </a:bodyPr>
          <a:lstStyle/>
          <a:p>
            <a:pPr defTabSz="449539">
              <a:spcBef>
                <a:spcPct val="50000"/>
              </a:spcBef>
            </a:pPr>
            <a:r>
              <a:rPr lang="cs-CZ" sz="2800" b="1" dirty="0" smtClean="0">
                <a:solidFill>
                  <a:srgbClr val="0070C0"/>
                </a:solidFill>
              </a:rPr>
              <a:t>Nástroje pro zlepšení 4</a:t>
            </a:r>
            <a:endParaRPr lang="cs-CZ" sz="2800" b="1" dirty="0">
              <a:solidFill>
                <a:srgbClr val="0070C0"/>
              </a:solidFill>
            </a:endParaRPr>
          </a:p>
        </p:txBody>
      </p:sp>
      <p:sp>
        <p:nvSpPr>
          <p:cNvPr id="30" name="Left-Right Arrow 29"/>
          <p:cNvSpPr/>
          <p:nvPr/>
        </p:nvSpPr>
        <p:spPr bwMode="auto">
          <a:xfrm rot="16200000">
            <a:off x="3302148" y="3906764"/>
            <a:ext cx="3744416" cy="484632"/>
          </a:xfrm>
          <a:prstGeom prst="leftRightArrow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kumimoji="0" lang="cs-CZ" sz="1600" b="1" i="0" u="none" strike="noStrike" cap="none" normalizeH="0" baseline="0" smtClean="0">
              <a:ln>
                <a:noFill/>
              </a:ln>
              <a:solidFill>
                <a:srgbClr val="035C24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39552" y="2518350"/>
            <a:ext cx="3168352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>
                <a:solidFill>
                  <a:srgbClr val="0070C0"/>
                </a:solidFill>
              </a:rPr>
              <a:t>NÁSTROJE:</a:t>
            </a:r>
          </a:p>
          <a:p>
            <a:endParaRPr lang="cs-CZ" sz="2400" b="1" dirty="0" smtClean="0">
              <a:solidFill>
                <a:srgbClr val="0070C0"/>
              </a:solidFill>
            </a:endParaRPr>
          </a:p>
          <a:p>
            <a:r>
              <a:rPr lang="cs-CZ" sz="2400" b="1" dirty="0" smtClean="0">
                <a:solidFill>
                  <a:srgbClr val="0070C0"/>
                </a:solidFill>
              </a:rPr>
              <a:t>Ekodesign</a:t>
            </a:r>
          </a:p>
          <a:p>
            <a:endParaRPr lang="cs-CZ" sz="2400" b="1" dirty="0" smtClean="0">
              <a:solidFill>
                <a:srgbClr val="0070C0"/>
              </a:solidFill>
            </a:endParaRPr>
          </a:p>
          <a:p>
            <a:r>
              <a:rPr lang="cs-CZ" sz="2400" b="1" dirty="0" smtClean="0">
                <a:solidFill>
                  <a:srgbClr val="0070C0"/>
                </a:solidFill>
              </a:rPr>
              <a:t>Marketing</a:t>
            </a:r>
          </a:p>
          <a:p>
            <a:endParaRPr lang="cs-CZ" sz="2400" b="1" dirty="0" smtClean="0">
              <a:solidFill>
                <a:srgbClr val="0070C0"/>
              </a:solidFill>
            </a:endParaRPr>
          </a:p>
          <a:p>
            <a:r>
              <a:rPr lang="cs-CZ" sz="2400" dirty="0" smtClean="0">
                <a:solidFill>
                  <a:srgbClr val="0070C0"/>
                </a:solidFill>
              </a:rPr>
              <a:t>Systém výrobek – služba</a:t>
            </a:r>
          </a:p>
          <a:p>
            <a:r>
              <a:rPr lang="cs-CZ" sz="2400" dirty="0" smtClean="0">
                <a:solidFill>
                  <a:srgbClr val="0070C0"/>
                </a:solidFill>
              </a:rPr>
              <a:t>Udržitelný design</a:t>
            </a:r>
          </a:p>
          <a:p>
            <a:r>
              <a:rPr lang="cs-CZ" sz="2400" dirty="0" smtClean="0">
                <a:solidFill>
                  <a:srgbClr val="0070C0"/>
                </a:solidFill>
              </a:rPr>
              <a:t>Konsensus design</a:t>
            </a:r>
          </a:p>
          <a:p>
            <a:endParaRPr lang="cs-CZ" b="1" dirty="0" smtClean="0">
              <a:solidFill>
                <a:srgbClr val="0070C0"/>
              </a:solidFill>
            </a:endParaRPr>
          </a:p>
          <a:p>
            <a:endParaRPr lang="cs-CZ" dirty="0"/>
          </a:p>
        </p:txBody>
      </p:sp>
      <p:sp>
        <p:nvSpPr>
          <p:cNvPr id="32" name="Left-Right Arrow 31"/>
          <p:cNvSpPr/>
          <p:nvPr/>
        </p:nvSpPr>
        <p:spPr bwMode="auto">
          <a:xfrm rot="10800000">
            <a:off x="2051720" y="1772816"/>
            <a:ext cx="6120680" cy="556640"/>
          </a:xfrm>
          <a:prstGeom prst="leftRightArrow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kumimoji="0" lang="cs-CZ" sz="1600" b="1" i="0" u="none" strike="noStrike" cap="none" normalizeH="0" baseline="0" smtClean="0">
              <a:ln>
                <a:noFill/>
              </a:ln>
              <a:solidFill>
                <a:srgbClr val="035C24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444208" y="2564904"/>
            <a:ext cx="26997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>
                <a:solidFill>
                  <a:srgbClr val="0070C0"/>
                </a:solidFill>
              </a:rPr>
              <a:t>Řízení dodavatelského řetězce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412776"/>
            <a:ext cx="8252001" cy="1045550"/>
          </a:xfrm>
        </p:spPr>
        <p:txBody>
          <a:bodyPr/>
          <a:lstStyle/>
          <a:p>
            <a:r>
              <a:rPr lang="cs-CZ" sz="4000" dirty="0" smtClean="0">
                <a:solidFill>
                  <a:srgbClr val="FF0000"/>
                </a:solidFill>
              </a:rPr>
              <a:t>Obsah prezentace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cs-CZ" sz="3200" dirty="0" smtClean="0"/>
              <a:t>Představení EMPRESS</a:t>
            </a:r>
          </a:p>
          <a:p>
            <a:pPr>
              <a:buFont typeface="Arial" pitchFamily="34" charset="0"/>
              <a:buChar char="•"/>
            </a:pPr>
            <a:r>
              <a:rPr lang="cs-CZ" sz="3200" dirty="0" smtClean="0"/>
              <a:t>Pyramida řízení</a:t>
            </a:r>
          </a:p>
          <a:p>
            <a:pPr>
              <a:buFont typeface="Arial" pitchFamily="34" charset="0"/>
              <a:buChar char="•"/>
            </a:pPr>
            <a:r>
              <a:rPr lang="cs-CZ" sz="3200" dirty="0" smtClean="0"/>
              <a:t>Komplexní diagnostika příležitostí pro zlepšování environmentálního profilu</a:t>
            </a:r>
          </a:p>
          <a:p>
            <a:pPr>
              <a:buFont typeface="Arial" pitchFamily="34" charset="0"/>
              <a:buChar char="•"/>
            </a:pPr>
            <a:r>
              <a:rPr lang="cs-CZ" sz="3200" dirty="0" smtClean="0"/>
              <a:t>Příležitosti a nástroje pro zlepšení</a:t>
            </a:r>
          </a:p>
          <a:p>
            <a:pPr>
              <a:buFont typeface="Arial" pitchFamily="34" charset="0"/>
              <a:buChar char="•"/>
            </a:pPr>
            <a:r>
              <a:rPr lang="cs-CZ" sz="3200" dirty="0" smtClean="0"/>
              <a:t>Závěry</a:t>
            </a:r>
          </a:p>
          <a:p>
            <a:pPr>
              <a:buFont typeface="Arial" pitchFamily="34" charset="0"/>
              <a:buChar char="•"/>
            </a:pPr>
            <a:endParaRPr lang="cs-CZ" sz="3200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4048" y="476672"/>
            <a:ext cx="2736304" cy="576064"/>
          </a:xfrm>
        </p:spPr>
        <p:txBody>
          <a:bodyPr/>
          <a:lstStyle/>
          <a:p>
            <a:r>
              <a:rPr lang="cs-CZ" sz="4800" b="1" dirty="0" smtClean="0"/>
              <a:t>  Závěry</a:t>
            </a:r>
            <a:r>
              <a:rPr lang="cs-CZ" sz="2300" b="1" dirty="0" smtClean="0"/>
              <a:t/>
            </a:r>
            <a:br>
              <a:rPr lang="cs-CZ" sz="2300" b="1" dirty="0" smtClean="0"/>
            </a:br>
            <a:endParaRPr lang="cs-CZ" sz="23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340768"/>
            <a:ext cx="8252001" cy="4049705"/>
          </a:xfrm>
        </p:spPr>
        <p:txBody>
          <a:bodyPr/>
          <a:lstStyle/>
          <a:p>
            <a:pPr marL="457200" indent="-457200">
              <a:buFont typeface="Arial" pitchFamily="34" charset="0"/>
              <a:buChar char="•"/>
            </a:pPr>
            <a:r>
              <a:rPr lang="cs-CZ" sz="2400" b="0" dirty="0" smtClean="0"/>
              <a:t>Největší využitelný potenciál pro zlepšování environmentálního profilu při současném zvyšování konkurenceschopnosti je stále na úrovni </a:t>
            </a:r>
            <a:r>
              <a:rPr lang="cs-CZ" sz="2400" dirty="0" smtClean="0"/>
              <a:t>výrobních procesů</a:t>
            </a:r>
            <a:r>
              <a:rPr lang="cs-CZ" sz="2400" b="0" dirty="0" smtClean="0"/>
              <a:t>. Významná část tohoto potenciálu se nachází v oblasti neinvestičních opatření. </a:t>
            </a:r>
            <a:r>
              <a:rPr lang="cs-CZ" sz="2400" dirty="0" smtClean="0">
                <a:solidFill>
                  <a:srgbClr val="FF0000"/>
                </a:solidFill>
              </a:rPr>
              <a:t>Opomíjená úroveň.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cs-CZ" sz="2400" b="0" dirty="0" smtClean="0"/>
              <a:t>Další oblastí, která rychle nabývá na významu, jsou vztahy se zainteresovanými skupinami a </a:t>
            </a:r>
            <a:r>
              <a:rPr lang="cs-CZ" sz="2400" dirty="0" smtClean="0"/>
              <a:t>společenská odpovědnost. </a:t>
            </a:r>
            <a:r>
              <a:rPr lang="cs-CZ" sz="2400" dirty="0" smtClean="0">
                <a:solidFill>
                  <a:srgbClr val="FF0000"/>
                </a:solidFill>
              </a:rPr>
              <a:t>Opomíjená úroveň.</a:t>
            </a:r>
            <a:endParaRPr lang="cs-CZ" sz="2400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cs-CZ" sz="2400" dirty="0" smtClean="0"/>
              <a:t>Systémy řízení bývají ošetřeny uspokojivě.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cs-CZ" sz="2400" dirty="0" smtClean="0"/>
              <a:t>Novou oblastí pro zlepšování environmentálního profilu se stává řízení životního cyklu produktů.</a:t>
            </a:r>
            <a:r>
              <a:rPr lang="cs-CZ" sz="2400" b="0" dirty="0" smtClean="0"/>
              <a:t> Toto je oblast s největším potenciálem efektů v oblasti udržitelnosti i zvyšování hodnoty podniku. Jejímu využití zatím brání řada bariér.</a:t>
            </a:r>
            <a:r>
              <a:rPr lang="cs-CZ" sz="2400" dirty="0" smtClean="0"/>
              <a:t> </a:t>
            </a:r>
            <a:r>
              <a:rPr lang="cs-CZ" sz="2400" dirty="0" smtClean="0">
                <a:solidFill>
                  <a:srgbClr val="FF0000"/>
                </a:solidFill>
              </a:rPr>
              <a:t>Opomíjená úroveň.</a:t>
            </a:r>
            <a:endParaRPr lang="cs-CZ" sz="2400" dirty="0"/>
          </a:p>
        </p:txBody>
      </p:sp>
    </p:spTree>
    <p:extLst>
      <p:ext uri="{BB962C8B-B14F-4D97-AF65-F5344CB8AC3E}">
        <p14:creationId xmlns="" xmlns:p14="http://schemas.microsoft.com/office/powerpoint/2010/main" val="113456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628800"/>
            <a:ext cx="8252001" cy="720080"/>
          </a:xfrm>
        </p:spPr>
        <p:txBody>
          <a:bodyPr/>
          <a:lstStyle/>
          <a:p>
            <a:pPr marL="457200" indent="-457200"/>
            <a:r>
              <a:rPr lang="cs-CZ" sz="2400" dirty="0" smtClean="0">
                <a:solidFill>
                  <a:srgbClr val="FF0000"/>
                </a:solidFill>
              </a:rPr>
              <a:t>DĚKUJI ZA POZORNOST</a:t>
            </a: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 bwMode="auto">
          <a:xfrm>
            <a:off x="611560" y="3429000"/>
            <a:ext cx="8252001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514350" indent="-514350" defTabSz="393869" fontAlgn="base">
              <a:lnSpc>
                <a:spcPct val="83000"/>
              </a:lnSpc>
              <a:spcBef>
                <a:spcPct val="0"/>
              </a:spcBef>
              <a:spcAft>
                <a:spcPts val="1249"/>
              </a:spcAft>
              <a:buClr>
                <a:srgbClr val="000000"/>
              </a:buClr>
              <a:buSzPct val="100000"/>
              <a:defRPr/>
            </a:pPr>
            <a:r>
              <a:rPr lang="cs-CZ" sz="3200" b="1" kern="0" dirty="0" smtClean="0">
                <a:solidFill>
                  <a:srgbClr val="035C24"/>
                </a:solidFill>
              </a:rPr>
              <a:t>Ing. Josef </a:t>
            </a:r>
            <a:r>
              <a:rPr lang="cs-CZ" sz="3200" b="1" kern="0" dirty="0" err="1" smtClean="0">
                <a:solidFill>
                  <a:srgbClr val="035C24"/>
                </a:solidFill>
              </a:rPr>
              <a:t>Pikálek</a:t>
            </a:r>
            <a:endParaRPr lang="cs-CZ" sz="3200" b="1" kern="0" dirty="0" smtClean="0">
              <a:solidFill>
                <a:srgbClr val="035C24"/>
              </a:solidFill>
            </a:endParaRPr>
          </a:p>
          <a:p>
            <a:pPr marL="514350" indent="-514350" defTabSz="393869" fontAlgn="base">
              <a:lnSpc>
                <a:spcPct val="83000"/>
              </a:lnSpc>
              <a:spcBef>
                <a:spcPct val="0"/>
              </a:spcBef>
              <a:spcAft>
                <a:spcPts val="1249"/>
              </a:spcAft>
              <a:buClr>
                <a:srgbClr val="000000"/>
              </a:buClr>
              <a:buSzPct val="100000"/>
              <a:defRPr/>
            </a:pPr>
            <a:r>
              <a:rPr lang="cs-CZ" sz="2800" b="1" kern="0" dirty="0" err="1" smtClean="0">
                <a:solidFill>
                  <a:srgbClr val="035C24"/>
                </a:solidFill>
              </a:rPr>
              <a:t>josef.pikalek</a:t>
            </a:r>
            <a:r>
              <a:rPr lang="cs-CZ" sz="2800" b="1" kern="0" dirty="0" smtClean="0">
                <a:solidFill>
                  <a:srgbClr val="035C24"/>
                </a:solidFill>
              </a:rPr>
              <a:t>@</a:t>
            </a:r>
            <a:r>
              <a:rPr lang="cs-CZ" sz="2800" b="1" kern="0" dirty="0" err="1" smtClean="0">
                <a:solidFill>
                  <a:srgbClr val="035C24"/>
                </a:solidFill>
              </a:rPr>
              <a:t>enviros.cz</a:t>
            </a:r>
            <a:endParaRPr lang="cs-CZ" sz="2800" b="1" kern="0" dirty="0" smtClean="0">
              <a:solidFill>
                <a:srgbClr val="035C24"/>
              </a:solidFill>
            </a:endParaRPr>
          </a:p>
          <a:p>
            <a:pPr marL="514350" indent="-514350" defTabSz="393869" fontAlgn="base">
              <a:lnSpc>
                <a:spcPct val="83000"/>
              </a:lnSpc>
              <a:spcBef>
                <a:spcPct val="0"/>
              </a:spcBef>
              <a:spcAft>
                <a:spcPts val="1249"/>
              </a:spcAft>
              <a:buClr>
                <a:srgbClr val="000000"/>
              </a:buClr>
              <a:buSzPct val="100000"/>
              <a:defRPr/>
            </a:pPr>
            <a:endParaRPr lang="cs-CZ" sz="3200" b="1" kern="0" dirty="0" smtClean="0">
              <a:solidFill>
                <a:srgbClr val="035C24"/>
              </a:solidFill>
            </a:endParaRPr>
          </a:p>
          <a:p>
            <a:pPr marL="514350" indent="-514350" defTabSz="393869" fontAlgn="base">
              <a:lnSpc>
                <a:spcPct val="83000"/>
              </a:lnSpc>
              <a:spcBef>
                <a:spcPct val="0"/>
              </a:spcBef>
              <a:spcAft>
                <a:spcPts val="1249"/>
              </a:spcAft>
              <a:buClr>
                <a:srgbClr val="000000"/>
              </a:buClr>
              <a:buSzPct val="100000"/>
              <a:defRPr/>
            </a:pPr>
            <a:r>
              <a:rPr lang="cs-CZ" sz="3200" b="1" kern="0" dirty="0" smtClean="0">
                <a:solidFill>
                  <a:srgbClr val="035C24"/>
                </a:solidFill>
              </a:rPr>
              <a:t>Ing. Vladimír Dobeš, </a:t>
            </a:r>
            <a:r>
              <a:rPr lang="cs-CZ" sz="3200" b="1" kern="0" dirty="0" err="1" smtClean="0">
                <a:solidFill>
                  <a:srgbClr val="035C24"/>
                </a:solidFill>
              </a:rPr>
              <a:t>M</a:t>
            </a:r>
            <a:r>
              <a:rPr lang="cs-CZ" sz="3200" b="1" kern="0" dirty="0" smtClean="0">
                <a:solidFill>
                  <a:srgbClr val="035C24"/>
                </a:solidFill>
              </a:rPr>
              <a:t>.</a:t>
            </a:r>
            <a:r>
              <a:rPr lang="cs-CZ" sz="3200" b="1" kern="0" dirty="0" err="1" smtClean="0">
                <a:solidFill>
                  <a:srgbClr val="035C24"/>
                </a:solidFill>
              </a:rPr>
              <a:t>Sc</a:t>
            </a:r>
            <a:r>
              <a:rPr lang="cs-CZ" sz="3200" b="1" kern="0" dirty="0" smtClean="0">
                <a:solidFill>
                  <a:srgbClr val="035C24"/>
                </a:solidFill>
              </a:rPr>
              <a:t>.</a:t>
            </a:r>
          </a:p>
          <a:p>
            <a:pPr marL="514350" indent="-514350" defTabSz="393869" fontAlgn="base">
              <a:lnSpc>
                <a:spcPct val="83000"/>
              </a:lnSpc>
              <a:spcBef>
                <a:spcPct val="0"/>
              </a:spcBef>
              <a:spcAft>
                <a:spcPts val="1249"/>
              </a:spcAft>
              <a:buClr>
                <a:srgbClr val="000000"/>
              </a:buClr>
              <a:buSzPct val="100000"/>
              <a:defRPr/>
            </a:pPr>
            <a:r>
              <a:rPr lang="cs-CZ" sz="2800" b="1" kern="0" dirty="0" smtClean="0">
                <a:solidFill>
                  <a:srgbClr val="035C24"/>
                </a:solidFill>
              </a:rPr>
              <a:t>office@</a:t>
            </a:r>
            <a:r>
              <a:rPr lang="cs-CZ" sz="2800" b="1" kern="0" dirty="0" err="1" smtClean="0">
                <a:solidFill>
                  <a:srgbClr val="035C24"/>
                </a:solidFill>
              </a:rPr>
              <a:t>empress.cz</a:t>
            </a:r>
            <a:endParaRPr lang="cs-CZ" sz="2800" b="1" kern="0" dirty="0" smtClean="0">
              <a:solidFill>
                <a:srgbClr val="035C24"/>
              </a:solidFill>
            </a:endParaRPr>
          </a:p>
          <a:p>
            <a:pPr marL="514350" indent="-514350" defTabSz="393869" fontAlgn="base">
              <a:lnSpc>
                <a:spcPct val="83000"/>
              </a:lnSpc>
              <a:spcBef>
                <a:spcPct val="0"/>
              </a:spcBef>
              <a:spcAft>
                <a:spcPts val="1249"/>
              </a:spcAft>
              <a:buClr>
                <a:srgbClr val="000000"/>
              </a:buClr>
              <a:buSzPct val="100000"/>
              <a:defRPr/>
            </a:pPr>
            <a:endParaRPr lang="cs-CZ" sz="3200" b="1" kern="0" dirty="0" smtClean="0">
              <a:solidFill>
                <a:srgbClr val="035C24"/>
              </a:solidFill>
            </a:endParaRPr>
          </a:p>
          <a:p>
            <a:pPr marL="514350" indent="-514350" defTabSz="393869" fontAlgn="base">
              <a:lnSpc>
                <a:spcPct val="83000"/>
              </a:lnSpc>
              <a:spcBef>
                <a:spcPct val="0"/>
              </a:spcBef>
              <a:spcAft>
                <a:spcPts val="1249"/>
              </a:spcAft>
              <a:buClr>
                <a:srgbClr val="000000"/>
              </a:buClr>
              <a:buSzPct val="100000"/>
              <a:defRPr/>
            </a:pPr>
            <a:endParaRPr lang="cs-CZ" sz="3200" b="1" kern="0" dirty="0" smtClean="0">
              <a:solidFill>
                <a:srgbClr val="035C24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3456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>
          <a:xfrm>
            <a:off x="631323" y="1273094"/>
            <a:ext cx="8313097" cy="783442"/>
          </a:xfrm>
        </p:spPr>
        <p:txBody>
          <a:bodyPr/>
          <a:lstStyle/>
          <a:p>
            <a:r>
              <a:rPr lang="cs-CZ" sz="2500" b="1" dirty="0" smtClean="0">
                <a:solidFill>
                  <a:srgbClr val="FF0000"/>
                </a:solidFill>
              </a:rPr>
              <a:t>EMPRESS</a:t>
            </a:r>
            <a:r>
              <a:rPr lang="cs-CZ" sz="2500" b="1" dirty="0" smtClean="0">
                <a:solidFill>
                  <a:srgbClr val="035C24"/>
                </a:solidFill>
              </a:rPr>
              <a:t> je platforma pro účinnější využívání zdrojů a udržitelnou spotřebu a výrobu, která zajišťuje</a:t>
            </a:r>
            <a:r>
              <a:rPr lang="cs-CZ" sz="2100" b="1" dirty="0" smtClean="0">
                <a:solidFill>
                  <a:srgbClr val="035C24"/>
                </a:solidFill>
              </a:rPr>
              <a:t>:</a:t>
            </a:r>
            <a:endParaRPr lang="en-GB" sz="2100" b="1" dirty="0" smtClean="0">
              <a:solidFill>
                <a:srgbClr val="035C24"/>
              </a:solidFill>
            </a:endParaRPr>
          </a:p>
        </p:txBody>
      </p:sp>
      <p:sp>
        <p:nvSpPr>
          <p:cNvPr id="3075" name="Rectangle 10"/>
          <p:cNvSpPr>
            <a:spLocks noChangeArrowheads="1"/>
          </p:cNvSpPr>
          <p:nvPr/>
        </p:nvSpPr>
        <p:spPr bwMode="auto">
          <a:xfrm>
            <a:off x="568870" y="1991729"/>
            <a:ext cx="8314455" cy="3885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0165" tIns="40083" rIns="80165" bIns="40083"/>
          <a:lstStyle/>
          <a:p>
            <a:pPr defTabSz="801654" hangingPunct="0">
              <a:buClr>
                <a:srgbClr val="355D2D"/>
              </a:buClr>
              <a:buSzPct val="100000"/>
              <a:buFont typeface="Arial" pitchFamily="34" charset="0"/>
              <a:buChar char="•"/>
              <a:defRPr/>
            </a:pPr>
            <a:r>
              <a:rPr lang="cs-CZ" sz="2400" dirty="0">
                <a:latin typeface="Arial" charset="0"/>
                <a:cs typeface="Arial" charset="0"/>
              </a:rPr>
              <a:t> přenos informací, vytváření a výměnu </a:t>
            </a:r>
            <a:r>
              <a:rPr lang="cs-CZ" sz="2400" dirty="0" err="1">
                <a:latin typeface="Arial" charset="0"/>
                <a:cs typeface="Arial" charset="0"/>
              </a:rPr>
              <a:t>know</a:t>
            </a:r>
            <a:r>
              <a:rPr lang="cs-CZ" sz="2400" dirty="0">
                <a:latin typeface="Arial" charset="0"/>
                <a:cs typeface="Arial" charset="0"/>
              </a:rPr>
              <a:t>-</a:t>
            </a:r>
            <a:r>
              <a:rPr lang="cs-CZ" sz="2400" dirty="0" err="1">
                <a:latin typeface="Arial" charset="0"/>
                <a:cs typeface="Arial" charset="0"/>
              </a:rPr>
              <a:t>how</a:t>
            </a:r>
            <a:r>
              <a:rPr lang="cs-CZ" sz="2400" dirty="0">
                <a:latin typeface="Arial" charset="0"/>
                <a:cs typeface="Arial" charset="0"/>
              </a:rPr>
              <a:t> </a:t>
            </a:r>
            <a:r>
              <a:rPr lang="cs-CZ" sz="2400" dirty="0" smtClean="0">
                <a:latin typeface="Arial" charset="0"/>
                <a:cs typeface="Arial" charset="0"/>
              </a:rPr>
              <a:t>včetně</a:t>
            </a:r>
          </a:p>
          <a:p>
            <a:pPr defTabSz="801654" hangingPunct="0">
              <a:buClr>
                <a:srgbClr val="355D2D"/>
              </a:buClr>
              <a:buSzPct val="100000"/>
              <a:defRPr/>
            </a:pPr>
            <a:r>
              <a:rPr lang="cs-CZ" sz="2400" dirty="0" smtClean="0">
                <a:latin typeface="Arial" charset="0"/>
                <a:cs typeface="Arial" charset="0"/>
              </a:rPr>
              <a:t>   </a:t>
            </a:r>
            <a:r>
              <a:rPr lang="cs-CZ" sz="2400" dirty="0">
                <a:latin typeface="Arial" charset="0"/>
                <a:cs typeface="Arial" charset="0"/>
              </a:rPr>
              <a:t>vstupů pro tvorbu politiky </a:t>
            </a:r>
            <a:r>
              <a:rPr lang="cs-CZ" sz="2400" dirty="0" smtClean="0">
                <a:latin typeface="Arial" charset="0"/>
                <a:cs typeface="Arial" charset="0"/>
              </a:rPr>
              <a:t>podporující eko-efektivní řešení</a:t>
            </a:r>
          </a:p>
          <a:p>
            <a:pPr defTabSz="801654" hangingPunct="0">
              <a:buClr>
                <a:srgbClr val="355D2D"/>
              </a:buClr>
              <a:buSzPct val="100000"/>
              <a:defRPr/>
            </a:pPr>
            <a:r>
              <a:rPr lang="cs-CZ" sz="2400" dirty="0" smtClean="0">
                <a:latin typeface="Arial" charset="0"/>
                <a:cs typeface="Arial" charset="0"/>
              </a:rPr>
              <a:t>   </a:t>
            </a:r>
            <a:r>
              <a:rPr lang="cs-CZ" sz="2400" dirty="0">
                <a:latin typeface="Arial" charset="0"/>
                <a:cs typeface="Arial" charset="0"/>
              </a:rPr>
              <a:t>jako alternativy k regulaci a zbytečným </a:t>
            </a:r>
            <a:r>
              <a:rPr lang="cs-CZ" sz="2400" dirty="0" smtClean="0">
                <a:latin typeface="Arial" charset="0"/>
                <a:cs typeface="Arial" charset="0"/>
              </a:rPr>
              <a:t>ztrátám</a:t>
            </a:r>
          </a:p>
          <a:p>
            <a:pPr defTabSz="801654" hangingPunct="0">
              <a:buClr>
                <a:srgbClr val="355D2D"/>
              </a:buClr>
              <a:buSzPct val="100000"/>
              <a:defRPr/>
            </a:pPr>
            <a:endParaRPr lang="cs-CZ" sz="2400" dirty="0">
              <a:latin typeface="Arial" charset="0"/>
              <a:cs typeface="Arial" charset="0"/>
            </a:endParaRPr>
          </a:p>
          <a:p>
            <a:pPr marL="400827" indent="-400827" defTabSz="801654" hangingPunct="0">
              <a:lnSpc>
                <a:spcPct val="83000"/>
              </a:lnSpc>
              <a:spcAft>
                <a:spcPts val="1249"/>
              </a:spcAft>
              <a:buClr>
                <a:srgbClr val="355D2D"/>
              </a:buClr>
              <a:buSzPct val="100000"/>
              <a:buFont typeface="Wingdings" pitchFamily="2" charset="2"/>
              <a:buChar char="q"/>
              <a:defRPr/>
            </a:pPr>
            <a:r>
              <a:rPr lang="cs-CZ" sz="2000" dirty="0">
                <a:latin typeface="Arial" charset="0"/>
                <a:cs typeface="Arial" charset="0"/>
              </a:rPr>
              <a:t>Sekretariát evropské sítě pro preventivní přístupy v průmyslovém managementu PREPARE</a:t>
            </a:r>
          </a:p>
          <a:p>
            <a:pPr marL="400827" indent="-400827" defTabSz="801654" hangingPunct="0">
              <a:lnSpc>
                <a:spcPct val="83000"/>
              </a:lnSpc>
              <a:spcAft>
                <a:spcPts val="1249"/>
              </a:spcAft>
              <a:buClr>
                <a:srgbClr val="355D2D"/>
              </a:buClr>
              <a:buSzPct val="100000"/>
              <a:buFont typeface="Wingdings" pitchFamily="2" charset="2"/>
              <a:buChar char="q"/>
              <a:defRPr/>
            </a:pPr>
            <a:r>
              <a:rPr lang="cs-CZ" sz="2000" dirty="0">
                <a:latin typeface="Arial" charset="0"/>
                <a:cs typeface="Arial" charset="0"/>
              </a:rPr>
              <a:t>České centrum čistší produkce a zakládající člen RECP Net: Globální síť pro efektivní využívání zdrojů a čistší produkci</a:t>
            </a:r>
          </a:p>
          <a:p>
            <a:pPr marL="400827" indent="-400827" defTabSz="801654" hangingPunct="0">
              <a:lnSpc>
                <a:spcPct val="83000"/>
              </a:lnSpc>
              <a:spcAft>
                <a:spcPts val="1249"/>
              </a:spcAft>
              <a:buClr>
                <a:srgbClr val="355D2D"/>
              </a:buClr>
              <a:buSzPct val="100000"/>
              <a:buFont typeface="Wingdings" pitchFamily="2" charset="2"/>
              <a:buChar char="q"/>
              <a:defRPr/>
            </a:pPr>
            <a:r>
              <a:rPr lang="cs-CZ" sz="2000" dirty="0">
                <a:latin typeface="Arial" charset="0"/>
                <a:cs typeface="Arial" charset="0"/>
              </a:rPr>
              <a:t>Referenční centrum pro udržitelnou spotřebu a výrobu v rámci evropské sítě </a:t>
            </a:r>
            <a:r>
              <a:rPr lang="cs-CZ" sz="2000" dirty="0" smtClean="0">
                <a:latin typeface="Arial" charset="0"/>
                <a:cs typeface="Arial" charset="0"/>
              </a:rPr>
              <a:t>EIONET</a:t>
            </a:r>
          </a:p>
          <a:p>
            <a:pPr marL="400827" indent="-400827" defTabSz="801654" hangingPunct="0">
              <a:lnSpc>
                <a:spcPct val="83000"/>
              </a:lnSpc>
              <a:spcAft>
                <a:spcPts val="1249"/>
              </a:spcAft>
              <a:buClr>
                <a:srgbClr val="355D2D"/>
              </a:buClr>
              <a:buSzPct val="100000"/>
              <a:buFont typeface="Wingdings" pitchFamily="2" charset="2"/>
              <a:buChar char="q"/>
              <a:defRPr/>
            </a:pPr>
            <a:r>
              <a:rPr lang="cs-CZ" sz="2000" dirty="0" smtClean="0">
                <a:latin typeface="Arial" charset="0"/>
                <a:cs typeface="Arial" charset="0"/>
              </a:rPr>
              <a:t>USV od roku 2008</a:t>
            </a:r>
            <a:endParaRPr lang="cs-CZ" sz="20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915816" y="1496265"/>
            <a:ext cx="4752528" cy="5101087"/>
            <a:chOff x="576" y="1536"/>
            <a:chExt cx="2243" cy="2352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576" y="1536"/>
              <a:ext cx="2243" cy="2352"/>
              <a:chOff x="192" y="67"/>
              <a:chExt cx="257" cy="221"/>
            </a:xfrm>
          </p:grpSpPr>
          <p:sp>
            <p:nvSpPr>
              <p:cNvPr id="68612" name="Line 4"/>
              <p:cNvSpPr>
                <a:spLocks noChangeShapeType="1"/>
              </p:cNvSpPr>
              <p:nvPr/>
            </p:nvSpPr>
            <p:spPr bwMode="auto">
              <a:xfrm flipH="1">
                <a:off x="192" y="67"/>
                <a:ext cx="128" cy="22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8613" name="Line 5"/>
              <p:cNvSpPr>
                <a:spLocks noChangeShapeType="1"/>
              </p:cNvSpPr>
              <p:nvPr/>
            </p:nvSpPr>
            <p:spPr bwMode="auto">
              <a:xfrm>
                <a:off x="322" y="69"/>
                <a:ext cx="127" cy="219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8614" name="Line 6"/>
              <p:cNvSpPr>
                <a:spLocks noChangeShapeType="1"/>
              </p:cNvSpPr>
              <p:nvPr/>
            </p:nvSpPr>
            <p:spPr bwMode="auto">
              <a:xfrm>
                <a:off x="194" y="287"/>
                <a:ext cx="254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8615" name="Line 7"/>
              <p:cNvSpPr>
                <a:spLocks noChangeShapeType="1"/>
              </p:cNvSpPr>
              <p:nvPr/>
            </p:nvSpPr>
            <p:spPr bwMode="auto">
              <a:xfrm>
                <a:off x="211" y="254"/>
                <a:ext cx="219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8616" name="Line 8"/>
              <p:cNvSpPr>
                <a:spLocks noChangeShapeType="1"/>
              </p:cNvSpPr>
              <p:nvPr/>
            </p:nvSpPr>
            <p:spPr bwMode="auto">
              <a:xfrm>
                <a:off x="232" y="221"/>
                <a:ext cx="177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8617" name="Line 9"/>
              <p:cNvSpPr>
                <a:spLocks noChangeShapeType="1"/>
              </p:cNvSpPr>
              <p:nvPr/>
            </p:nvSpPr>
            <p:spPr bwMode="auto">
              <a:xfrm>
                <a:off x="251" y="186"/>
                <a:ext cx="14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8618" name="Line 10"/>
              <p:cNvSpPr>
                <a:spLocks noChangeShapeType="1"/>
              </p:cNvSpPr>
              <p:nvPr/>
            </p:nvSpPr>
            <p:spPr bwMode="auto">
              <a:xfrm>
                <a:off x="272" y="153"/>
                <a:ext cx="98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8619" name="Line 11"/>
              <p:cNvSpPr>
                <a:spLocks noChangeShapeType="1"/>
              </p:cNvSpPr>
              <p:nvPr/>
            </p:nvSpPr>
            <p:spPr bwMode="auto">
              <a:xfrm>
                <a:off x="291" y="119"/>
                <a:ext cx="6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</p:grpSp>
        <p:sp>
          <p:nvSpPr>
            <p:cNvPr id="68620" name="Text Box 12"/>
            <p:cNvSpPr txBox="1">
              <a:spLocks noChangeArrowheads="1"/>
            </p:cNvSpPr>
            <p:nvPr/>
          </p:nvSpPr>
          <p:spPr bwMode="auto">
            <a:xfrm>
              <a:off x="1056" y="3552"/>
              <a:ext cx="1344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04287" tIns="52144" rIns="104287" bIns="52144">
              <a:spAutoFit/>
            </a:bodyPr>
            <a:lstStyle/>
            <a:p>
              <a:pPr algn="ctr" defTabSz="449539">
                <a:spcBef>
                  <a:spcPct val="50000"/>
                </a:spcBef>
              </a:pPr>
              <a:r>
                <a:rPr lang="cs-CZ" dirty="0" smtClean="0">
                  <a:solidFill>
                    <a:schemeClr val="tx1"/>
                  </a:solidFill>
                  <a:latin typeface="Verdana" pitchFamily="34" charset="0"/>
                </a:rPr>
                <a:t>ZAINTERESOVANÉ SKUPINY</a:t>
              </a:r>
              <a:endParaRPr lang="en-GB" dirty="0">
                <a:solidFill>
                  <a:schemeClr val="tx1"/>
                </a:solidFill>
                <a:latin typeface="Verdana" pitchFamily="34" charset="0"/>
              </a:endParaRPr>
            </a:p>
          </p:txBody>
        </p:sp>
        <p:sp>
          <p:nvSpPr>
            <p:cNvPr id="68621" name="Text Box 13"/>
            <p:cNvSpPr txBox="1">
              <a:spLocks noChangeArrowheads="1"/>
            </p:cNvSpPr>
            <p:nvPr/>
          </p:nvSpPr>
          <p:spPr bwMode="auto">
            <a:xfrm>
              <a:off x="1336" y="2860"/>
              <a:ext cx="1104" cy="2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04287" tIns="52144" rIns="104287" bIns="52144">
              <a:spAutoFit/>
            </a:bodyPr>
            <a:lstStyle/>
            <a:p>
              <a:pPr defTabSz="449539">
                <a:spcBef>
                  <a:spcPct val="50000"/>
                </a:spcBef>
              </a:pPr>
              <a:r>
                <a:rPr lang="cs-CZ" dirty="0">
                  <a:latin typeface="Verdana" pitchFamily="34" charset="0"/>
                </a:rPr>
                <a:t>STRATEGIE</a:t>
              </a:r>
              <a:endParaRPr lang="en-GB" dirty="0">
                <a:latin typeface="Verdana" pitchFamily="34" charset="0"/>
              </a:endParaRPr>
            </a:p>
          </p:txBody>
        </p:sp>
        <p:sp>
          <p:nvSpPr>
            <p:cNvPr id="68622" name="Text Box 14"/>
            <p:cNvSpPr txBox="1">
              <a:spLocks noChangeArrowheads="1"/>
            </p:cNvSpPr>
            <p:nvPr/>
          </p:nvSpPr>
          <p:spPr bwMode="auto">
            <a:xfrm>
              <a:off x="1300" y="3210"/>
              <a:ext cx="1008" cy="4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04287" tIns="52144" rIns="104287" bIns="52144">
              <a:spAutoFit/>
            </a:bodyPr>
            <a:lstStyle/>
            <a:p>
              <a:pPr defTabSz="449539">
                <a:spcBef>
                  <a:spcPct val="50000"/>
                </a:spcBef>
              </a:pPr>
              <a:r>
                <a:rPr lang="cs-CZ" dirty="0">
                  <a:latin typeface="Verdana" pitchFamily="34" charset="0"/>
                </a:rPr>
                <a:t>VIZE A CÍLE</a:t>
              </a:r>
              <a:endParaRPr lang="en-GB" dirty="0">
                <a:latin typeface="Verdana" pitchFamily="34" charset="0"/>
              </a:endParaRPr>
            </a:p>
          </p:txBody>
        </p:sp>
        <p:sp>
          <p:nvSpPr>
            <p:cNvPr id="68623" name="Text Box 15"/>
            <p:cNvSpPr txBox="1">
              <a:spLocks noChangeArrowheads="1"/>
            </p:cNvSpPr>
            <p:nvPr/>
          </p:nvSpPr>
          <p:spPr bwMode="auto">
            <a:xfrm>
              <a:off x="1191" y="2510"/>
              <a:ext cx="1296" cy="2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04287" tIns="52144" rIns="104287" bIns="52144">
              <a:spAutoFit/>
            </a:bodyPr>
            <a:lstStyle/>
            <a:p>
              <a:pPr defTabSz="449539">
                <a:spcBef>
                  <a:spcPct val="50000"/>
                </a:spcBef>
              </a:pPr>
              <a:r>
                <a:rPr lang="en-GB" dirty="0">
                  <a:latin typeface="Verdana" pitchFamily="34" charset="0"/>
                </a:rPr>
                <a:t>SYST</a:t>
              </a:r>
              <a:r>
                <a:rPr lang="cs-CZ" dirty="0">
                  <a:latin typeface="Verdana" pitchFamily="34" charset="0"/>
                </a:rPr>
                <a:t>É</a:t>
              </a:r>
              <a:r>
                <a:rPr lang="en-GB" dirty="0">
                  <a:latin typeface="Verdana" pitchFamily="34" charset="0"/>
                </a:rPr>
                <a:t>M</a:t>
              </a:r>
              <a:r>
                <a:rPr lang="cs-CZ" dirty="0">
                  <a:latin typeface="Verdana" pitchFamily="34" charset="0"/>
                </a:rPr>
                <a:t> ŘÍZENÍ</a:t>
              </a:r>
              <a:endParaRPr lang="en-GB" dirty="0">
                <a:latin typeface="Verdana" pitchFamily="34" charset="0"/>
              </a:endParaRPr>
            </a:p>
          </p:txBody>
        </p:sp>
        <p:sp>
          <p:nvSpPr>
            <p:cNvPr id="68624" name="Text Box 16"/>
            <p:cNvSpPr txBox="1">
              <a:spLocks noChangeArrowheads="1"/>
            </p:cNvSpPr>
            <p:nvPr/>
          </p:nvSpPr>
          <p:spPr bwMode="auto">
            <a:xfrm>
              <a:off x="1086" y="2195"/>
              <a:ext cx="1248" cy="2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04287" tIns="52144" rIns="104287" bIns="52144">
              <a:spAutoFit/>
            </a:bodyPr>
            <a:lstStyle/>
            <a:p>
              <a:pPr algn="ctr" defTabSz="449539">
                <a:spcBef>
                  <a:spcPct val="50000"/>
                </a:spcBef>
              </a:pPr>
              <a:r>
                <a:rPr lang="cs-CZ" dirty="0">
                  <a:latin typeface="Verdana" pitchFamily="34" charset="0"/>
                </a:rPr>
                <a:t>VÝROBA</a:t>
              </a:r>
              <a:endParaRPr lang="en-GB" dirty="0">
                <a:latin typeface="Verdana" pitchFamily="34" charset="0"/>
              </a:endParaRPr>
            </a:p>
          </p:txBody>
        </p:sp>
        <p:sp>
          <p:nvSpPr>
            <p:cNvPr id="68625" name="Text Box 17"/>
            <p:cNvSpPr txBox="1">
              <a:spLocks noChangeArrowheads="1"/>
            </p:cNvSpPr>
            <p:nvPr/>
          </p:nvSpPr>
          <p:spPr bwMode="auto">
            <a:xfrm>
              <a:off x="1426" y="1962"/>
              <a:ext cx="631" cy="1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104287" tIns="52144" rIns="104287" bIns="52144">
              <a:spAutoFit/>
            </a:bodyPr>
            <a:lstStyle/>
            <a:p>
              <a:pPr defTabSz="449539">
                <a:spcBef>
                  <a:spcPct val="50000"/>
                </a:spcBef>
              </a:pPr>
              <a:r>
                <a:rPr lang="cs-CZ" sz="1400" dirty="0">
                  <a:latin typeface="Verdana" pitchFamily="34" charset="0"/>
                </a:rPr>
                <a:t>PRODUKTY</a:t>
              </a:r>
              <a:endParaRPr lang="en-GB" sz="1400" dirty="0">
                <a:latin typeface="Verdana" pitchFamily="34" charset="0"/>
              </a:endParaRPr>
            </a:p>
          </p:txBody>
        </p:sp>
      </p:grpSp>
      <p:sp>
        <p:nvSpPr>
          <p:cNvPr id="68626" name="Rectangle 18"/>
          <p:cNvSpPr>
            <a:spLocks noGrp="1" noChangeArrowheads="1"/>
          </p:cNvSpPr>
          <p:nvPr>
            <p:ph type="title"/>
          </p:nvPr>
        </p:nvSpPr>
        <p:spPr>
          <a:xfrm>
            <a:off x="3851920" y="1268760"/>
            <a:ext cx="2808312" cy="485316"/>
          </a:xfrm>
        </p:spPr>
        <p:txBody>
          <a:bodyPr/>
          <a:lstStyle/>
          <a:p>
            <a:pPr marL="979800" indent="-979800" defTabSz="801654"/>
            <a:r>
              <a:rPr lang="cs-CZ" sz="2800" b="1" dirty="0" smtClean="0">
                <a:solidFill>
                  <a:srgbClr val="FF0000"/>
                </a:solidFill>
              </a:rPr>
              <a:t>pyramida řízení</a:t>
            </a:r>
            <a:endParaRPr lang="en-GB" sz="2800" b="1" dirty="0">
              <a:solidFill>
                <a:srgbClr val="FF0000"/>
              </a:solidFill>
            </a:endParaRPr>
          </a:p>
        </p:txBody>
      </p:sp>
      <p:sp>
        <p:nvSpPr>
          <p:cNvPr id="68627" name="Line 19"/>
          <p:cNvSpPr>
            <a:spLocks noChangeShapeType="1"/>
          </p:cNvSpPr>
          <p:nvPr/>
        </p:nvSpPr>
        <p:spPr bwMode="auto">
          <a:xfrm>
            <a:off x="2267744" y="5805264"/>
            <a:ext cx="5616624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lIns="80165" tIns="40083" rIns="80165" bIns="40083"/>
          <a:lstStyle/>
          <a:p>
            <a:endParaRPr lang="cs-CZ"/>
          </a:p>
        </p:txBody>
      </p:sp>
      <p:sp>
        <p:nvSpPr>
          <p:cNvPr id="68630" name="Text Box 22"/>
          <p:cNvSpPr txBox="1">
            <a:spLocks noChangeArrowheads="1"/>
          </p:cNvSpPr>
          <p:nvPr/>
        </p:nvSpPr>
        <p:spPr bwMode="auto">
          <a:xfrm>
            <a:off x="683568" y="3645024"/>
            <a:ext cx="2592890" cy="369322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  <a:effectLst/>
        </p:spPr>
        <p:txBody>
          <a:bodyPr wrap="square" lIns="91428" tIns="45715" rIns="91428" bIns="45715">
            <a:spAutoFit/>
          </a:bodyPr>
          <a:lstStyle/>
          <a:p>
            <a:pPr defTabSz="449539">
              <a:spcBef>
                <a:spcPct val="50000"/>
              </a:spcBef>
            </a:pPr>
            <a:r>
              <a:rPr lang="cs-CZ" dirty="0" smtClean="0">
                <a:solidFill>
                  <a:srgbClr val="FF0000"/>
                </a:solidFill>
                <a:latin typeface="+mj-lt"/>
              </a:rPr>
              <a:t>Informační úroveň</a:t>
            </a:r>
            <a:endParaRPr lang="cs-CZ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68631" name="Text Box 23"/>
          <p:cNvSpPr txBox="1">
            <a:spLocks noChangeArrowheads="1"/>
          </p:cNvSpPr>
          <p:nvPr/>
        </p:nvSpPr>
        <p:spPr bwMode="auto">
          <a:xfrm>
            <a:off x="3923928" y="476672"/>
            <a:ext cx="5220072" cy="523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28" tIns="45715" rIns="91428" bIns="45715">
            <a:spAutoFit/>
          </a:bodyPr>
          <a:lstStyle/>
          <a:p>
            <a:pPr defTabSz="449539">
              <a:spcBef>
                <a:spcPct val="50000"/>
              </a:spcBef>
            </a:pPr>
            <a:r>
              <a:rPr lang="cs-CZ" sz="2800" b="1" dirty="0" smtClean="0"/>
              <a:t> Systémový pohled na podnik</a:t>
            </a:r>
            <a:endParaRPr lang="cs-CZ" sz="2800" b="1" dirty="0"/>
          </a:p>
        </p:txBody>
      </p:sp>
      <p:sp>
        <p:nvSpPr>
          <p:cNvPr id="68632" name="Text Box 24"/>
          <p:cNvSpPr txBox="1">
            <a:spLocks noChangeArrowheads="1"/>
          </p:cNvSpPr>
          <p:nvPr/>
        </p:nvSpPr>
        <p:spPr bwMode="auto">
          <a:xfrm>
            <a:off x="1619672" y="2492896"/>
            <a:ext cx="2592890" cy="369322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  <a:effectLst/>
        </p:spPr>
        <p:txBody>
          <a:bodyPr wrap="square" lIns="91428" tIns="45715" rIns="91428" bIns="45715">
            <a:spAutoFit/>
          </a:bodyPr>
          <a:lstStyle/>
          <a:p>
            <a:pPr defTabSz="449539">
              <a:spcBef>
                <a:spcPct val="50000"/>
              </a:spcBef>
            </a:pPr>
            <a:r>
              <a:rPr lang="cs-CZ" dirty="0" smtClean="0">
                <a:solidFill>
                  <a:srgbClr val="FF0000"/>
                </a:solidFill>
                <a:latin typeface="+mj-lt"/>
              </a:rPr>
              <a:t>Fyzické úrovně</a:t>
            </a:r>
            <a:endParaRPr lang="cs-CZ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68633" name="Text Box 25"/>
          <p:cNvSpPr txBox="1">
            <a:spLocks noChangeArrowheads="1"/>
          </p:cNvSpPr>
          <p:nvPr/>
        </p:nvSpPr>
        <p:spPr bwMode="auto">
          <a:xfrm>
            <a:off x="467544" y="5517232"/>
            <a:ext cx="2088834" cy="369322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  <a:effectLst/>
        </p:spPr>
        <p:txBody>
          <a:bodyPr wrap="square" lIns="91428" tIns="45715" rIns="91428" bIns="45715">
            <a:spAutoFit/>
          </a:bodyPr>
          <a:lstStyle/>
          <a:p>
            <a:pPr defTabSz="449539">
              <a:spcBef>
                <a:spcPct val="50000"/>
              </a:spcBef>
            </a:pPr>
            <a:r>
              <a:rPr lang="cs-CZ" dirty="0" smtClean="0">
                <a:solidFill>
                  <a:srgbClr val="FF0000"/>
                </a:solidFill>
                <a:latin typeface="+mj-lt"/>
              </a:rPr>
              <a:t>Řídící úrovně</a:t>
            </a:r>
            <a:endParaRPr lang="cs-CZ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6" name="Left Brace 25"/>
          <p:cNvSpPr/>
          <p:nvPr/>
        </p:nvSpPr>
        <p:spPr bwMode="auto">
          <a:xfrm>
            <a:off x="3635896" y="1916832"/>
            <a:ext cx="504056" cy="1512168"/>
          </a:xfrm>
          <a:prstGeom prst="lef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kumimoji="0" lang="cs-CZ" sz="1600" b="1" i="0" u="none" strike="noStrike" cap="none" normalizeH="0" baseline="0" smtClean="0">
              <a:ln>
                <a:noFill/>
              </a:ln>
              <a:solidFill>
                <a:srgbClr val="035C24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7" name="Left Brace 26"/>
          <p:cNvSpPr/>
          <p:nvPr/>
        </p:nvSpPr>
        <p:spPr bwMode="auto">
          <a:xfrm>
            <a:off x="2339752" y="4365104"/>
            <a:ext cx="360040" cy="2232248"/>
          </a:xfrm>
          <a:prstGeom prst="lef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kumimoji="0" lang="cs-CZ" sz="1600" b="1" i="0" u="none" strike="noStrike" cap="none" normalizeH="0" baseline="0" smtClean="0">
              <a:ln>
                <a:noFill/>
              </a:ln>
              <a:solidFill>
                <a:srgbClr val="035C24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8" name="Left Brace 27"/>
          <p:cNvSpPr/>
          <p:nvPr/>
        </p:nvSpPr>
        <p:spPr bwMode="auto">
          <a:xfrm>
            <a:off x="3131840" y="3501008"/>
            <a:ext cx="360040" cy="648072"/>
          </a:xfrm>
          <a:prstGeom prst="lef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kumimoji="0" lang="cs-CZ" sz="1600" b="1" i="0" u="none" strike="noStrike" cap="none" normalizeH="0" baseline="0" smtClean="0">
              <a:ln>
                <a:noFill/>
              </a:ln>
              <a:solidFill>
                <a:srgbClr val="035C24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516216" y="908720"/>
            <a:ext cx="26277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600" b="1" dirty="0" smtClean="0"/>
              <a:t>a na úrovně ovlivňující jeho envir. výkonnost</a:t>
            </a:r>
            <a:endParaRPr lang="cs-CZ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dirty="0" smtClean="0">
                <a:solidFill>
                  <a:srgbClr val="FF0000"/>
                </a:solidFill>
              </a:rPr>
              <a:t>Metodika vstupního hodnocení udržitelné spotřeby a výroby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467544" y="2708920"/>
            <a:ext cx="8277797" cy="4149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300620" marR="0" lvl="0" indent="-300620" algn="l" defTabSz="393869" rtl="0" eaLnBrk="1" fontAlgn="base" latinLnBrk="0" hangingPunct="1">
              <a:lnSpc>
                <a:spcPct val="83000"/>
              </a:lnSpc>
              <a:spcBef>
                <a:spcPct val="0"/>
              </a:spcBef>
              <a:spcAft>
                <a:spcPts val="1249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endParaRPr kumimoji="0" lang="cs-CZ" sz="1200" b="0" i="1" u="none" strike="noStrike" kern="0" cap="none" spc="0" normalizeH="0" baseline="0" noProof="0" dirty="0" smtClean="0">
              <a:ln>
                <a:noFill/>
              </a:ln>
              <a:solidFill>
                <a:srgbClr val="035C24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00620" marR="0" lvl="0" indent="-300620" algn="l" defTabSz="393869" rtl="0" eaLnBrk="1" fontAlgn="base" latinLnBrk="0" hangingPunct="1">
              <a:lnSpc>
                <a:spcPct val="8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kumimoji="0" lang="cs-CZ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35C24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Cílem VH USV je identifikace </a:t>
            </a:r>
          </a:p>
          <a:p>
            <a:pPr marL="300620" marR="0" lvl="0" indent="-300620" algn="l" defTabSz="393869" rtl="0" eaLnBrk="1" fontAlgn="base" latinLnBrk="0" hangingPunct="1">
              <a:lnSpc>
                <a:spcPct val="8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kumimoji="0" lang="cs-CZ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35C24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eko-efektivních inovačních příležitostí v</a:t>
            </a:r>
          </a:p>
          <a:p>
            <a:pPr marL="300620" marR="0" lvl="0" indent="-300620" algn="l" defTabSz="393869" rtl="0" eaLnBrk="1" fontAlgn="base" latinLnBrk="0" hangingPunct="1">
              <a:lnSpc>
                <a:spcPct val="8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kumimoji="0" lang="cs-CZ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35C24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celé pyramidě řízení podniku</a:t>
            </a:r>
          </a:p>
          <a:p>
            <a:pPr marL="300620" marR="0" lvl="0" indent="-300620" algn="l" defTabSz="393869" rtl="0" eaLnBrk="1" fontAlgn="base" latinLnBrk="0" hangingPunct="1">
              <a:lnSpc>
                <a:spcPct val="8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endParaRPr kumimoji="0" lang="cs-CZ" sz="3200" b="1" i="0" u="none" strike="noStrike" kern="0" cap="none" spc="0" normalizeH="0" baseline="0" noProof="0" dirty="0" smtClean="0">
              <a:ln>
                <a:noFill/>
              </a:ln>
              <a:solidFill>
                <a:srgbClr val="035C24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00620" marR="0" lvl="0" indent="-300620" algn="l" defTabSz="393869" rtl="0" eaLnBrk="1" fontAlgn="base" latinLnBrk="0" hangingPunct="1">
              <a:lnSpc>
                <a:spcPct val="8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kumimoji="0" lang="cs-CZ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35C24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Eko-efektivní = maximalizace pozitivních a</a:t>
            </a:r>
          </a:p>
          <a:p>
            <a:pPr marL="300620" marR="0" lvl="0" indent="-300620" algn="l" defTabSz="393869" rtl="0" eaLnBrk="1" fontAlgn="base" latinLnBrk="0" hangingPunct="1">
              <a:lnSpc>
                <a:spcPct val="8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kumimoji="0" lang="cs-CZ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35C24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minimalizace negativních dopadů</a:t>
            </a:r>
          </a:p>
          <a:p>
            <a:pPr marL="300620" marR="0" lvl="0" indent="-300620" algn="l" defTabSz="393869" rtl="0" eaLnBrk="1" fontAlgn="base" latinLnBrk="0" hangingPunct="1">
              <a:lnSpc>
                <a:spcPct val="8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endParaRPr lang="cs-CZ" sz="3200" b="1" kern="0" dirty="0" smtClean="0">
              <a:solidFill>
                <a:srgbClr val="035C24"/>
              </a:solidFill>
            </a:endParaRPr>
          </a:p>
          <a:p>
            <a:pPr marL="300620" marR="0" lvl="0" indent="-300620" algn="l" defTabSz="393869" rtl="0" eaLnBrk="1" fontAlgn="base" latinLnBrk="0" hangingPunct="1">
              <a:lnSpc>
                <a:spcPct val="8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kumimoji="0" lang="cs-CZ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35C24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Eko-efektivní</a:t>
            </a:r>
            <a:r>
              <a:rPr kumimoji="0" lang="cs-CZ" sz="3200" b="1" i="0" u="none" strike="noStrike" kern="0" cap="none" spc="0" normalizeH="0" noProof="0" dirty="0" smtClean="0">
                <a:ln>
                  <a:noFill/>
                </a:ln>
                <a:solidFill>
                  <a:srgbClr val="035C24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přístup = dobrovolný přístup</a:t>
            </a:r>
            <a:endParaRPr kumimoji="0" lang="cs-CZ" sz="3200" b="1" i="0" u="none" strike="noStrike" kern="0" cap="none" spc="0" normalizeH="0" baseline="0" noProof="0" dirty="0" smtClean="0">
              <a:ln>
                <a:noFill/>
              </a:ln>
              <a:solidFill>
                <a:srgbClr val="035C24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00620" marR="0" lvl="0" indent="-300620" algn="l" defTabSz="393869" rtl="0" eaLnBrk="1" fontAlgn="base" latinLnBrk="0" hangingPunct="1">
              <a:lnSpc>
                <a:spcPct val="83000"/>
              </a:lnSpc>
              <a:spcBef>
                <a:spcPct val="0"/>
              </a:spcBef>
              <a:spcAft>
                <a:spcPts val="1249"/>
              </a:spcAft>
              <a:buClr>
                <a:srgbClr val="000000"/>
              </a:buClr>
              <a:buSzPct val="100000"/>
              <a:tabLst/>
              <a:defRPr/>
            </a:pPr>
            <a:endParaRPr kumimoji="0" 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35C24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dirty="0" smtClean="0">
                <a:solidFill>
                  <a:srgbClr val="FF0000"/>
                </a:solidFill>
              </a:rPr>
              <a:t>2 základní kroky VH USV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467544" y="2708920"/>
            <a:ext cx="8277797" cy="3024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300620" marR="0" lvl="0" indent="-300620" algn="l" defTabSz="393869" rtl="0" eaLnBrk="1" fontAlgn="base" latinLnBrk="0" hangingPunct="1">
              <a:lnSpc>
                <a:spcPct val="83000"/>
              </a:lnSpc>
              <a:spcBef>
                <a:spcPct val="0"/>
              </a:spcBef>
              <a:spcAft>
                <a:spcPts val="1249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endParaRPr kumimoji="0" lang="cs-CZ" sz="1200" b="0" i="1" u="none" strike="noStrike" kern="0" cap="none" spc="0" normalizeH="0" baseline="0" noProof="0" dirty="0" smtClean="0">
              <a:ln>
                <a:noFill/>
              </a:ln>
              <a:solidFill>
                <a:srgbClr val="035C24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393869" rtl="0" eaLnBrk="1" fontAlgn="base" latinLnBrk="0" hangingPunct="1">
              <a:lnSpc>
                <a:spcPct val="8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Times New Roman" pitchFamily="16" charset="0"/>
              <a:buAutoNum type="arabicParenR"/>
              <a:tabLst/>
              <a:defRPr/>
            </a:pPr>
            <a:r>
              <a:rPr kumimoji="0" lang="cs-CZ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35C24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Screening</a:t>
            </a:r>
            <a:r>
              <a:rPr kumimoji="0" lang="cs-CZ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35C24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podniku</a:t>
            </a:r>
          </a:p>
          <a:p>
            <a:pPr marL="1428750" lvl="2" indent="-514350" defTabSz="393869" fontAlgn="base">
              <a:lnSpc>
                <a:spcPct val="8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defRPr/>
            </a:pPr>
            <a:r>
              <a:rPr lang="cs-CZ" sz="3200" b="1" kern="0" noProof="0" dirty="0" smtClean="0">
                <a:solidFill>
                  <a:srgbClr val="035C24"/>
                </a:solidFill>
              </a:rPr>
              <a:t>Vhodnost metodiky pro organizaci</a:t>
            </a:r>
          </a:p>
          <a:p>
            <a:pPr marL="1428750" lvl="2" indent="-514350" defTabSz="393869" fontAlgn="base">
              <a:lnSpc>
                <a:spcPct val="8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defRPr/>
            </a:pPr>
            <a:endParaRPr kumimoji="0" lang="cs-CZ" sz="3200" b="1" i="0" u="none" strike="noStrike" kern="0" cap="none" spc="0" normalizeH="0" baseline="0" noProof="0" dirty="0" smtClean="0">
              <a:ln>
                <a:noFill/>
              </a:ln>
              <a:solidFill>
                <a:srgbClr val="035C24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393869" rtl="0" eaLnBrk="1" fontAlgn="base" latinLnBrk="0" hangingPunct="1">
              <a:lnSpc>
                <a:spcPct val="8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Times New Roman" pitchFamily="16" charset="0"/>
              <a:buAutoNum type="arabicParenR"/>
              <a:tabLst/>
              <a:defRPr/>
            </a:pPr>
            <a:r>
              <a:rPr lang="cs-CZ" sz="3200" b="1" kern="0" dirty="0" smtClean="0">
                <a:solidFill>
                  <a:srgbClr val="035C24"/>
                </a:solidFill>
              </a:rPr>
              <a:t>Vstupní hodnocení </a:t>
            </a:r>
          </a:p>
          <a:p>
            <a:pPr marL="1433513" lvl="1" indent="-450850" defTabSz="393869" fontAlgn="base">
              <a:lnSpc>
                <a:spcPct val="8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defRPr/>
            </a:pPr>
            <a:r>
              <a:rPr lang="cs-CZ" sz="3200" b="1" kern="0" dirty="0" smtClean="0">
                <a:solidFill>
                  <a:srgbClr val="035C24"/>
                </a:solidFill>
              </a:rPr>
              <a:t>Návrh projektu/opatření	</a:t>
            </a:r>
            <a:r>
              <a:rPr kumimoji="0" lang="cs-CZ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35C24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514350" marR="0" lvl="0" indent="-514350" algn="l" defTabSz="393869" rtl="0" eaLnBrk="1" fontAlgn="base" latinLnBrk="0" hangingPunct="1">
              <a:lnSpc>
                <a:spcPct val="8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Times New Roman" pitchFamily="16" charset="0"/>
              <a:buAutoNum type="arabicParenR"/>
              <a:tabLst/>
              <a:defRPr/>
            </a:pPr>
            <a:endParaRPr kumimoji="0" lang="cs-CZ" sz="3200" b="1" i="0" u="none" strike="noStrike" kern="0" cap="none" spc="0" normalizeH="0" baseline="0" noProof="0" dirty="0" smtClean="0">
              <a:ln>
                <a:noFill/>
              </a:ln>
              <a:solidFill>
                <a:srgbClr val="035C24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00620" marR="0" lvl="0" indent="-300620" algn="l" defTabSz="393869" rtl="0" eaLnBrk="1" fontAlgn="base" latinLnBrk="0" hangingPunct="1">
              <a:lnSpc>
                <a:spcPct val="83000"/>
              </a:lnSpc>
              <a:spcBef>
                <a:spcPct val="0"/>
              </a:spcBef>
              <a:spcAft>
                <a:spcPts val="1249"/>
              </a:spcAft>
              <a:buClr>
                <a:srgbClr val="000000"/>
              </a:buClr>
              <a:buSzPct val="100000"/>
              <a:tabLst/>
              <a:defRPr/>
            </a:pPr>
            <a:endParaRPr kumimoji="0" 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35C24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916305" y="2348887"/>
            <a:ext cx="3561205" cy="4137592"/>
            <a:chOff x="576" y="1536"/>
            <a:chExt cx="2243" cy="2606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576" y="1536"/>
              <a:ext cx="2243" cy="2352"/>
              <a:chOff x="192" y="67"/>
              <a:chExt cx="257" cy="221"/>
            </a:xfrm>
          </p:grpSpPr>
          <p:sp>
            <p:nvSpPr>
              <p:cNvPr id="69636" name="Line 4"/>
              <p:cNvSpPr>
                <a:spLocks noChangeShapeType="1"/>
              </p:cNvSpPr>
              <p:nvPr/>
            </p:nvSpPr>
            <p:spPr bwMode="auto">
              <a:xfrm flipH="1">
                <a:off x="192" y="67"/>
                <a:ext cx="128" cy="22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9637" name="Line 5"/>
              <p:cNvSpPr>
                <a:spLocks noChangeShapeType="1"/>
              </p:cNvSpPr>
              <p:nvPr/>
            </p:nvSpPr>
            <p:spPr bwMode="auto">
              <a:xfrm>
                <a:off x="322" y="69"/>
                <a:ext cx="127" cy="219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9638" name="Line 6"/>
              <p:cNvSpPr>
                <a:spLocks noChangeShapeType="1"/>
              </p:cNvSpPr>
              <p:nvPr/>
            </p:nvSpPr>
            <p:spPr bwMode="auto">
              <a:xfrm>
                <a:off x="194" y="287"/>
                <a:ext cx="254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9639" name="Line 7"/>
              <p:cNvSpPr>
                <a:spLocks noChangeShapeType="1"/>
              </p:cNvSpPr>
              <p:nvPr/>
            </p:nvSpPr>
            <p:spPr bwMode="auto">
              <a:xfrm>
                <a:off x="211" y="254"/>
                <a:ext cx="219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9640" name="Line 8"/>
              <p:cNvSpPr>
                <a:spLocks noChangeShapeType="1"/>
              </p:cNvSpPr>
              <p:nvPr/>
            </p:nvSpPr>
            <p:spPr bwMode="auto">
              <a:xfrm>
                <a:off x="232" y="221"/>
                <a:ext cx="177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9641" name="Line 9"/>
              <p:cNvSpPr>
                <a:spLocks noChangeShapeType="1"/>
              </p:cNvSpPr>
              <p:nvPr/>
            </p:nvSpPr>
            <p:spPr bwMode="auto">
              <a:xfrm>
                <a:off x="251" y="186"/>
                <a:ext cx="14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9642" name="Line 10"/>
              <p:cNvSpPr>
                <a:spLocks noChangeShapeType="1"/>
              </p:cNvSpPr>
              <p:nvPr/>
            </p:nvSpPr>
            <p:spPr bwMode="auto">
              <a:xfrm>
                <a:off x="272" y="153"/>
                <a:ext cx="98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9643" name="Line 11"/>
              <p:cNvSpPr>
                <a:spLocks noChangeShapeType="1"/>
              </p:cNvSpPr>
              <p:nvPr/>
            </p:nvSpPr>
            <p:spPr bwMode="auto">
              <a:xfrm>
                <a:off x="291" y="119"/>
                <a:ext cx="6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</p:grpSp>
        <p:sp>
          <p:nvSpPr>
            <p:cNvPr id="69644" name="Text Box 12"/>
            <p:cNvSpPr txBox="1">
              <a:spLocks noChangeArrowheads="1"/>
            </p:cNvSpPr>
            <p:nvPr/>
          </p:nvSpPr>
          <p:spPr bwMode="auto">
            <a:xfrm>
              <a:off x="1056" y="3552"/>
              <a:ext cx="1344" cy="5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04287" tIns="52144" rIns="104287" bIns="52144">
              <a:spAutoFit/>
            </a:bodyPr>
            <a:lstStyle/>
            <a:p>
              <a:pPr algn="ctr" defTabSz="449539">
                <a:spcBef>
                  <a:spcPct val="50000"/>
                </a:spcBef>
              </a:pPr>
              <a:r>
                <a:rPr lang="cs-CZ" dirty="0">
                  <a:solidFill>
                    <a:schemeClr val="tx1"/>
                  </a:solidFill>
                  <a:latin typeface="Verdana" pitchFamily="34" charset="0"/>
                </a:rPr>
                <a:t>ZÁJMY ZÁJMOVÝCH SKUPIN</a:t>
              </a:r>
              <a:endParaRPr lang="en-GB" dirty="0">
                <a:solidFill>
                  <a:schemeClr val="tx1"/>
                </a:solidFill>
                <a:latin typeface="Verdana" pitchFamily="34" charset="0"/>
              </a:endParaRPr>
            </a:p>
          </p:txBody>
        </p:sp>
        <p:sp>
          <p:nvSpPr>
            <p:cNvPr id="69645" name="Text Box 13"/>
            <p:cNvSpPr txBox="1">
              <a:spLocks noChangeArrowheads="1"/>
            </p:cNvSpPr>
            <p:nvPr/>
          </p:nvSpPr>
          <p:spPr bwMode="auto">
            <a:xfrm>
              <a:off x="1200" y="2880"/>
              <a:ext cx="1104" cy="2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04287" tIns="52144" rIns="104287" bIns="52144">
              <a:spAutoFit/>
            </a:bodyPr>
            <a:lstStyle/>
            <a:p>
              <a:pPr defTabSz="449539">
                <a:spcBef>
                  <a:spcPct val="50000"/>
                </a:spcBef>
              </a:pPr>
              <a:r>
                <a:rPr lang="cs-CZ" dirty="0">
                  <a:latin typeface="Verdana" pitchFamily="34" charset="0"/>
                </a:rPr>
                <a:t>STRATEGIE</a:t>
              </a:r>
              <a:endParaRPr lang="en-GB" dirty="0">
                <a:latin typeface="Verdana" pitchFamily="34" charset="0"/>
              </a:endParaRPr>
            </a:p>
          </p:txBody>
        </p:sp>
        <p:sp>
          <p:nvSpPr>
            <p:cNvPr id="69646" name="Text Box 14"/>
            <p:cNvSpPr txBox="1">
              <a:spLocks noChangeArrowheads="1"/>
            </p:cNvSpPr>
            <p:nvPr/>
          </p:nvSpPr>
          <p:spPr bwMode="auto">
            <a:xfrm>
              <a:off x="1248" y="3216"/>
              <a:ext cx="1008" cy="4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04287" tIns="52144" rIns="104287" bIns="52144">
              <a:spAutoFit/>
            </a:bodyPr>
            <a:lstStyle/>
            <a:p>
              <a:pPr defTabSz="449539">
                <a:spcBef>
                  <a:spcPct val="50000"/>
                </a:spcBef>
              </a:pPr>
              <a:r>
                <a:rPr lang="cs-CZ" dirty="0">
                  <a:latin typeface="Verdana" pitchFamily="34" charset="0"/>
                </a:rPr>
                <a:t>VIZE A CÍLE</a:t>
              </a:r>
              <a:endParaRPr lang="en-GB" dirty="0">
                <a:latin typeface="Verdana" pitchFamily="34" charset="0"/>
              </a:endParaRPr>
            </a:p>
          </p:txBody>
        </p:sp>
        <p:sp>
          <p:nvSpPr>
            <p:cNvPr id="69647" name="Text Box 15"/>
            <p:cNvSpPr txBox="1">
              <a:spLocks noChangeArrowheads="1"/>
            </p:cNvSpPr>
            <p:nvPr/>
          </p:nvSpPr>
          <p:spPr bwMode="auto">
            <a:xfrm>
              <a:off x="1104" y="2544"/>
              <a:ext cx="1296" cy="2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04287" tIns="52144" rIns="104287" bIns="52144">
              <a:spAutoFit/>
            </a:bodyPr>
            <a:lstStyle/>
            <a:p>
              <a:pPr defTabSz="449539">
                <a:spcBef>
                  <a:spcPct val="50000"/>
                </a:spcBef>
              </a:pPr>
              <a:r>
                <a:rPr lang="en-GB" dirty="0">
                  <a:latin typeface="Verdana" pitchFamily="34" charset="0"/>
                </a:rPr>
                <a:t>SYST</a:t>
              </a:r>
              <a:r>
                <a:rPr lang="cs-CZ" dirty="0">
                  <a:latin typeface="Verdana" pitchFamily="34" charset="0"/>
                </a:rPr>
                <a:t>É</a:t>
              </a:r>
              <a:r>
                <a:rPr lang="en-GB" dirty="0">
                  <a:latin typeface="Verdana" pitchFamily="34" charset="0"/>
                </a:rPr>
                <a:t>M</a:t>
              </a:r>
              <a:r>
                <a:rPr lang="cs-CZ" dirty="0">
                  <a:latin typeface="Verdana" pitchFamily="34" charset="0"/>
                </a:rPr>
                <a:t> ŘÍZENÍ</a:t>
              </a:r>
              <a:endParaRPr lang="en-GB" dirty="0">
                <a:latin typeface="Verdana" pitchFamily="34" charset="0"/>
              </a:endParaRPr>
            </a:p>
          </p:txBody>
        </p:sp>
        <p:sp>
          <p:nvSpPr>
            <p:cNvPr id="69648" name="Text Box 16"/>
            <p:cNvSpPr txBox="1">
              <a:spLocks noChangeArrowheads="1"/>
            </p:cNvSpPr>
            <p:nvPr/>
          </p:nvSpPr>
          <p:spPr bwMode="auto">
            <a:xfrm>
              <a:off x="1104" y="2160"/>
              <a:ext cx="1248" cy="2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04287" tIns="52144" rIns="104287" bIns="52144">
              <a:spAutoFit/>
            </a:bodyPr>
            <a:lstStyle/>
            <a:p>
              <a:pPr algn="ctr" defTabSz="449539">
                <a:spcBef>
                  <a:spcPct val="50000"/>
                </a:spcBef>
              </a:pPr>
              <a:r>
                <a:rPr lang="cs-CZ" dirty="0">
                  <a:latin typeface="Verdana" pitchFamily="34" charset="0"/>
                </a:rPr>
                <a:t>VÝROBA</a:t>
              </a:r>
              <a:endParaRPr lang="en-GB" dirty="0">
                <a:latin typeface="Verdana" pitchFamily="34" charset="0"/>
              </a:endParaRPr>
            </a:p>
          </p:txBody>
        </p:sp>
        <p:sp>
          <p:nvSpPr>
            <p:cNvPr id="69649" name="Text Box 17"/>
            <p:cNvSpPr txBox="1">
              <a:spLocks noChangeArrowheads="1"/>
            </p:cNvSpPr>
            <p:nvPr/>
          </p:nvSpPr>
          <p:spPr bwMode="auto">
            <a:xfrm>
              <a:off x="1200" y="1824"/>
              <a:ext cx="1104" cy="2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04287" tIns="52144" rIns="104287" bIns="52144">
              <a:spAutoFit/>
            </a:bodyPr>
            <a:lstStyle/>
            <a:p>
              <a:pPr defTabSz="449539">
                <a:spcBef>
                  <a:spcPct val="50000"/>
                </a:spcBef>
              </a:pPr>
              <a:r>
                <a:rPr lang="cs-CZ" dirty="0">
                  <a:latin typeface="Verdana" pitchFamily="34" charset="0"/>
                </a:rPr>
                <a:t>PRODUKTY</a:t>
              </a:r>
              <a:endParaRPr lang="en-GB" dirty="0">
                <a:latin typeface="Verdana" pitchFamily="34" charset="0"/>
              </a:endParaRPr>
            </a:p>
          </p:txBody>
        </p:sp>
      </p:grpSp>
      <p:sp>
        <p:nvSpPr>
          <p:cNvPr id="69651" name="Line 19"/>
          <p:cNvSpPr>
            <a:spLocks noChangeShapeType="1"/>
          </p:cNvSpPr>
          <p:nvPr/>
        </p:nvSpPr>
        <p:spPr bwMode="auto">
          <a:xfrm>
            <a:off x="2627119" y="5517220"/>
            <a:ext cx="4105635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lIns="80165" tIns="40083" rIns="80165" bIns="40083"/>
          <a:lstStyle/>
          <a:p>
            <a:endParaRPr lang="cs-CZ"/>
          </a:p>
        </p:txBody>
      </p:sp>
      <p:sp>
        <p:nvSpPr>
          <p:cNvPr id="69652" name="Text Box 20"/>
          <p:cNvSpPr txBox="1">
            <a:spLocks noChangeArrowheads="1"/>
          </p:cNvSpPr>
          <p:nvPr/>
        </p:nvSpPr>
        <p:spPr bwMode="auto">
          <a:xfrm>
            <a:off x="2555776" y="2132856"/>
            <a:ext cx="4175721" cy="4339639"/>
          </a:xfrm>
          <a:prstGeom prst="rect">
            <a:avLst/>
          </a:prstGeom>
          <a:solidFill>
            <a:schemeClr val="bg1">
              <a:alpha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1428" tIns="45715" rIns="91428" bIns="45715">
            <a:spAutoFit/>
          </a:bodyPr>
          <a:lstStyle/>
          <a:p>
            <a:pPr defTabSz="449539">
              <a:spcBef>
                <a:spcPct val="50000"/>
              </a:spcBef>
            </a:pPr>
            <a:endParaRPr lang="cs-CZ" sz="2400" dirty="0">
              <a:latin typeface="Times New Roman" pitchFamily="18" charset="0"/>
            </a:endParaRPr>
          </a:p>
          <a:p>
            <a:pPr defTabSz="449539">
              <a:spcBef>
                <a:spcPct val="50000"/>
              </a:spcBef>
            </a:pPr>
            <a:endParaRPr lang="cs-CZ" sz="2400" dirty="0">
              <a:latin typeface="Times New Roman" pitchFamily="18" charset="0"/>
            </a:endParaRPr>
          </a:p>
          <a:p>
            <a:pPr defTabSz="449539">
              <a:spcBef>
                <a:spcPct val="50000"/>
              </a:spcBef>
            </a:pPr>
            <a:endParaRPr lang="cs-CZ" sz="2400" dirty="0">
              <a:latin typeface="Times New Roman" pitchFamily="18" charset="0"/>
            </a:endParaRPr>
          </a:p>
          <a:p>
            <a:pPr defTabSz="449539">
              <a:spcBef>
                <a:spcPct val="50000"/>
              </a:spcBef>
            </a:pPr>
            <a:endParaRPr lang="cs-CZ" sz="2400" dirty="0">
              <a:latin typeface="Times New Roman" pitchFamily="18" charset="0"/>
            </a:endParaRPr>
          </a:p>
          <a:p>
            <a:pPr defTabSz="449539">
              <a:spcBef>
                <a:spcPct val="50000"/>
              </a:spcBef>
            </a:pPr>
            <a:endParaRPr lang="cs-CZ" sz="2400" dirty="0">
              <a:latin typeface="Times New Roman" pitchFamily="18" charset="0"/>
            </a:endParaRPr>
          </a:p>
          <a:p>
            <a:pPr defTabSz="449539">
              <a:spcBef>
                <a:spcPct val="50000"/>
              </a:spcBef>
            </a:pPr>
            <a:endParaRPr lang="cs-CZ" sz="2400" dirty="0">
              <a:latin typeface="Times New Roman" pitchFamily="18" charset="0"/>
            </a:endParaRPr>
          </a:p>
          <a:p>
            <a:pPr defTabSz="449539">
              <a:spcBef>
                <a:spcPct val="50000"/>
              </a:spcBef>
            </a:pPr>
            <a:endParaRPr lang="cs-CZ" sz="2400" dirty="0">
              <a:latin typeface="Times New Roman" pitchFamily="18" charset="0"/>
            </a:endParaRPr>
          </a:p>
          <a:p>
            <a:pPr defTabSz="449539">
              <a:spcBef>
                <a:spcPct val="50000"/>
              </a:spcBef>
            </a:pPr>
            <a:endParaRPr lang="cs-CZ" sz="2400" dirty="0">
              <a:latin typeface="Times New Roman" pitchFamily="18" charset="0"/>
            </a:endParaRPr>
          </a:p>
        </p:txBody>
      </p:sp>
      <p:sp>
        <p:nvSpPr>
          <p:cNvPr id="69653" name="Text Box 21"/>
          <p:cNvSpPr txBox="1">
            <a:spLocks noChangeArrowheads="1"/>
          </p:cNvSpPr>
          <p:nvPr/>
        </p:nvSpPr>
        <p:spPr bwMode="auto">
          <a:xfrm>
            <a:off x="3900525" y="2134304"/>
            <a:ext cx="1107971" cy="4030984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lIns="91428" tIns="45715" rIns="91428" bIns="45715">
            <a:spAutoFit/>
          </a:bodyPr>
          <a:lstStyle/>
          <a:p>
            <a:pPr defTabSz="449539">
              <a:spcBef>
                <a:spcPct val="50000"/>
              </a:spcBef>
            </a:pPr>
            <a:endParaRPr lang="cs-CZ" sz="2400" i="1" dirty="0">
              <a:solidFill>
                <a:srgbClr val="FF0000"/>
              </a:solidFill>
              <a:latin typeface="Arial Black" pitchFamily="34" charset="0"/>
            </a:endParaRPr>
          </a:p>
          <a:p>
            <a:pPr defTabSz="449539">
              <a:spcBef>
                <a:spcPct val="50000"/>
              </a:spcBef>
            </a:pPr>
            <a:r>
              <a:rPr lang="cs-CZ" sz="2400" i="1" dirty="0">
                <a:solidFill>
                  <a:srgbClr val="0000FF"/>
                </a:solidFill>
                <a:latin typeface="Arial Black" pitchFamily="34" charset="0"/>
              </a:rPr>
              <a:t>Oblasti </a:t>
            </a:r>
            <a:r>
              <a:rPr lang="cs-CZ" sz="2400" i="1" dirty="0">
                <a:solidFill>
                  <a:srgbClr val="FF0000"/>
                </a:solidFill>
                <a:latin typeface="Arial Black" pitchFamily="34" charset="0"/>
              </a:rPr>
              <a:t>klíčových změn</a:t>
            </a:r>
          </a:p>
        </p:txBody>
      </p:sp>
      <p:sp>
        <p:nvSpPr>
          <p:cNvPr id="69654" name="Text Box 22"/>
          <p:cNvSpPr txBox="1">
            <a:spLocks noChangeArrowheads="1"/>
          </p:cNvSpPr>
          <p:nvPr/>
        </p:nvSpPr>
        <p:spPr bwMode="auto">
          <a:xfrm>
            <a:off x="4355449" y="5589227"/>
            <a:ext cx="577016" cy="476690"/>
          </a:xfrm>
          <a:prstGeom prst="rect">
            <a:avLst/>
          </a:prstGeom>
          <a:solidFill>
            <a:srgbClr val="0000F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1428" tIns="45715" rIns="91428" bIns="45715">
            <a:spAutoFit/>
          </a:bodyPr>
          <a:lstStyle/>
          <a:p>
            <a:pPr defTabSz="449539">
              <a:spcBef>
                <a:spcPct val="50000"/>
              </a:spcBef>
            </a:pPr>
            <a:endParaRPr lang="cs-CZ" sz="2400" dirty="0">
              <a:latin typeface="Times New Roman" pitchFamily="18" charset="0"/>
            </a:endParaRPr>
          </a:p>
        </p:txBody>
      </p:sp>
      <p:sp>
        <p:nvSpPr>
          <p:cNvPr id="69655" name="Text Box 23"/>
          <p:cNvSpPr txBox="1">
            <a:spLocks noChangeArrowheads="1"/>
          </p:cNvSpPr>
          <p:nvPr/>
        </p:nvSpPr>
        <p:spPr bwMode="auto">
          <a:xfrm>
            <a:off x="4355449" y="3284986"/>
            <a:ext cx="577016" cy="475250"/>
          </a:xfrm>
          <a:prstGeom prst="rect">
            <a:avLst/>
          </a:prstGeom>
          <a:solidFill>
            <a:srgbClr val="0000F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1428" tIns="45715" rIns="91428" bIns="45715">
            <a:spAutoFit/>
          </a:bodyPr>
          <a:lstStyle/>
          <a:p>
            <a:pPr defTabSz="449539">
              <a:spcBef>
                <a:spcPct val="50000"/>
              </a:spcBef>
            </a:pPr>
            <a:endParaRPr lang="cs-CZ" sz="2400" dirty="0">
              <a:latin typeface="Times New Roman" pitchFamily="18" charset="0"/>
            </a:endParaRPr>
          </a:p>
        </p:txBody>
      </p:sp>
      <p:sp>
        <p:nvSpPr>
          <p:cNvPr id="69656" name="Text Box 24"/>
          <p:cNvSpPr txBox="1">
            <a:spLocks noChangeArrowheads="1"/>
          </p:cNvSpPr>
          <p:nvPr/>
        </p:nvSpPr>
        <p:spPr bwMode="auto">
          <a:xfrm>
            <a:off x="1069816" y="1988850"/>
            <a:ext cx="553974" cy="4248446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lIns="91428" tIns="45715" rIns="91428" bIns="45715">
            <a:spAutoFit/>
          </a:bodyPr>
          <a:lstStyle/>
          <a:p>
            <a:pPr defTabSz="449539">
              <a:spcBef>
                <a:spcPct val="50000"/>
              </a:spcBef>
            </a:pPr>
            <a:r>
              <a:rPr lang="cs-CZ" sz="2400" i="1" dirty="0">
                <a:solidFill>
                  <a:srgbClr val="FF0000"/>
                </a:solidFill>
                <a:latin typeface="Arial Black" pitchFamily="34" charset="0"/>
              </a:rPr>
              <a:t>Hodnocení aspektů UVS</a:t>
            </a:r>
          </a:p>
        </p:txBody>
      </p:sp>
      <p:sp>
        <p:nvSpPr>
          <p:cNvPr id="69650" name="Rectangle 18"/>
          <p:cNvSpPr>
            <a:spLocks noGrp="1" noChangeArrowheads="1"/>
          </p:cNvSpPr>
          <p:nvPr>
            <p:ph type="title"/>
          </p:nvPr>
        </p:nvSpPr>
        <p:spPr>
          <a:xfrm>
            <a:off x="2915816" y="476672"/>
            <a:ext cx="5832648" cy="1736822"/>
          </a:xfrm>
        </p:spPr>
        <p:txBody>
          <a:bodyPr/>
          <a:lstStyle/>
          <a:p>
            <a:pPr marL="979800" indent="-979800" algn="r" defTabSz="801654"/>
            <a:r>
              <a:rPr lang="cs-CZ" sz="4200" b="1" dirty="0">
                <a:solidFill>
                  <a:schemeClr val="tx1"/>
                </a:solidFill>
              </a:rPr>
              <a:t>	</a:t>
            </a:r>
            <a:r>
              <a:rPr lang="cs-CZ" sz="3600" dirty="0" smtClean="0">
                <a:solidFill>
                  <a:srgbClr val="035C24"/>
                </a:solidFill>
              </a:rPr>
              <a:t>A) nejprve jsou identifikovány oblasti s největším potenciálem pro zlepšení</a:t>
            </a:r>
            <a:endParaRPr lang="en-GB" sz="3500" b="1" i="1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ext Box 2"/>
          <p:cNvSpPr txBox="1">
            <a:spLocks noChangeArrowheads="1"/>
          </p:cNvSpPr>
          <p:nvPr/>
        </p:nvSpPr>
        <p:spPr bwMode="auto">
          <a:xfrm>
            <a:off x="7020583" y="2923507"/>
            <a:ext cx="1870888" cy="46165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1428" tIns="45715" rIns="91428" bIns="45715">
            <a:spAutoFit/>
          </a:bodyPr>
          <a:lstStyle/>
          <a:p>
            <a:pPr defTabSz="449539">
              <a:spcBef>
                <a:spcPct val="50000"/>
              </a:spcBef>
            </a:pPr>
            <a:r>
              <a:rPr lang="cs-CZ" sz="2400" i="1" dirty="0">
                <a:solidFill>
                  <a:srgbClr val="FF0000"/>
                </a:solidFill>
                <a:latin typeface="Arial Black" pitchFamily="34" charset="0"/>
              </a:rPr>
              <a:t>Nástroj x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916305" y="2348887"/>
            <a:ext cx="3561205" cy="4137592"/>
            <a:chOff x="576" y="1536"/>
            <a:chExt cx="2243" cy="2606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576" y="1536"/>
              <a:ext cx="2243" cy="2352"/>
              <a:chOff x="192" y="67"/>
              <a:chExt cx="257" cy="221"/>
            </a:xfrm>
          </p:grpSpPr>
          <p:sp>
            <p:nvSpPr>
              <p:cNvPr id="70661" name="Line 5"/>
              <p:cNvSpPr>
                <a:spLocks noChangeShapeType="1"/>
              </p:cNvSpPr>
              <p:nvPr/>
            </p:nvSpPr>
            <p:spPr bwMode="auto">
              <a:xfrm flipH="1">
                <a:off x="192" y="67"/>
                <a:ext cx="128" cy="22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0662" name="Line 6"/>
              <p:cNvSpPr>
                <a:spLocks noChangeShapeType="1"/>
              </p:cNvSpPr>
              <p:nvPr/>
            </p:nvSpPr>
            <p:spPr bwMode="auto">
              <a:xfrm>
                <a:off x="322" y="69"/>
                <a:ext cx="127" cy="219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0663" name="Line 7"/>
              <p:cNvSpPr>
                <a:spLocks noChangeShapeType="1"/>
              </p:cNvSpPr>
              <p:nvPr/>
            </p:nvSpPr>
            <p:spPr bwMode="auto">
              <a:xfrm>
                <a:off x="194" y="287"/>
                <a:ext cx="254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0664" name="Line 8"/>
              <p:cNvSpPr>
                <a:spLocks noChangeShapeType="1"/>
              </p:cNvSpPr>
              <p:nvPr/>
            </p:nvSpPr>
            <p:spPr bwMode="auto">
              <a:xfrm>
                <a:off x="211" y="254"/>
                <a:ext cx="219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0665" name="Line 9"/>
              <p:cNvSpPr>
                <a:spLocks noChangeShapeType="1"/>
              </p:cNvSpPr>
              <p:nvPr/>
            </p:nvSpPr>
            <p:spPr bwMode="auto">
              <a:xfrm>
                <a:off x="232" y="221"/>
                <a:ext cx="177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0666" name="Line 10"/>
              <p:cNvSpPr>
                <a:spLocks noChangeShapeType="1"/>
              </p:cNvSpPr>
              <p:nvPr/>
            </p:nvSpPr>
            <p:spPr bwMode="auto">
              <a:xfrm>
                <a:off x="251" y="186"/>
                <a:ext cx="14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0667" name="Line 11"/>
              <p:cNvSpPr>
                <a:spLocks noChangeShapeType="1"/>
              </p:cNvSpPr>
              <p:nvPr/>
            </p:nvSpPr>
            <p:spPr bwMode="auto">
              <a:xfrm>
                <a:off x="272" y="153"/>
                <a:ext cx="98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0668" name="Line 12"/>
              <p:cNvSpPr>
                <a:spLocks noChangeShapeType="1"/>
              </p:cNvSpPr>
              <p:nvPr/>
            </p:nvSpPr>
            <p:spPr bwMode="auto">
              <a:xfrm>
                <a:off x="291" y="119"/>
                <a:ext cx="6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</p:grpSp>
        <p:sp>
          <p:nvSpPr>
            <p:cNvPr id="70669" name="Text Box 13"/>
            <p:cNvSpPr txBox="1">
              <a:spLocks noChangeArrowheads="1"/>
            </p:cNvSpPr>
            <p:nvPr/>
          </p:nvSpPr>
          <p:spPr bwMode="auto">
            <a:xfrm>
              <a:off x="1056" y="3552"/>
              <a:ext cx="1344" cy="5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04287" tIns="52144" rIns="104287" bIns="52144">
              <a:spAutoFit/>
            </a:bodyPr>
            <a:lstStyle/>
            <a:p>
              <a:pPr algn="ctr" defTabSz="449539">
                <a:spcBef>
                  <a:spcPct val="50000"/>
                </a:spcBef>
              </a:pPr>
              <a:r>
                <a:rPr lang="cs-CZ" dirty="0">
                  <a:solidFill>
                    <a:schemeClr val="tx1"/>
                  </a:solidFill>
                  <a:latin typeface="Verdana" pitchFamily="34" charset="0"/>
                </a:rPr>
                <a:t>ZÁJMY ZÁJMOVÝCH SKUPIN</a:t>
              </a:r>
              <a:endParaRPr lang="en-GB" dirty="0">
                <a:solidFill>
                  <a:schemeClr val="tx1"/>
                </a:solidFill>
                <a:latin typeface="Verdana" pitchFamily="34" charset="0"/>
              </a:endParaRPr>
            </a:p>
          </p:txBody>
        </p:sp>
        <p:sp>
          <p:nvSpPr>
            <p:cNvPr id="70670" name="Text Box 14"/>
            <p:cNvSpPr txBox="1">
              <a:spLocks noChangeArrowheads="1"/>
            </p:cNvSpPr>
            <p:nvPr/>
          </p:nvSpPr>
          <p:spPr bwMode="auto">
            <a:xfrm>
              <a:off x="1200" y="2880"/>
              <a:ext cx="1104" cy="2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04287" tIns="52144" rIns="104287" bIns="52144">
              <a:spAutoFit/>
            </a:bodyPr>
            <a:lstStyle/>
            <a:p>
              <a:pPr defTabSz="449539">
                <a:spcBef>
                  <a:spcPct val="50000"/>
                </a:spcBef>
              </a:pPr>
              <a:r>
                <a:rPr lang="cs-CZ" dirty="0">
                  <a:latin typeface="Verdana" pitchFamily="34" charset="0"/>
                </a:rPr>
                <a:t>STRATEGIE</a:t>
              </a:r>
              <a:endParaRPr lang="en-GB" dirty="0">
                <a:latin typeface="Verdana" pitchFamily="34" charset="0"/>
              </a:endParaRPr>
            </a:p>
          </p:txBody>
        </p:sp>
        <p:sp>
          <p:nvSpPr>
            <p:cNvPr id="70671" name="Text Box 15"/>
            <p:cNvSpPr txBox="1">
              <a:spLocks noChangeArrowheads="1"/>
            </p:cNvSpPr>
            <p:nvPr/>
          </p:nvSpPr>
          <p:spPr bwMode="auto">
            <a:xfrm>
              <a:off x="1248" y="3216"/>
              <a:ext cx="1008" cy="4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04287" tIns="52144" rIns="104287" bIns="52144">
              <a:spAutoFit/>
            </a:bodyPr>
            <a:lstStyle/>
            <a:p>
              <a:pPr defTabSz="449539">
                <a:spcBef>
                  <a:spcPct val="50000"/>
                </a:spcBef>
              </a:pPr>
              <a:r>
                <a:rPr lang="cs-CZ" dirty="0">
                  <a:latin typeface="Verdana" pitchFamily="34" charset="0"/>
                </a:rPr>
                <a:t>VIZE A CÍLE</a:t>
              </a:r>
              <a:endParaRPr lang="en-GB" dirty="0">
                <a:latin typeface="Verdana" pitchFamily="34" charset="0"/>
              </a:endParaRPr>
            </a:p>
          </p:txBody>
        </p:sp>
        <p:sp>
          <p:nvSpPr>
            <p:cNvPr id="70672" name="Text Box 16"/>
            <p:cNvSpPr txBox="1">
              <a:spLocks noChangeArrowheads="1"/>
            </p:cNvSpPr>
            <p:nvPr/>
          </p:nvSpPr>
          <p:spPr bwMode="auto">
            <a:xfrm>
              <a:off x="1104" y="2544"/>
              <a:ext cx="1296" cy="2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04287" tIns="52144" rIns="104287" bIns="52144">
              <a:spAutoFit/>
            </a:bodyPr>
            <a:lstStyle/>
            <a:p>
              <a:pPr defTabSz="449539">
                <a:spcBef>
                  <a:spcPct val="50000"/>
                </a:spcBef>
              </a:pPr>
              <a:r>
                <a:rPr lang="en-GB" dirty="0">
                  <a:latin typeface="Verdana" pitchFamily="34" charset="0"/>
                </a:rPr>
                <a:t>SYST</a:t>
              </a:r>
              <a:r>
                <a:rPr lang="cs-CZ" dirty="0">
                  <a:latin typeface="Verdana" pitchFamily="34" charset="0"/>
                </a:rPr>
                <a:t>É</a:t>
              </a:r>
              <a:r>
                <a:rPr lang="en-GB" dirty="0">
                  <a:latin typeface="Verdana" pitchFamily="34" charset="0"/>
                </a:rPr>
                <a:t>M</a:t>
              </a:r>
              <a:r>
                <a:rPr lang="cs-CZ" dirty="0">
                  <a:latin typeface="Verdana" pitchFamily="34" charset="0"/>
                </a:rPr>
                <a:t> ŘÍZENÍ</a:t>
              </a:r>
              <a:endParaRPr lang="en-GB" dirty="0">
                <a:latin typeface="Verdana" pitchFamily="34" charset="0"/>
              </a:endParaRPr>
            </a:p>
          </p:txBody>
        </p:sp>
        <p:sp>
          <p:nvSpPr>
            <p:cNvPr id="70673" name="Text Box 17"/>
            <p:cNvSpPr txBox="1">
              <a:spLocks noChangeArrowheads="1"/>
            </p:cNvSpPr>
            <p:nvPr/>
          </p:nvSpPr>
          <p:spPr bwMode="auto">
            <a:xfrm>
              <a:off x="1104" y="2160"/>
              <a:ext cx="1248" cy="2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04287" tIns="52144" rIns="104287" bIns="52144">
              <a:spAutoFit/>
            </a:bodyPr>
            <a:lstStyle/>
            <a:p>
              <a:pPr algn="ctr" defTabSz="449539">
                <a:spcBef>
                  <a:spcPct val="50000"/>
                </a:spcBef>
              </a:pPr>
              <a:r>
                <a:rPr lang="cs-CZ" dirty="0">
                  <a:latin typeface="Verdana" pitchFamily="34" charset="0"/>
                </a:rPr>
                <a:t>VÝROBA</a:t>
              </a:r>
              <a:endParaRPr lang="en-GB" dirty="0">
                <a:latin typeface="Verdana" pitchFamily="34" charset="0"/>
              </a:endParaRPr>
            </a:p>
          </p:txBody>
        </p:sp>
        <p:sp>
          <p:nvSpPr>
            <p:cNvPr id="70674" name="Text Box 18"/>
            <p:cNvSpPr txBox="1">
              <a:spLocks noChangeArrowheads="1"/>
            </p:cNvSpPr>
            <p:nvPr/>
          </p:nvSpPr>
          <p:spPr bwMode="auto">
            <a:xfrm>
              <a:off x="1200" y="1824"/>
              <a:ext cx="1104" cy="2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04287" tIns="52144" rIns="104287" bIns="52144">
              <a:spAutoFit/>
            </a:bodyPr>
            <a:lstStyle/>
            <a:p>
              <a:pPr defTabSz="449539">
                <a:spcBef>
                  <a:spcPct val="50000"/>
                </a:spcBef>
              </a:pPr>
              <a:r>
                <a:rPr lang="cs-CZ" dirty="0">
                  <a:latin typeface="Verdana" pitchFamily="34" charset="0"/>
                </a:rPr>
                <a:t>PRODUKTY</a:t>
              </a:r>
              <a:endParaRPr lang="en-GB" dirty="0">
                <a:latin typeface="Verdana" pitchFamily="34" charset="0"/>
              </a:endParaRPr>
            </a:p>
          </p:txBody>
        </p:sp>
      </p:grpSp>
      <p:sp>
        <p:nvSpPr>
          <p:cNvPr id="70675" name="Rectangle 19"/>
          <p:cNvSpPr>
            <a:spLocks noGrp="1" noChangeArrowheads="1"/>
          </p:cNvSpPr>
          <p:nvPr>
            <p:ph type="title"/>
          </p:nvPr>
        </p:nvSpPr>
        <p:spPr>
          <a:xfrm>
            <a:off x="3275856" y="404664"/>
            <a:ext cx="5343926" cy="1736822"/>
          </a:xfrm>
        </p:spPr>
        <p:txBody>
          <a:bodyPr/>
          <a:lstStyle/>
          <a:p>
            <a:pPr marL="979800" lvl="0" indent="-979800" defTabSz="801654"/>
            <a:r>
              <a:rPr lang="cs-CZ" sz="3600" dirty="0" smtClean="0">
                <a:solidFill>
                  <a:srgbClr val="035C24"/>
                </a:solidFill>
              </a:rPr>
              <a:t>	B) teprve následně jsou jim přiřazeny nástroje</a:t>
            </a:r>
            <a:r>
              <a:rPr lang="cs-CZ" sz="2400" dirty="0" smtClean="0">
                <a:solidFill>
                  <a:srgbClr val="035C24"/>
                </a:solidFill>
              </a:rPr>
              <a:t/>
            </a:r>
            <a:br>
              <a:rPr lang="cs-CZ" sz="2400" dirty="0" smtClean="0">
                <a:solidFill>
                  <a:srgbClr val="035C24"/>
                </a:solidFill>
              </a:rPr>
            </a:br>
            <a:endParaRPr lang="en-GB" sz="2100" b="1" i="1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70676" name="Line 20"/>
          <p:cNvSpPr>
            <a:spLocks noChangeShapeType="1"/>
          </p:cNvSpPr>
          <p:nvPr/>
        </p:nvSpPr>
        <p:spPr bwMode="auto">
          <a:xfrm>
            <a:off x="2627119" y="5517220"/>
            <a:ext cx="4105635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lIns="80165" tIns="40083" rIns="80165" bIns="40083"/>
          <a:lstStyle/>
          <a:p>
            <a:endParaRPr lang="cs-CZ"/>
          </a:p>
        </p:txBody>
      </p:sp>
      <p:sp>
        <p:nvSpPr>
          <p:cNvPr id="70677" name="Text Box 21"/>
          <p:cNvSpPr txBox="1">
            <a:spLocks noChangeArrowheads="1"/>
          </p:cNvSpPr>
          <p:nvPr/>
        </p:nvSpPr>
        <p:spPr bwMode="auto">
          <a:xfrm>
            <a:off x="2627118" y="1988849"/>
            <a:ext cx="4176235" cy="4408889"/>
          </a:xfrm>
          <a:prstGeom prst="rect">
            <a:avLst/>
          </a:prstGeom>
          <a:solidFill>
            <a:schemeClr val="bg1">
              <a:alpha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lIns="91428" tIns="45715" rIns="91428" bIns="45715">
            <a:spAutoFit/>
          </a:bodyPr>
          <a:lstStyle/>
          <a:p>
            <a:pPr defTabSz="449539">
              <a:spcBef>
                <a:spcPct val="50000"/>
              </a:spcBef>
            </a:pPr>
            <a:endParaRPr lang="cs-CZ" sz="2400" dirty="0">
              <a:latin typeface="Times New Roman" pitchFamily="18" charset="0"/>
            </a:endParaRPr>
          </a:p>
          <a:p>
            <a:pPr defTabSz="449539">
              <a:spcBef>
                <a:spcPct val="50000"/>
              </a:spcBef>
            </a:pPr>
            <a:endParaRPr lang="cs-CZ" sz="2400" dirty="0">
              <a:latin typeface="Times New Roman" pitchFamily="18" charset="0"/>
            </a:endParaRPr>
          </a:p>
          <a:p>
            <a:pPr defTabSz="449539">
              <a:spcBef>
                <a:spcPct val="50000"/>
              </a:spcBef>
            </a:pPr>
            <a:endParaRPr lang="cs-CZ" sz="2400" dirty="0">
              <a:latin typeface="Times New Roman" pitchFamily="18" charset="0"/>
            </a:endParaRPr>
          </a:p>
          <a:p>
            <a:pPr defTabSz="449539">
              <a:spcBef>
                <a:spcPct val="50000"/>
              </a:spcBef>
            </a:pPr>
            <a:endParaRPr lang="cs-CZ" sz="2400" dirty="0">
              <a:latin typeface="Times New Roman" pitchFamily="18" charset="0"/>
            </a:endParaRPr>
          </a:p>
          <a:p>
            <a:pPr defTabSz="449539">
              <a:spcBef>
                <a:spcPct val="50000"/>
              </a:spcBef>
            </a:pPr>
            <a:endParaRPr lang="cs-CZ" sz="2400" dirty="0">
              <a:latin typeface="Times New Roman" pitchFamily="18" charset="0"/>
            </a:endParaRPr>
          </a:p>
          <a:p>
            <a:pPr defTabSz="449539">
              <a:spcBef>
                <a:spcPct val="50000"/>
              </a:spcBef>
            </a:pPr>
            <a:endParaRPr lang="cs-CZ" sz="2400" dirty="0">
              <a:latin typeface="Times New Roman" pitchFamily="18" charset="0"/>
            </a:endParaRPr>
          </a:p>
          <a:p>
            <a:pPr defTabSz="449539">
              <a:spcBef>
                <a:spcPct val="50000"/>
              </a:spcBef>
            </a:pPr>
            <a:endParaRPr lang="cs-CZ" sz="2400" dirty="0">
              <a:latin typeface="Times New Roman" pitchFamily="18" charset="0"/>
            </a:endParaRPr>
          </a:p>
          <a:p>
            <a:pPr defTabSz="449539">
              <a:spcBef>
                <a:spcPct val="50000"/>
              </a:spcBef>
            </a:pPr>
            <a:endParaRPr lang="cs-CZ" sz="2400" dirty="0">
              <a:latin typeface="Times New Roman" pitchFamily="18" charset="0"/>
            </a:endParaRPr>
          </a:p>
        </p:txBody>
      </p:sp>
      <p:sp>
        <p:nvSpPr>
          <p:cNvPr id="70678" name="Text Box 22"/>
          <p:cNvSpPr txBox="1">
            <a:spLocks noChangeArrowheads="1"/>
          </p:cNvSpPr>
          <p:nvPr/>
        </p:nvSpPr>
        <p:spPr bwMode="auto">
          <a:xfrm>
            <a:off x="3900525" y="2134304"/>
            <a:ext cx="1107971" cy="4030984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lIns="91428" tIns="45715" rIns="91428" bIns="45715">
            <a:spAutoFit/>
          </a:bodyPr>
          <a:lstStyle/>
          <a:p>
            <a:pPr defTabSz="449539">
              <a:spcBef>
                <a:spcPct val="50000"/>
              </a:spcBef>
            </a:pPr>
            <a:endParaRPr lang="cs-CZ" sz="2400" i="1" dirty="0">
              <a:solidFill>
                <a:srgbClr val="FF0000"/>
              </a:solidFill>
              <a:latin typeface="Arial Black" pitchFamily="34" charset="0"/>
            </a:endParaRPr>
          </a:p>
          <a:p>
            <a:pPr defTabSz="449539">
              <a:spcBef>
                <a:spcPct val="50000"/>
              </a:spcBef>
            </a:pPr>
            <a:r>
              <a:rPr lang="cs-CZ" sz="2400" i="1" dirty="0">
                <a:solidFill>
                  <a:srgbClr val="0000FF"/>
                </a:solidFill>
                <a:latin typeface="Arial Black" pitchFamily="34" charset="0"/>
              </a:rPr>
              <a:t>Oblasti </a:t>
            </a:r>
            <a:r>
              <a:rPr lang="cs-CZ" sz="2400" i="1" dirty="0">
                <a:solidFill>
                  <a:srgbClr val="FF0000"/>
                </a:solidFill>
                <a:latin typeface="Arial Black" pitchFamily="34" charset="0"/>
              </a:rPr>
              <a:t>klíčových změn</a:t>
            </a:r>
          </a:p>
        </p:txBody>
      </p:sp>
      <p:sp>
        <p:nvSpPr>
          <p:cNvPr id="70679" name="Text Box 23"/>
          <p:cNvSpPr txBox="1">
            <a:spLocks noChangeArrowheads="1"/>
          </p:cNvSpPr>
          <p:nvPr/>
        </p:nvSpPr>
        <p:spPr bwMode="auto">
          <a:xfrm>
            <a:off x="5652038" y="2204872"/>
            <a:ext cx="1870888" cy="46165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1428" tIns="45715" rIns="91428" bIns="45715">
            <a:spAutoFit/>
          </a:bodyPr>
          <a:lstStyle/>
          <a:p>
            <a:pPr defTabSz="449539">
              <a:spcBef>
                <a:spcPct val="50000"/>
              </a:spcBef>
            </a:pPr>
            <a:r>
              <a:rPr lang="cs-CZ" sz="2400" i="1" dirty="0">
                <a:solidFill>
                  <a:srgbClr val="FF0000"/>
                </a:solidFill>
                <a:latin typeface="Arial Black" pitchFamily="34" charset="0"/>
              </a:rPr>
              <a:t>Nástroj x</a:t>
            </a:r>
          </a:p>
        </p:txBody>
      </p:sp>
      <p:sp>
        <p:nvSpPr>
          <p:cNvPr id="70680" name="Text Box 24"/>
          <p:cNvSpPr txBox="1">
            <a:spLocks noChangeArrowheads="1"/>
          </p:cNvSpPr>
          <p:nvPr/>
        </p:nvSpPr>
        <p:spPr bwMode="auto">
          <a:xfrm>
            <a:off x="6155738" y="2852940"/>
            <a:ext cx="1872246" cy="461655"/>
          </a:xfrm>
          <a:prstGeom prst="rect">
            <a:avLst/>
          </a:prstGeom>
          <a:solidFill>
            <a:schemeClr val="bg1"/>
          </a:solidFill>
          <a:ln w="317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1428" tIns="45715" rIns="91428" bIns="45715">
            <a:spAutoFit/>
          </a:bodyPr>
          <a:lstStyle/>
          <a:p>
            <a:pPr defTabSz="449539">
              <a:spcBef>
                <a:spcPct val="50000"/>
              </a:spcBef>
            </a:pPr>
            <a:r>
              <a:rPr lang="cs-CZ" sz="2400" i="1" dirty="0">
                <a:solidFill>
                  <a:srgbClr val="0000FF"/>
                </a:solidFill>
                <a:latin typeface="Arial Black" pitchFamily="34" charset="0"/>
              </a:rPr>
              <a:t>Nástroj A</a:t>
            </a:r>
          </a:p>
        </p:txBody>
      </p:sp>
      <p:sp>
        <p:nvSpPr>
          <p:cNvPr id="70681" name="Text Box 25"/>
          <p:cNvSpPr txBox="1">
            <a:spLocks noChangeArrowheads="1"/>
          </p:cNvSpPr>
          <p:nvPr/>
        </p:nvSpPr>
        <p:spPr bwMode="auto">
          <a:xfrm>
            <a:off x="6301011" y="3284985"/>
            <a:ext cx="1870888" cy="461655"/>
          </a:xfrm>
          <a:prstGeom prst="rect">
            <a:avLst/>
          </a:prstGeom>
          <a:solidFill>
            <a:schemeClr val="bg1"/>
          </a:solidFill>
          <a:ln w="317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1428" tIns="45715" rIns="91428" bIns="45715">
            <a:spAutoFit/>
          </a:bodyPr>
          <a:lstStyle/>
          <a:p>
            <a:pPr defTabSz="449539">
              <a:spcBef>
                <a:spcPct val="50000"/>
              </a:spcBef>
            </a:pPr>
            <a:r>
              <a:rPr lang="cs-CZ" sz="2400" i="1" dirty="0">
                <a:solidFill>
                  <a:srgbClr val="0000FF"/>
                </a:solidFill>
                <a:latin typeface="Arial Black" pitchFamily="34" charset="0"/>
              </a:rPr>
              <a:t>Nástroj B</a:t>
            </a:r>
          </a:p>
        </p:txBody>
      </p:sp>
      <p:sp>
        <p:nvSpPr>
          <p:cNvPr id="70682" name="Text Box 26"/>
          <p:cNvSpPr txBox="1">
            <a:spLocks noChangeArrowheads="1"/>
          </p:cNvSpPr>
          <p:nvPr/>
        </p:nvSpPr>
        <p:spPr bwMode="auto">
          <a:xfrm>
            <a:off x="6516882" y="4077068"/>
            <a:ext cx="1870888" cy="46165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1428" tIns="45715" rIns="91428" bIns="45715">
            <a:spAutoFit/>
          </a:bodyPr>
          <a:lstStyle/>
          <a:p>
            <a:pPr defTabSz="449539">
              <a:spcBef>
                <a:spcPct val="50000"/>
              </a:spcBef>
            </a:pPr>
            <a:r>
              <a:rPr lang="cs-CZ" sz="2400" i="1" dirty="0">
                <a:solidFill>
                  <a:srgbClr val="FF0000"/>
                </a:solidFill>
                <a:latin typeface="Arial Black" pitchFamily="34" charset="0"/>
              </a:rPr>
              <a:t>Nástroj x</a:t>
            </a:r>
          </a:p>
        </p:txBody>
      </p:sp>
      <p:sp>
        <p:nvSpPr>
          <p:cNvPr id="70683" name="Text Box 27"/>
          <p:cNvSpPr txBox="1">
            <a:spLocks noChangeArrowheads="1"/>
          </p:cNvSpPr>
          <p:nvPr/>
        </p:nvSpPr>
        <p:spPr bwMode="auto">
          <a:xfrm>
            <a:off x="6659439" y="4797144"/>
            <a:ext cx="1872245" cy="46165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1428" tIns="45715" rIns="91428" bIns="45715">
            <a:spAutoFit/>
          </a:bodyPr>
          <a:lstStyle/>
          <a:p>
            <a:pPr defTabSz="449539">
              <a:spcBef>
                <a:spcPct val="50000"/>
              </a:spcBef>
            </a:pPr>
            <a:r>
              <a:rPr lang="cs-CZ" sz="2400" i="1" dirty="0">
                <a:solidFill>
                  <a:srgbClr val="FF0000"/>
                </a:solidFill>
                <a:latin typeface="Arial Black" pitchFamily="34" charset="0"/>
              </a:rPr>
              <a:t>Nástroj x</a:t>
            </a:r>
          </a:p>
        </p:txBody>
      </p:sp>
      <p:sp>
        <p:nvSpPr>
          <p:cNvPr id="70684" name="Text Box 28"/>
          <p:cNvSpPr txBox="1">
            <a:spLocks noChangeArrowheads="1"/>
          </p:cNvSpPr>
          <p:nvPr/>
        </p:nvSpPr>
        <p:spPr bwMode="auto">
          <a:xfrm>
            <a:off x="4355449" y="5589227"/>
            <a:ext cx="577016" cy="476690"/>
          </a:xfrm>
          <a:prstGeom prst="rect">
            <a:avLst/>
          </a:prstGeom>
          <a:solidFill>
            <a:srgbClr val="0000F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1428" tIns="45715" rIns="91428" bIns="45715">
            <a:spAutoFit/>
          </a:bodyPr>
          <a:lstStyle/>
          <a:p>
            <a:pPr defTabSz="449539">
              <a:spcBef>
                <a:spcPct val="50000"/>
              </a:spcBef>
            </a:pPr>
            <a:endParaRPr lang="cs-CZ" sz="2400" dirty="0">
              <a:latin typeface="Times New Roman" pitchFamily="18" charset="0"/>
            </a:endParaRPr>
          </a:p>
        </p:txBody>
      </p:sp>
      <p:sp>
        <p:nvSpPr>
          <p:cNvPr id="70685" name="Text Box 29"/>
          <p:cNvSpPr txBox="1">
            <a:spLocks noChangeArrowheads="1"/>
          </p:cNvSpPr>
          <p:nvPr/>
        </p:nvSpPr>
        <p:spPr bwMode="auto">
          <a:xfrm>
            <a:off x="6803354" y="5517220"/>
            <a:ext cx="1872245" cy="46165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1428" tIns="45715" rIns="91428" bIns="45715">
            <a:spAutoFit/>
          </a:bodyPr>
          <a:lstStyle/>
          <a:p>
            <a:pPr defTabSz="449539">
              <a:spcBef>
                <a:spcPct val="50000"/>
              </a:spcBef>
            </a:pPr>
            <a:r>
              <a:rPr lang="cs-CZ" sz="2400" i="1" dirty="0">
                <a:solidFill>
                  <a:srgbClr val="0000FF"/>
                </a:solidFill>
                <a:latin typeface="Arial Black" pitchFamily="34" charset="0"/>
              </a:rPr>
              <a:t>Nástroj C</a:t>
            </a:r>
          </a:p>
        </p:txBody>
      </p:sp>
      <p:sp>
        <p:nvSpPr>
          <p:cNvPr id="70686" name="Text Box 30"/>
          <p:cNvSpPr txBox="1">
            <a:spLocks noChangeArrowheads="1"/>
          </p:cNvSpPr>
          <p:nvPr/>
        </p:nvSpPr>
        <p:spPr bwMode="auto">
          <a:xfrm>
            <a:off x="6085139" y="4437106"/>
            <a:ext cx="1870888" cy="461655"/>
          </a:xfrm>
          <a:prstGeom prst="rect">
            <a:avLst/>
          </a:prstGeom>
          <a:solidFill>
            <a:schemeClr val="bg1"/>
          </a:solidFill>
          <a:ln w="317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1428" tIns="45715" rIns="91428" bIns="45715">
            <a:spAutoFit/>
          </a:bodyPr>
          <a:lstStyle/>
          <a:p>
            <a:pPr defTabSz="449539">
              <a:spcBef>
                <a:spcPct val="50000"/>
              </a:spcBef>
            </a:pPr>
            <a:r>
              <a:rPr lang="cs-CZ" sz="2400" i="1" dirty="0">
                <a:solidFill>
                  <a:srgbClr val="FF0000"/>
                </a:solidFill>
                <a:latin typeface="Arial Black" pitchFamily="34" charset="0"/>
              </a:rPr>
              <a:t>Nástroj x</a:t>
            </a:r>
          </a:p>
        </p:txBody>
      </p:sp>
      <p:sp>
        <p:nvSpPr>
          <p:cNvPr id="70687" name="Text Box 31"/>
          <p:cNvSpPr txBox="1">
            <a:spLocks noChangeArrowheads="1"/>
          </p:cNvSpPr>
          <p:nvPr/>
        </p:nvSpPr>
        <p:spPr bwMode="auto">
          <a:xfrm>
            <a:off x="4355449" y="3284986"/>
            <a:ext cx="577016" cy="475250"/>
          </a:xfrm>
          <a:prstGeom prst="rect">
            <a:avLst/>
          </a:prstGeom>
          <a:solidFill>
            <a:srgbClr val="0000F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1428" tIns="45715" rIns="91428" bIns="45715">
            <a:spAutoFit/>
          </a:bodyPr>
          <a:lstStyle/>
          <a:p>
            <a:pPr defTabSz="449539">
              <a:spcBef>
                <a:spcPct val="50000"/>
              </a:spcBef>
            </a:pPr>
            <a:endParaRPr lang="cs-CZ" sz="2400" dirty="0">
              <a:latin typeface="Times New Roman" pitchFamily="18" charset="0"/>
            </a:endParaRPr>
          </a:p>
        </p:txBody>
      </p:sp>
      <p:sp>
        <p:nvSpPr>
          <p:cNvPr id="70688" name="Line 32"/>
          <p:cNvSpPr>
            <a:spLocks noChangeShapeType="1"/>
          </p:cNvSpPr>
          <p:nvPr/>
        </p:nvSpPr>
        <p:spPr bwMode="auto">
          <a:xfrm flipV="1">
            <a:off x="4932465" y="3068963"/>
            <a:ext cx="1223273" cy="43204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 lIns="80165" tIns="40083" rIns="80165" bIns="40083"/>
          <a:lstStyle/>
          <a:p>
            <a:endParaRPr lang="cs-CZ"/>
          </a:p>
        </p:txBody>
      </p:sp>
      <p:sp>
        <p:nvSpPr>
          <p:cNvPr id="70689" name="Line 33"/>
          <p:cNvSpPr>
            <a:spLocks noChangeShapeType="1"/>
          </p:cNvSpPr>
          <p:nvPr/>
        </p:nvSpPr>
        <p:spPr bwMode="auto">
          <a:xfrm>
            <a:off x="4932465" y="3571575"/>
            <a:ext cx="1368545" cy="1441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 lIns="80165" tIns="40083" rIns="80165" bIns="40083"/>
          <a:lstStyle/>
          <a:p>
            <a:endParaRPr lang="cs-CZ"/>
          </a:p>
        </p:txBody>
      </p:sp>
      <p:sp>
        <p:nvSpPr>
          <p:cNvPr id="70690" name="Line 34"/>
          <p:cNvSpPr>
            <a:spLocks noChangeShapeType="1"/>
          </p:cNvSpPr>
          <p:nvPr/>
        </p:nvSpPr>
        <p:spPr bwMode="auto">
          <a:xfrm flipV="1">
            <a:off x="4932466" y="5661235"/>
            <a:ext cx="1870888" cy="14257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 lIns="80165" tIns="40083" rIns="80165" bIns="40083"/>
          <a:lstStyle/>
          <a:p>
            <a:endParaRPr lang="cs-CZ"/>
          </a:p>
        </p:txBody>
      </p:sp>
      <p:sp>
        <p:nvSpPr>
          <p:cNvPr id="70691" name="Text Box 35"/>
          <p:cNvSpPr txBox="1">
            <a:spLocks noChangeArrowheads="1"/>
          </p:cNvSpPr>
          <p:nvPr/>
        </p:nvSpPr>
        <p:spPr bwMode="auto">
          <a:xfrm>
            <a:off x="6301011" y="1628811"/>
            <a:ext cx="1870888" cy="46165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1428" tIns="45715" rIns="91428" bIns="45715">
            <a:spAutoFit/>
          </a:bodyPr>
          <a:lstStyle/>
          <a:p>
            <a:pPr defTabSz="449539">
              <a:spcBef>
                <a:spcPct val="50000"/>
              </a:spcBef>
            </a:pPr>
            <a:r>
              <a:rPr lang="cs-CZ" sz="2400" i="1" dirty="0">
                <a:solidFill>
                  <a:srgbClr val="FF0000"/>
                </a:solidFill>
                <a:latin typeface="Arial Black" pitchFamily="34" charset="0"/>
              </a:rPr>
              <a:t>Nástroj x</a:t>
            </a:r>
          </a:p>
        </p:txBody>
      </p:sp>
      <p:sp>
        <p:nvSpPr>
          <p:cNvPr id="70692" name="Text Box 36"/>
          <p:cNvSpPr txBox="1">
            <a:spLocks noChangeArrowheads="1"/>
          </p:cNvSpPr>
          <p:nvPr/>
        </p:nvSpPr>
        <p:spPr bwMode="auto">
          <a:xfrm>
            <a:off x="711387" y="1628812"/>
            <a:ext cx="553974" cy="4681931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lIns="91428" tIns="45715" rIns="91428" bIns="45715">
            <a:spAutoFit/>
          </a:bodyPr>
          <a:lstStyle/>
          <a:p>
            <a:pPr defTabSz="449539">
              <a:spcBef>
                <a:spcPct val="50000"/>
              </a:spcBef>
            </a:pPr>
            <a:r>
              <a:rPr lang="cs-CZ" sz="2400" i="1" dirty="0">
                <a:solidFill>
                  <a:srgbClr val="FF0000"/>
                </a:solidFill>
                <a:latin typeface="Arial Black" pitchFamily="34" charset="0"/>
              </a:rPr>
              <a:t>Hodnocení aspektů USV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 smtClean="0"/>
              <a:t>Nároky na realizaci VH USV</a:t>
            </a:r>
            <a:endParaRPr lang="cs-CZ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cs-CZ" sz="2800" dirty="0" smtClean="0"/>
              <a:t>Cca čtyři návštěvy konzultanta (certifikovaného Manažera USV) v organizaci</a:t>
            </a:r>
          </a:p>
          <a:p>
            <a:pPr>
              <a:buFont typeface="Arial" pitchFamily="34" charset="0"/>
              <a:buChar char="•"/>
            </a:pPr>
            <a:r>
              <a:rPr lang="cs-CZ" sz="2800" dirty="0" smtClean="0"/>
              <a:t>Poskytnutí dat o podniku včetně údajů o tocích materiálu a energie</a:t>
            </a:r>
          </a:p>
          <a:p>
            <a:pPr>
              <a:buFont typeface="Arial" pitchFamily="34" charset="0"/>
              <a:buChar char="•"/>
            </a:pPr>
            <a:r>
              <a:rPr lang="cs-CZ" sz="2800" dirty="0" smtClean="0"/>
              <a:t>Interaktivní dialog s podnikem při analýze získaných dat a návrhu nejvhodnějších opatření pro zlepšení</a:t>
            </a:r>
          </a:p>
          <a:p>
            <a:pPr>
              <a:buFont typeface="Arial" pitchFamily="34" charset="0"/>
              <a:buChar char="•"/>
            </a:pPr>
            <a:endParaRPr lang="cs-CZ" sz="2400" dirty="0" smtClean="0"/>
          </a:p>
          <a:p>
            <a:pPr>
              <a:buFont typeface="Arial" pitchFamily="34" charset="0"/>
              <a:buChar char="•"/>
            </a:pPr>
            <a:endParaRPr lang="cs-CZ" sz="2400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_empress">
  <a:themeElements>
    <a:clrScheme name="Vlastní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0000"/>
      </a:folHlink>
    </a:clrScheme>
    <a:fontScheme name="sablona empress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8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>
            <a:tab pos="723900" algn="l"/>
            <a:tab pos="1447800" algn="l"/>
            <a:tab pos="2171700" algn="l"/>
            <a:tab pos="2895600" algn="l"/>
            <a:tab pos="3619500" algn="l"/>
            <a:tab pos="4343400" algn="l"/>
          </a:tabLst>
          <a:defRPr kumimoji="0" lang="en-GB" sz="1600" b="1" i="0" u="none" strike="noStrike" cap="none" normalizeH="0" baseline="0" smtClean="0">
            <a:ln>
              <a:noFill/>
            </a:ln>
            <a:solidFill>
              <a:srgbClr val="035C24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8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>
            <a:tab pos="723900" algn="l"/>
            <a:tab pos="1447800" algn="l"/>
            <a:tab pos="2171700" algn="l"/>
            <a:tab pos="2895600" algn="l"/>
            <a:tab pos="3619500" algn="l"/>
            <a:tab pos="4343400" algn="l"/>
          </a:tabLst>
          <a:defRPr kumimoji="0" lang="en-GB" sz="1600" b="1" i="0" u="none" strike="noStrike" cap="none" normalizeH="0" baseline="0" smtClean="0">
            <a:ln>
              <a:noFill/>
            </a:ln>
            <a:solidFill>
              <a:srgbClr val="035C24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sablona empres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blona empres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blona empres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blona empres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blona empres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blona empres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blona empres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Motiv1</Template>
  <TotalTime>2809</TotalTime>
  <Words>788</Words>
  <Application>Microsoft Office PowerPoint</Application>
  <PresentationFormat>Předvádění na obrazovce (4:3)</PresentationFormat>
  <Paragraphs>257</Paragraphs>
  <Slides>21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2" baseType="lpstr">
      <vt:lpstr>Motiv_empress</vt:lpstr>
      <vt:lpstr>„Programová podpora vstupního hodnocení udržitelné spotřeby a výroby v ČR“</vt:lpstr>
      <vt:lpstr>Obsah prezentace</vt:lpstr>
      <vt:lpstr>EMPRESS je platforma pro účinnější využívání zdrojů a udržitelnou spotřebu a výrobu, která zajišťuje:</vt:lpstr>
      <vt:lpstr>pyramida řízení</vt:lpstr>
      <vt:lpstr>Metodika vstupního hodnocení udržitelné spotřeby a výroby</vt:lpstr>
      <vt:lpstr>2 základní kroky VH USV</vt:lpstr>
      <vt:lpstr> A) nejprve jsou identifikovány oblasti s největším potenciálem pro zlepšení</vt:lpstr>
      <vt:lpstr> B) teprve následně jsou jim přiřazeny nástroje </vt:lpstr>
      <vt:lpstr>Nároky na realizaci VH USV</vt:lpstr>
      <vt:lpstr>Zkušenosti z realizace VH USV v prvních 50 podnicích   </vt:lpstr>
      <vt:lpstr>Nejčastěji navrhované nástroje</vt:lpstr>
      <vt:lpstr>Výsledky</vt:lpstr>
      <vt:lpstr>VH USV pomáhá napľňovat</vt:lpstr>
      <vt:lpstr>Mohlo by být vstupní hodnocení přínosné pro jiné podniky? </vt:lpstr>
      <vt:lpstr>Realizovali jste již některá navržená opatření/projekty? </vt:lpstr>
      <vt:lpstr>Řízení materiálových a energetických toků ve výrobě</vt:lpstr>
      <vt:lpstr>Komunikace se zainteresovanými skupinami</vt:lpstr>
      <vt:lpstr>Systémy řízení</vt:lpstr>
      <vt:lpstr>Životní cyklus produktů</vt:lpstr>
      <vt:lpstr>  Závěry </vt:lpstr>
      <vt:lpstr>Snímek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Souhrnné výsledky Projektu, hodnocení projektů podniky</dc:title>
  <dc:creator>Manicka</dc:creator>
  <cp:lastModifiedBy>zasedacka</cp:lastModifiedBy>
  <cp:revision>140</cp:revision>
  <dcterms:created xsi:type="dcterms:W3CDTF">2012-11-19T09:27:57Z</dcterms:created>
  <dcterms:modified xsi:type="dcterms:W3CDTF">2013-05-27T12:59:44Z</dcterms:modified>
</cp:coreProperties>
</file>