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26" r:id="rId2"/>
    <p:sldId id="322" r:id="rId3"/>
    <p:sldId id="323" r:id="rId4"/>
    <p:sldId id="324" r:id="rId5"/>
    <p:sldId id="325" r:id="rId6"/>
    <p:sldId id="320" r:id="rId7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9A1A7"/>
    <a:srgbClr val="375D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04" autoAdjust="0"/>
    <p:restoredTop sz="97536" autoAdjust="0"/>
  </p:normalViewPr>
  <p:slideViewPr>
    <p:cSldViewPr>
      <p:cViewPr>
        <p:scale>
          <a:sx n="85" d="100"/>
          <a:sy n="85" d="100"/>
        </p:scale>
        <p:origin x="-1644" y="-6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9C33F7E-CCAA-4B41-B673-FBFF60EF3EE5}" type="datetimeFigureOut">
              <a:rPr lang="cs-CZ"/>
              <a:pPr>
                <a:defRPr/>
              </a:pPr>
              <a:t>11.12.2015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FD393DC-79F5-46A0-8F43-427C5C922A5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42089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C077A37-74C7-4C2D-BEB5-2E42A05EDE81}" type="datetimeFigureOut">
              <a:rPr lang="cs-CZ"/>
              <a:pPr>
                <a:defRPr/>
              </a:pPr>
              <a:t>11.12.2015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07C97DC-1E0F-4EB7-8441-96CB8472D27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27871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  <a:p>
            <a:endParaRPr lang="cs-CZ" smtClean="0"/>
          </a:p>
          <a:p>
            <a:endParaRPr lang="cs-CZ" smtClean="0"/>
          </a:p>
          <a:p>
            <a:endParaRPr lang="cs-CZ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624168-F3F5-437E-BFE2-E3DEC09F49C4}" type="slidenum">
              <a:rPr lang="cs-CZ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cs-CZ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  <a:p>
            <a:endParaRPr lang="cs-CZ" smtClean="0"/>
          </a:p>
          <a:p>
            <a:endParaRPr lang="cs-CZ" smtClean="0"/>
          </a:p>
          <a:p>
            <a:endParaRPr lang="cs-CZ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624168-F3F5-437E-BFE2-E3DEC09F49C4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  <a:p>
            <a:endParaRPr lang="cs-CZ" smtClean="0"/>
          </a:p>
          <a:p>
            <a:endParaRPr lang="cs-CZ" smtClean="0"/>
          </a:p>
          <a:p>
            <a:endParaRPr lang="cs-CZ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624168-F3F5-437E-BFE2-E3DEC09F49C4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  <a:p>
            <a:endParaRPr lang="cs-CZ" smtClean="0"/>
          </a:p>
          <a:p>
            <a:endParaRPr lang="cs-CZ" smtClean="0"/>
          </a:p>
          <a:p>
            <a:endParaRPr lang="cs-CZ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624168-F3F5-437E-BFE2-E3DEC09F49C4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  <a:p>
            <a:endParaRPr lang="cs-CZ" smtClean="0"/>
          </a:p>
          <a:p>
            <a:endParaRPr lang="cs-CZ" smtClean="0"/>
          </a:p>
          <a:p>
            <a:endParaRPr lang="cs-CZ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624168-F3F5-437E-BFE2-E3DEC09F49C4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853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4C8F55-63B2-4321-96B1-36E663049CD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71604" y="2130425"/>
            <a:ext cx="7143800" cy="1470025"/>
          </a:xfrm>
        </p:spPr>
        <p:txBody>
          <a:bodyPr/>
          <a:lstStyle>
            <a:lvl1pPr algn="l"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71604" y="3886200"/>
            <a:ext cx="7143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4BD207-9C33-4555-9515-1851A31B8C56}" type="datetime1">
              <a:rPr lang="cs-CZ"/>
              <a:pPr>
                <a:defRPr/>
              </a:pPr>
              <a:t>11.12.2015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Zápatí</a:t>
            </a:r>
            <a:endParaRPr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EC1E4-35A2-434B-BFCC-CA4C69C9D1F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BD471-CA66-47DD-98EF-B68484B9D3F6}" type="datetime1">
              <a:rPr lang="cs-CZ"/>
              <a:pPr>
                <a:defRPr/>
              </a:pPr>
              <a:t>11.12.2015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Zápatí</a:t>
            </a:r>
            <a:endParaRPr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458A92-CD85-4A86-AB71-6A781D13058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1785926"/>
            <a:ext cx="2057400" cy="4340237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643042" y="1785926"/>
            <a:ext cx="4833958" cy="4340237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98F928-67BB-4A40-8406-0035167544E6}" type="datetime1">
              <a:rPr lang="cs-CZ"/>
              <a:pPr>
                <a:defRPr/>
              </a:pPr>
              <a:t>11.12.2015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Zápatí</a:t>
            </a:r>
            <a:endParaRPr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30D44-8D3D-44D1-8C89-14910684EFC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5182E-AA52-4637-8A9B-ED1A5030D52E}" type="datetime1">
              <a:rPr lang="cs-CZ"/>
              <a:pPr>
                <a:defRPr/>
              </a:pPr>
              <a:t>11.12.2015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Zápatí</a:t>
            </a:r>
            <a:endParaRPr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C3705E-E6FA-4EFC-AFD0-36B454171AE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71603" y="4406900"/>
            <a:ext cx="714380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71603" y="2906713"/>
            <a:ext cx="71438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304D86-31D5-424F-9797-C302832A63FC}" type="datetime1">
              <a:rPr lang="cs-CZ"/>
              <a:pPr>
                <a:defRPr/>
              </a:pPr>
              <a:t>11.12.2015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Zápatí</a:t>
            </a:r>
            <a:endParaRPr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E95CD5-6C06-40F0-90DD-5B38D556272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571604" y="3071810"/>
            <a:ext cx="3500462" cy="305435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14942" y="3071810"/>
            <a:ext cx="3471858" cy="305435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58A46-1986-4DB3-A9A4-B65EE0E64AFF}" type="datetime1">
              <a:rPr lang="cs-CZ"/>
              <a:pPr>
                <a:defRPr/>
              </a:pPr>
              <a:t>11.12.2015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Zápatí</a:t>
            </a:r>
            <a:endParaRPr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9C4AEB-8319-46EF-A7C2-48D7FEF9A72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71604" y="3071810"/>
            <a:ext cx="3500462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1571604" y="3857629"/>
            <a:ext cx="3500462" cy="2268534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214942" y="3071810"/>
            <a:ext cx="3471858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214942" y="3857629"/>
            <a:ext cx="3471858" cy="2268534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011FBF-2368-4C6B-871A-894616FE00A2}" type="datetime1">
              <a:rPr lang="cs-CZ"/>
              <a:pPr>
                <a:defRPr/>
              </a:pPr>
              <a:t>11.12.2015</a:t>
            </a:fld>
            <a:endParaRPr lang="cs-CZ" dirty="0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Zápatí</a:t>
            </a:r>
            <a:endParaRPr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E261F7-22E8-40BE-B4F9-A8F5B2F0D4D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F8D579-DDF6-444C-8058-97ED1A65A618}" type="datetime1">
              <a:rPr lang="cs-CZ"/>
              <a:pPr>
                <a:defRPr/>
              </a:pPr>
              <a:t>11.12.2015</a:t>
            </a:fld>
            <a:endParaRPr lang="cs-CZ" dirty="0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Zápatí</a:t>
            </a:r>
            <a:endParaRPr dirty="0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15A86D-D0FE-4D17-8886-B76320AA8DB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99057E-B0A7-4AE7-BF93-DBAA9A8985CE}" type="datetime1">
              <a:rPr lang="cs-CZ"/>
              <a:pPr>
                <a:defRPr/>
              </a:pPr>
              <a:t>11.12.2015</a:t>
            </a:fld>
            <a:endParaRPr lang="cs-CZ" dirty="0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Zápatí</a:t>
            </a:r>
            <a:endParaRPr dirty="0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9F7161-E136-4F0D-9583-BB1FD483F7A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78639" y="1785926"/>
            <a:ext cx="285048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43438" y="1785926"/>
            <a:ext cx="4043362" cy="4340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578639" y="3143248"/>
            <a:ext cx="2850486" cy="29829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CCFA69-1C86-466B-825C-71096009ED29}" type="datetime1">
              <a:rPr lang="cs-CZ"/>
              <a:pPr>
                <a:defRPr/>
              </a:pPr>
              <a:t>11.12.2015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Zápatí</a:t>
            </a:r>
            <a:endParaRPr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92D9E-FAC4-489B-A539-1D1798E5274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78638" y="4800600"/>
            <a:ext cx="7136766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578638" y="1785927"/>
            <a:ext cx="7136766" cy="294164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Klepnutím na ikonu přidáte obrázek.</a:t>
            </a:r>
            <a:endParaRPr lang="cs-CZ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578638" y="5367338"/>
            <a:ext cx="7136766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7A285E-44C8-4106-A521-19A669BCA231}" type="datetime1">
              <a:rPr lang="cs-CZ"/>
              <a:pPr>
                <a:defRPr/>
              </a:pPr>
              <a:t>11.12.2015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Zápatí</a:t>
            </a:r>
            <a:endParaRPr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AD9846-3E57-4E7D-95FE-3B6B99C893D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Obrázek 7" descr="uk_logo.wmf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57200" y="292100"/>
            <a:ext cx="3475038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1571625" y="1785938"/>
            <a:ext cx="71151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8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1571625" y="3071813"/>
            <a:ext cx="7115175" cy="305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581150" y="6356350"/>
            <a:ext cx="1133475" cy="358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89A1A7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3F87E73-ED02-4C23-841B-8D072E679872}" type="datetime1">
              <a:rPr lang="cs-CZ"/>
              <a:pPr>
                <a:defRPr/>
              </a:pPr>
              <a:t>11.12.2015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84488" y="6357938"/>
            <a:ext cx="4530725" cy="3571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lang="cs-CZ" sz="1200" kern="1200">
                <a:solidFill>
                  <a:srgbClr val="89A1A7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r>
              <a:t>Zápatí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572375" y="6356350"/>
            <a:ext cx="1114425" cy="358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89A1A7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C14BE27A-0B8E-4B67-828D-E3ACF74614C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375D67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stovicek.p@kr-ustecky.cz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kr-ustecky.cz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ctrTitle"/>
          </p:nvPr>
        </p:nvSpPr>
        <p:spPr>
          <a:xfrm>
            <a:off x="642910" y="1643050"/>
            <a:ext cx="7643866" cy="785818"/>
          </a:xfrm>
        </p:spPr>
        <p:txBody>
          <a:bodyPr/>
          <a:lstStyle/>
          <a:p>
            <a:r>
              <a:rPr lang="cs-CZ" sz="24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Porada s ORP 10.12.2015</a:t>
            </a:r>
          </a:p>
        </p:txBody>
      </p:sp>
      <p:sp>
        <p:nvSpPr>
          <p:cNvPr id="13315" name="Podnadpis 2"/>
          <p:cNvSpPr>
            <a:spLocks noGrp="1"/>
          </p:cNvSpPr>
          <p:nvPr>
            <p:ph type="subTitle" idx="1"/>
          </p:nvPr>
        </p:nvSpPr>
        <p:spPr>
          <a:xfrm>
            <a:off x="642910" y="2643182"/>
            <a:ext cx="7715304" cy="3714756"/>
          </a:xfrm>
        </p:spPr>
        <p:txBody>
          <a:bodyPr/>
          <a:lstStyle/>
          <a:p>
            <a:r>
              <a:rPr lang="cs-CZ" sz="36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Vyhodnocení předpokládaných důsledků navrhovaného řešení ÚP na ZPF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cs-CZ" sz="2400" b="1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8225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107504" y="1700808"/>
            <a:ext cx="864096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b="1" dirty="0" smtClean="0"/>
              <a:t>Příloha č. 7 vyhlášky </a:t>
            </a:r>
            <a:r>
              <a:rPr lang="cs-CZ" sz="2200" b="1" dirty="0"/>
              <a:t>č. 500/2006 Sb. </a:t>
            </a:r>
            <a:r>
              <a:rPr lang="cs-CZ" sz="2200" dirty="0" smtClean="0"/>
              <a:t>- </a:t>
            </a:r>
            <a:r>
              <a:rPr lang="cs-CZ" dirty="0" smtClean="0"/>
              <a:t>obsah ÚP</a:t>
            </a:r>
          </a:p>
          <a:p>
            <a:pPr algn="just"/>
            <a:endParaRPr lang="cs-CZ" sz="2200" b="1" u="sng" dirty="0" smtClean="0"/>
          </a:p>
          <a:p>
            <a:pPr algn="just"/>
            <a:r>
              <a:rPr lang="cs-CZ" sz="2200" b="1" dirty="0" smtClean="0"/>
              <a:t>Podmínky </a:t>
            </a:r>
            <a:r>
              <a:rPr lang="cs-CZ" sz="2200" b="1" dirty="0"/>
              <a:t>pro využití ploch s rozdílným způsobem využití </a:t>
            </a:r>
            <a:endParaRPr lang="cs-CZ" sz="2200" b="1" dirty="0" smtClean="0"/>
          </a:p>
          <a:p>
            <a:pPr marL="285750" indent="-285750" algn="just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200" dirty="0" smtClean="0"/>
              <a:t>převažující účel </a:t>
            </a:r>
            <a:r>
              <a:rPr lang="cs-CZ" sz="2200" dirty="0"/>
              <a:t>využití (</a:t>
            </a:r>
            <a:r>
              <a:rPr lang="cs-CZ" sz="2200" u="sng" dirty="0"/>
              <a:t>hlavní využití</a:t>
            </a:r>
            <a:r>
              <a:rPr lang="cs-CZ" sz="2200" dirty="0"/>
              <a:t>), pokud je možné jej </a:t>
            </a:r>
            <a:r>
              <a:rPr lang="cs-CZ" sz="2200" dirty="0" smtClean="0"/>
              <a:t>stanovit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200" u="sng" dirty="0" smtClean="0"/>
              <a:t>přípustné využití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200" u="sng" dirty="0" smtClean="0"/>
              <a:t>nepřípustné </a:t>
            </a:r>
            <a:r>
              <a:rPr lang="cs-CZ" sz="2200" u="sng" dirty="0"/>
              <a:t>využití</a:t>
            </a:r>
            <a:r>
              <a:rPr lang="cs-CZ" sz="2200" dirty="0"/>
              <a:t> (včetně stanovení, ve kterých plochách je </a:t>
            </a:r>
            <a:r>
              <a:rPr lang="cs-CZ" sz="2200" u="sng" dirty="0"/>
              <a:t>vyloučeno</a:t>
            </a:r>
            <a:r>
              <a:rPr lang="cs-CZ" sz="2200" dirty="0"/>
              <a:t> umísťování staveb, zařízení a jiných opatření pro účely uvedené v </a:t>
            </a:r>
            <a:r>
              <a:rPr lang="cs-CZ" sz="2200" u="sng" dirty="0"/>
              <a:t>§ 18 odst. 5 </a:t>
            </a:r>
            <a:r>
              <a:rPr lang="cs-CZ" sz="2200" u="sng" dirty="0" smtClean="0"/>
              <a:t>SZ</a:t>
            </a:r>
            <a:r>
              <a:rPr lang="cs-CZ" sz="2200" dirty="0" smtClean="0"/>
              <a:t>) 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200" dirty="0" smtClean="0"/>
              <a:t>popřípadě </a:t>
            </a:r>
            <a:r>
              <a:rPr lang="cs-CZ" sz="2200" u="sng" dirty="0" smtClean="0"/>
              <a:t>podmíněně přípustné </a:t>
            </a:r>
            <a:r>
              <a:rPr lang="cs-CZ" sz="2200" u="sng" dirty="0"/>
              <a:t>využití</a:t>
            </a:r>
            <a:r>
              <a:rPr lang="cs-CZ" sz="2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63335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107504" y="1700808"/>
            <a:ext cx="8640960" cy="4170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sz="2200" b="1" dirty="0"/>
              <a:t>§ 14 vyhlášky č. 501/2006 </a:t>
            </a:r>
            <a:r>
              <a:rPr lang="cs-CZ" sz="2200" b="1" dirty="0" smtClean="0"/>
              <a:t>Sb. </a:t>
            </a:r>
            <a:r>
              <a:rPr lang="cs-CZ" dirty="0" smtClean="0"/>
              <a:t>-</a:t>
            </a:r>
            <a:r>
              <a:rPr lang="cs-CZ" b="1" dirty="0" smtClean="0"/>
              <a:t> </a:t>
            </a:r>
            <a:r>
              <a:rPr lang="cs-CZ" dirty="0" smtClean="0"/>
              <a:t>obecné požadavky na </a:t>
            </a:r>
            <a:r>
              <a:rPr lang="cs-CZ" dirty="0"/>
              <a:t>využívání </a:t>
            </a:r>
            <a:r>
              <a:rPr lang="cs-CZ" dirty="0" smtClean="0"/>
              <a:t>území </a:t>
            </a:r>
          </a:p>
          <a:p>
            <a:pPr algn="just"/>
            <a:endParaRPr lang="cs-CZ" sz="2200" u="sng" dirty="0" smtClean="0"/>
          </a:p>
          <a:p>
            <a:pPr algn="just"/>
            <a:r>
              <a:rPr lang="cs-CZ" sz="2200" b="1" dirty="0" smtClean="0"/>
              <a:t>Plochy zemědělské </a:t>
            </a:r>
            <a:r>
              <a:rPr lang="cs-CZ" sz="2200" u="sng" dirty="0" smtClean="0"/>
              <a:t> </a:t>
            </a:r>
          </a:p>
          <a:p>
            <a:pPr marL="285750" indent="-285750" algn="just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200" dirty="0"/>
              <a:t>obvykle samostatně </a:t>
            </a:r>
            <a:r>
              <a:rPr lang="cs-CZ" sz="2200" dirty="0" smtClean="0"/>
              <a:t>vymezeny </a:t>
            </a:r>
            <a:r>
              <a:rPr lang="cs-CZ" sz="2200" dirty="0"/>
              <a:t>za účelem zajištění podmínek pro </a:t>
            </a:r>
            <a:r>
              <a:rPr lang="cs-CZ" sz="2200" u="sng" dirty="0"/>
              <a:t>převažující zemědělské </a:t>
            </a:r>
            <a:r>
              <a:rPr lang="cs-CZ" sz="2200" u="sng" dirty="0" smtClean="0"/>
              <a:t>využití</a:t>
            </a:r>
          </a:p>
          <a:p>
            <a:pPr marL="285750" indent="-285750" algn="just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200" dirty="0"/>
              <a:t>zahrnují </a:t>
            </a:r>
            <a:r>
              <a:rPr lang="cs-CZ" sz="2200" u="sng" dirty="0"/>
              <a:t>zejména pozemky </a:t>
            </a:r>
            <a:r>
              <a:rPr lang="cs-CZ" sz="2200" u="sng" dirty="0" smtClean="0"/>
              <a:t>ZPF</a:t>
            </a:r>
            <a:r>
              <a:rPr lang="cs-CZ" sz="2200" dirty="0" smtClean="0"/>
              <a:t>, </a:t>
            </a:r>
            <a:r>
              <a:rPr lang="cs-CZ" sz="2200" dirty="0"/>
              <a:t>pozemky staveb, zařízení a jiných opatření pro zemědělství a pozemky související </a:t>
            </a:r>
            <a:r>
              <a:rPr lang="cs-CZ" sz="2200" dirty="0" smtClean="0"/>
              <a:t>DI a TI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endParaRPr lang="cs-CZ" sz="2200" dirty="0" smtClean="0"/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cs-CZ" sz="2200" i="1" dirty="0" smtClean="0"/>
              <a:t>= nelze </a:t>
            </a:r>
            <a:r>
              <a:rPr lang="cs-CZ" sz="2200" i="1" dirty="0"/>
              <a:t>odvodit, že by plochy zemědělské měly být tvořeny </a:t>
            </a:r>
            <a:r>
              <a:rPr lang="cs-CZ" sz="2200" i="1" dirty="0" smtClean="0"/>
              <a:t>výhradně </a:t>
            </a:r>
            <a:r>
              <a:rPr lang="cs-CZ" sz="2200" i="1" dirty="0"/>
              <a:t>pozemky zemědělského půdního fondu</a:t>
            </a:r>
          </a:p>
        </p:txBody>
      </p:sp>
    </p:spTree>
    <p:extLst>
      <p:ext uri="{BB962C8B-B14F-4D97-AF65-F5344CB8AC3E}">
        <p14:creationId xmlns:p14="http://schemas.microsoft.com/office/powerpoint/2010/main" val="1921263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107504" y="1700808"/>
            <a:ext cx="8640960" cy="48474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b="1" dirty="0"/>
              <a:t>Příloha č. 7 vyhlášky č. 500/2006 Sb. </a:t>
            </a:r>
            <a:r>
              <a:rPr lang="cs-CZ" sz="2200" dirty="0"/>
              <a:t>- </a:t>
            </a:r>
            <a:r>
              <a:rPr lang="cs-CZ" sz="2400" dirty="0"/>
              <a:t>obsah ÚP</a:t>
            </a:r>
          </a:p>
          <a:p>
            <a:pPr algn="just"/>
            <a:endParaRPr lang="cs-CZ" sz="2200" u="sng" dirty="0" smtClean="0"/>
          </a:p>
          <a:p>
            <a:pPr algn="just"/>
            <a:r>
              <a:rPr lang="cs-CZ" sz="2200" b="1" dirty="0" smtClean="0"/>
              <a:t>Vyhodnocení </a:t>
            </a:r>
            <a:r>
              <a:rPr lang="cs-CZ" sz="2200" b="1" u="sng" dirty="0" smtClean="0"/>
              <a:t>předpokládaných</a:t>
            </a:r>
            <a:r>
              <a:rPr lang="cs-CZ" sz="2200" b="1" dirty="0" smtClean="0"/>
              <a:t> důsledků řešení na ZPF </a:t>
            </a:r>
            <a:r>
              <a:rPr lang="cs-CZ" sz="2200" u="sng" dirty="0" smtClean="0"/>
              <a:t> </a:t>
            </a:r>
          </a:p>
          <a:p>
            <a:pPr algn="just"/>
            <a:r>
              <a:rPr lang="cs-CZ" sz="2200" b="1" dirty="0"/>
              <a:t>Výkres předpokládaných záborů ZPF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cs-CZ" sz="2200" u="sng" dirty="0" smtClean="0"/>
              <a:t>nutno vztáhnout </a:t>
            </a:r>
            <a:r>
              <a:rPr lang="cs-CZ" sz="2200" u="sng" dirty="0"/>
              <a:t>k</a:t>
            </a:r>
            <a:r>
              <a:rPr lang="cs-CZ" sz="2200" dirty="0"/>
              <a:t> </a:t>
            </a:r>
            <a:endParaRPr lang="cs-CZ" sz="2200" dirty="0" smtClean="0"/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200" dirty="0" smtClean="0"/>
              <a:t>vymezení </a:t>
            </a:r>
            <a:r>
              <a:rPr lang="cs-CZ" sz="2200" dirty="0"/>
              <a:t>ploch s rozdílným způsobem </a:t>
            </a:r>
            <a:r>
              <a:rPr lang="cs-CZ" sz="2200" dirty="0" smtClean="0"/>
              <a:t>využití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200" dirty="0" smtClean="0"/>
              <a:t>ke stanovení </a:t>
            </a:r>
            <a:r>
              <a:rPr lang="cs-CZ" sz="2200" dirty="0"/>
              <a:t>podmínek pro využití těchto </a:t>
            </a:r>
            <a:r>
              <a:rPr lang="cs-CZ" sz="2200" dirty="0" smtClean="0"/>
              <a:t>ploch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2200" u="sng" dirty="0" smtClean="0"/>
              <a:t>nelze vyčíslit budoucí důsledky na ZPF přesně 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200" dirty="0" smtClean="0"/>
              <a:t>nejsou </a:t>
            </a:r>
            <a:r>
              <a:rPr lang="cs-CZ" sz="2200" dirty="0"/>
              <a:t>známy </a:t>
            </a:r>
            <a:r>
              <a:rPr lang="cs-CZ" sz="2200" dirty="0" smtClean="0"/>
              <a:t>záměry 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200" dirty="0" smtClean="0"/>
              <a:t>podrobnost ÚP </a:t>
            </a:r>
            <a:endParaRPr lang="cs-CZ" sz="2200" dirty="0"/>
          </a:p>
          <a:p>
            <a:pPr algn="just">
              <a:spcBef>
                <a:spcPts val="0"/>
              </a:spcBef>
              <a:spcAft>
                <a:spcPts val="600"/>
              </a:spcAft>
            </a:pPr>
            <a:endParaRPr lang="cs-CZ" sz="2200" i="1" dirty="0"/>
          </a:p>
        </p:txBody>
      </p:sp>
    </p:spTree>
    <p:extLst>
      <p:ext uri="{BB962C8B-B14F-4D97-AF65-F5344CB8AC3E}">
        <p14:creationId xmlns:p14="http://schemas.microsoft.com/office/powerpoint/2010/main" val="1465806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107504" y="1700808"/>
            <a:ext cx="8640960" cy="53399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200" u="sng" dirty="0" smtClean="0"/>
              <a:t>přesné </a:t>
            </a:r>
            <a:r>
              <a:rPr lang="cs-CZ" sz="2200" u="sng" dirty="0"/>
              <a:t>vyčíslení záborů </a:t>
            </a:r>
            <a:r>
              <a:rPr lang="cs-CZ" sz="2200" u="sng" dirty="0" smtClean="0"/>
              <a:t>ZPF</a:t>
            </a:r>
            <a:r>
              <a:rPr lang="cs-CZ" sz="2200" dirty="0" smtClean="0"/>
              <a:t> - následně </a:t>
            </a:r>
            <a:r>
              <a:rPr lang="cs-CZ" sz="2200" dirty="0"/>
              <a:t>v dokumentaci konkrétního záměru v územním </a:t>
            </a:r>
            <a:r>
              <a:rPr lang="cs-CZ" sz="2200" dirty="0" smtClean="0"/>
              <a:t>řízení</a:t>
            </a:r>
            <a:r>
              <a:rPr lang="cs-CZ" sz="2200" dirty="0"/>
              <a:t>   </a:t>
            </a:r>
            <a:endParaRPr lang="cs-CZ" sz="2200" dirty="0" smtClean="0"/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200" u="sng" dirty="0" smtClean="0"/>
              <a:t>vyhodnocení a výkres</a:t>
            </a:r>
            <a:r>
              <a:rPr lang="cs-CZ" sz="2200" dirty="0" smtClean="0"/>
              <a:t> - vztaženy </a:t>
            </a:r>
            <a:r>
              <a:rPr lang="cs-CZ" sz="2200" dirty="0"/>
              <a:t>k hlavnímu využití bilancovaných </a:t>
            </a:r>
            <a:r>
              <a:rPr lang="cs-CZ" sz="2200" dirty="0" smtClean="0"/>
              <a:t>ploch (k </a:t>
            </a:r>
            <a:r>
              <a:rPr lang="cs-CZ" sz="2200" dirty="0"/>
              <a:t>účelu, pro který jsou tyto plochy zejména </a:t>
            </a:r>
            <a:r>
              <a:rPr lang="cs-CZ" sz="2200" dirty="0" smtClean="0"/>
              <a:t>určeny)</a:t>
            </a:r>
            <a:endParaRPr lang="cs-CZ" sz="2200" dirty="0"/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200" u="sng" dirty="0" err="1" smtClean="0"/>
              <a:t>zpodrobnění</a:t>
            </a:r>
            <a:r>
              <a:rPr lang="cs-CZ" sz="2200" u="sng" dirty="0" smtClean="0"/>
              <a:t> </a:t>
            </a:r>
            <a:r>
              <a:rPr lang="cs-CZ" sz="2200" u="sng" dirty="0"/>
              <a:t>bilance o přihlédnutí k přípustnému využití ploch </a:t>
            </a:r>
            <a:r>
              <a:rPr lang="cs-CZ" sz="2200" dirty="0" smtClean="0"/>
              <a:t>- se </a:t>
            </a:r>
            <a:r>
              <a:rPr lang="cs-CZ" sz="2200" dirty="0"/>
              <a:t>jeví jako účelné pouze tehdy, pokud by v daném případě nebylo možné hlavní využití </a:t>
            </a:r>
            <a:r>
              <a:rPr lang="cs-CZ" sz="2200" dirty="0" smtClean="0"/>
              <a:t>stanovit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2200" b="1" u="sng" dirty="0" smtClean="0"/>
              <a:t>vliv </a:t>
            </a:r>
            <a:r>
              <a:rPr lang="cs-CZ" sz="2200" b="1" u="sng" dirty="0"/>
              <a:t>přípustného využití</a:t>
            </a:r>
            <a:r>
              <a:rPr lang="cs-CZ" sz="2200" b="1" dirty="0"/>
              <a:t> </a:t>
            </a:r>
            <a:r>
              <a:rPr lang="cs-CZ" sz="2200" dirty="0" smtClean="0"/>
              <a:t>nelze zahrnout </a:t>
            </a:r>
            <a:r>
              <a:rPr lang="cs-CZ" sz="2200" dirty="0"/>
              <a:t>do Vyhodnocení jinak než </a:t>
            </a:r>
            <a:endParaRPr lang="cs-CZ" sz="2200" dirty="0" smtClean="0"/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200" u="sng" dirty="0" smtClean="0"/>
              <a:t>použitím </a:t>
            </a:r>
            <a:r>
              <a:rPr lang="cs-CZ" sz="2200" u="sng" dirty="0"/>
              <a:t>plošného koeficientu</a:t>
            </a:r>
            <a:r>
              <a:rPr lang="cs-CZ" sz="2200" dirty="0"/>
              <a:t>, kterým bude upravena výpočtová plocha dotčených ploch oproti skutečné výměře, </a:t>
            </a:r>
            <a:r>
              <a:rPr lang="cs-CZ" sz="2200" dirty="0" smtClean="0"/>
              <a:t>nebo 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200" u="sng" dirty="0" smtClean="0"/>
              <a:t>jiným </a:t>
            </a:r>
            <a:r>
              <a:rPr lang="cs-CZ" sz="2200" u="sng" dirty="0"/>
              <a:t>obdobným </a:t>
            </a:r>
            <a:r>
              <a:rPr lang="cs-CZ" sz="2200" u="sng" dirty="0" smtClean="0"/>
              <a:t>způsobem</a:t>
            </a:r>
            <a:endParaRPr lang="cs-CZ" sz="2200" dirty="0" smtClean="0"/>
          </a:p>
          <a:p>
            <a:pPr algn="just">
              <a:spcBef>
                <a:spcPts val="0"/>
              </a:spcBef>
              <a:spcAft>
                <a:spcPts val="600"/>
              </a:spcAft>
            </a:pPr>
            <a:endParaRPr lang="cs-CZ" sz="2200" i="1" dirty="0"/>
          </a:p>
        </p:txBody>
      </p:sp>
    </p:spTree>
    <p:extLst>
      <p:ext uri="{BB962C8B-B14F-4D97-AF65-F5344CB8AC3E}">
        <p14:creationId xmlns:p14="http://schemas.microsoft.com/office/powerpoint/2010/main" val="2892199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3568" y="3933056"/>
            <a:ext cx="8001000" cy="1752600"/>
          </a:xfrm>
        </p:spPr>
        <p:txBody>
          <a:bodyPr/>
          <a:lstStyle/>
          <a:p>
            <a:endParaRPr lang="cs-CZ" sz="1800" b="1" dirty="0" smtClean="0">
              <a:solidFill>
                <a:schemeClr val="tx1"/>
              </a:solidFill>
              <a:latin typeface="Arial" charset="0"/>
              <a:ea typeface="+mj-ea"/>
              <a:cs typeface="Arial" charset="0"/>
            </a:endParaRPr>
          </a:p>
          <a:p>
            <a:r>
              <a:rPr lang="cs-CZ" sz="1800" b="1" dirty="0">
                <a:solidFill>
                  <a:schemeClr val="tx1"/>
                </a:solidFill>
                <a:latin typeface="Arial" charset="0"/>
                <a:cs typeface="Arial" charset="0"/>
              </a:rPr>
              <a:t>Pavel Šťovíček</a:t>
            </a:r>
          </a:p>
          <a:p>
            <a:r>
              <a:rPr lang="cs-CZ" sz="1800" b="1" dirty="0">
                <a:solidFill>
                  <a:schemeClr val="tx1"/>
                </a:solidFill>
                <a:latin typeface="Arial" charset="0"/>
                <a:cs typeface="Arial" charset="0"/>
              </a:rPr>
              <a:t>Tel.:  </a:t>
            </a:r>
            <a:r>
              <a:rPr lang="cs-CZ" sz="1800" dirty="0">
                <a:solidFill>
                  <a:schemeClr val="tx1"/>
                </a:solidFill>
                <a:latin typeface="Arial" charset="0"/>
                <a:cs typeface="Arial" charset="0"/>
              </a:rPr>
              <a:t>+420 475 657 502</a:t>
            </a:r>
          </a:p>
          <a:p>
            <a:r>
              <a:rPr lang="cs-CZ" sz="1800" b="1" dirty="0">
                <a:solidFill>
                  <a:schemeClr val="tx1"/>
                </a:solidFill>
                <a:latin typeface="Arial" charset="0"/>
                <a:cs typeface="Arial" charset="0"/>
              </a:rPr>
              <a:t>e-mail: </a:t>
            </a:r>
            <a:r>
              <a:rPr lang="cs-CZ" sz="1800" dirty="0">
                <a:solidFill>
                  <a:schemeClr val="tx1"/>
                </a:solidFill>
                <a:latin typeface="Arial" charset="0"/>
                <a:cs typeface="Arial" charset="0"/>
                <a:hlinkClick r:id="rId3"/>
              </a:rPr>
              <a:t>stovicek.p@kr-ustecky.cz</a:t>
            </a:r>
            <a:r>
              <a:rPr lang="cs-CZ" sz="1800" dirty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</a:p>
          <a:p>
            <a:r>
              <a:rPr lang="cs-CZ" sz="1800" dirty="0">
                <a:solidFill>
                  <a:schemeClr val="tx1"/>
                </a:solidFill>
                <a:latin typeface="Arial" charset="0"/>
                <a:cs typeface="Arial" charset="0"/>
                <a:hlinkClick r:id="rId4"/>
              </a:rPr>
              <a:t>www.kr-ustecky.cz</a:t>
            </a:r>
            <a:endParaRPr lang="cs-CZ" sz="1800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eaLnBrk="1" hangingPunct="1">
              <a:defRPr/>
            </a:pPr>
            <a:endParaRPr lang="cs-CZ" sz="1800" dirty="0">
              <a:solidFill>
                <a:schemeClr val="tx1"/>
              </a:solidFill>
            </a:endParaRPr>
          </a:p>
        </p:txBody>
      </p:sp>
      <p:sp>
        <p:nvSpPr>
          <p:cNvPr id="145410" name="Nadpis 1"/>
          <p:cNvSpPr>
            <a:spLocks noGrp="1"/>
          </p:cNvSpPr>
          <p:nvPr>
            <p:ph type="ctrTitle"/>
          </p:nvPr>
        </p:nvSpPr>
        <p:spPr>
          <a:xfrm>
            <a:off x="1619672" y="2130425"/>
            <a:ext cx="7095703" cy="3170783"/>
          </a:xfrm>
        </p:spPr>
        <p:txBody>
          <a:bodyPr/>
          <a:lstStyle/>
          <a:p>
            <a:pPr eaLnBrk="1" hangingPunct="1"/>
            <a:r>
              <a:rPr lang="cs-CZ" sz="2800" dirty="0">
                <a:solidFill>
                  <a:schemeClr val="tx1"/>
                </a:solidFill>
                <a:latin typeface="Arial" charset="0"/>
                <a:cs typeface="Arial" charset="0"/>
              </a:rPr>
              <a:t>D</a:t>
            </a:r>
            <a:r>
              <a:rPr lang="cs-CZ" sz="28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ěkuji Vám za pozornost </a:t>
            </a:r>
          </a:p>
        </p:txBody>
      </p:sp>
      <p:sp>
        <p:nvSpPr>
          <p:cNvPr id="145412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DEF5E26-6446-4137-8927-96FB95286624}" type="slidenum">
              <a:rPr lang="cs-CZ" smtClean="0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cs-CZ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199117"/>
      </p:ext>
    </p:extLst>
  </p:cSld>
  <p:clrMapOvr>
    <a:masterClrMapping/>
  </p:clrMapOvr>
</p:sld>
</file>

<file path=ppt/theme/theme1.xml><?xml version="1.0" encoding="utf-8"?>
<a:theme xmlns:a="http://schemas.openxmlformats.org/drawingml/2006/main" name="ppt-v3-uk-logo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ppt-v3-uk-logo</Template>
  <TotalTime>1944</TotalTime>
  <Words>195</Words>
  <Application>Microsoft Office PowerPoint</Application>
  <PresentationFormat>Předvádění na obrazovce (4:3)</PresentationFormat>
  <Paragraphs>55</Paragraphs>
  <Slides>6</Slides>
  <Notes>6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ppt-v3-uk-logo</vt:lpstr>
      <vt:lpstr>Porada s ORP 10.12.2015</vt:lpstr>
      <vt:lpstr>Prezentace aplikace PowerPoint</vt:lpstr>
      <vt:lpstr>Prezentace aplikace PowerPoint</vt:lpstr>
      <vt:lpstr>Prezentace aplikace PowerPoint</vt:lpstr>
      <vt:lpstr>Prezentace aplikace PowerPoint</vt:lpstr>
      <vt:lpstr>Děkuji Vám za pozornost </vt:lpstr>
    </vt:vector>
  </TitlesOfParts>
  <Company>Krajský úřad Ústeckého kraje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Morche Lukáš</dc:creator>
  <cp:lastModifiedBy>Šťovíček Pavel</cp:lastModifiedBy>
  <cp:revision>213</cp:revision>
  <dcterms:created xsi:type="dcterms:W3CDTF">2013-04-04T12:24:33Z</dcterms:created>
  <dcterms:modified xsi:type="dcterms:W3CDTF">2015-12-11T11:37:54Z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lpwstr>64600.0000000000</vt:lpwstr>
  </property>
  <property fmtid="{D5CDD505-2E9C-101B-9397-08002B2CF9AE}" pid="3" name="Typ formuláře">
    <vt:lpwstr>Powerpoint prezentace</vt:lpwstr>
  </property>
  <property fmtid="{D5CDD505-2E9C-101B-9397-08002B2CF9AE}" pid="4" name="Vnitřní předpis0">
    <vt:lpwstr/>
  </property>
  <property fmtid="{D5CDD505-2E9C-101B-9397-08002B2CF9AE}" pid="5" name="Poznámka">
    <vt:lpwstr/>
  </property>
</Properties>
</file>