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030"/>
    <a:srgbClr val="E62C3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170523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743302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451592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044376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414273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0461569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9956921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675155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510217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294667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252242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328BA-7F1B-4869-BA95-5BFFB3695311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C6ACA-FCF1-497C-A93F-CEA36BD700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6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ripova.c@kr-ustecky.cz" TargetMode="Externa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Ripova.c@kr-ustecky.c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16632"/>
            <a:ext cx="7772400" cy="1470025"/>
          </a:xfrm>
        </p:spPr>
        <p:txBody>
          <a:bodyPr>
            <a:noAutofit/>
          </a:bodyPr>
          <a:lstStyle/>
          <a:p>
            <a:r>
              <a:rPr lang="cs-CZ" sz="9600" b="1" dirty="0" err="1" smtClean="0">
                <a:ln w="57150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0">
                      <a:srgbClr val="FF9966">
                        <a:tint val="66000"/>
                        <a:satMod val="160000"/>
                      </a:srgbClr>
                    </a:gs>
                    <a:gs pos="50000">
                      <a:srgbClr val="FF9966">
                        <a:tint val="44500"/>
                        <a:satMod val="160000"/>
                      </a:srgbClr>
                    </a:gs>
                    <a:gs pos="100000">
                      <a:srgbClr val="FF9966">
                        <a:tint val="23500"/>
                        <a:satMod val="160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ill Sans Ultra Bold" panose="020B0A02020104020203" pitchFamily="34" charset="-18"/>
              </a:rPr>
              <a:t>iLAS</a:t>
            </a:r>
            <a:endParaRPr lang="cs-CZ" sz="9600" b="1" dirty="0">
              <a:ln w="57150">
                <a:solidFill>
                  <a:schemeClr val="accent2"/>
                </a:solidFill>
                <a:prstDash val="solid"/>
              </a:ln>
              <a:gradFill flip="none" rotWithShape="1">
                <a:gsLst>
                  <a:gs pos="0">
                    <a:srgbClr val="FF9966">
                      <a:tint val="66000"/>
                      <a:satMod val="160000"/>
                    </a:srgbClr>
                  </a:gs>
                  <a:gs pos="50000">
                    <a:srgbClr val="FF9966">
                      <a:tint val="44500"/>
                      <a:satMod val="160000"/>
                    </a:srgbClr>
                  </a:gs>
                  <a:gs pos="100000">
                    <a:srgbClr val="FF9966">
                      <a:tint val="23500"/>
                      <a:satMod val="160000"/>
                    </a:srgbClr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ill Sans Ultra Bold" panose="020B0A02020104020203" pitchFamily="34" charset="-1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640960" cy="5112568"/>
          </a:xfrm>
        </p:spPr>
        <p:txBody>
          <a:bodyPr>
            <a:noAutofit/>
          </a:bodyPr>
          <a:lstStyle/>
          <a:p>
            <a:pPr algn="r"/>
            <a:endParaRPr lang="cs-CZ" sz="3600" u="sng" dirty="0" smtClean="0">
              <a:solidFill>
                <a:srgbClr val="E62C39"/>
              </a:solidFill>
              <a:latin typeface="Gill Sans Ultra Bold" panose="020B0A02020104020203" pitchFamily="34" charset="-18"/>
            </a:endParaRPr>
          </a:p>
          <a:p>
            <a:pPr algn="r"/>
            <a:r>
              <a:rPr lang="cs-CZ" sz="3600" u="sng" dirty="0" smtClean="0">
                <a:solidFill>
                  <a:schemeClr val="accent2"/>
                </a:solidFill>
                <a:latin typeface="Gill Sans Ultra Bold" panose="020B0A02020104020203" pitchFamily="34" charset="-18"/>
              </a:rPr>
              <a:t>Evidence ÚPČ</a:t>
            </a:r>
          </a:p>
          <a:p>
            <a:pPr algn="r"/>
            <a:endParaRPr lang="cs-CZ" sz="3600" dirty="0">
              <a:solidFill>
                <a:schemeClr val="accent2"/>
              </a:solidFill>
              <a:latin typeface="Gill Sans Ultra Bold" panose="020B0A02020104020203" pitchFamily="34" charset="-18"/>
            </a:endParaRPr>
          </a:p>
          <a:p>
            <a:pPr algn="r"/>
            <a:r>
              <a:rPr lang="cs-CZ" sz="3600" dirty="0" smtClean="0">
                <a:solidFill>
                  <a:schemeClr val="accent2"/>
                </a:solidFill>
                <a:latin typeface="Gill Sans Ultra Bold" panose="020B0A02020104020203" pitchFamily="34" charset="-18"/>
              </a:rPr>
              <a:t>Registrační listy</a:t>
            </a:r>
          </a:p>
          <a:p>
            <a:pPr algn="r"/>
            <a:r>
              <a:rPr lang="cs-CZ" sz="3600" dirty="0" smtClean="0">
                <a:solidFill>
                  <a:schemeClr val="accent2"/>
                </a:solidFill>
                <a:latin typeface="Gill Sans Ultra Bold" panose="020B0A02020104020203" pitchFamily="34" charset="-18"/>
              </a:rPr>
              <a:t>Zápis schválených zpráv o uplatňování ÚPD</a:t>
            </a:r>
          </a:p>
          <a:p>
            <a:pPr algn="r"/>
            <a:endParaRPr lang="cs-CZ" sz="1000" dirty="0" smtClean="0">
              <a:solidFill>
                <a:schemeClr val="accent2"/>
              </a:solidFill>
              <a:latin typeface="Gill Sans Ultra Bold" panose="020B0A02020104020203" pitchFamily="34" charset="-18"/>
            </a:endParaRPr>
          </a:p>
          <a:p>
            <a:pPr algn="r"/>
            <a:endParaRPr lang="cs-CZ" sz="1000" dirty="0">
              <a:solidFill>
                <a:schemeClr val="accent2"/>
              </a:solidFill>
              <a:latin typeface="Gill Sans Ultra Bold" panose="020B0A02020104020203" pitchFamily="34" charset="-18"/>
            </a:endParaRPr>
          </a:p>
          <a:p>
            <a:pPr algn="r"/>
            <a:endParaRPr lang="cs-CZ" sz="1000" dirty="0" smtClean="0">
              <a:solidFill>
                <a:schemeClr val="accent2"/>
              </a:solidFill>
              <a:latin typeface="Gill Sans Ultra Bold" panose="020B0A02020104020203" pitchFamily="34" charset="-18"/>
            </a:endParaRPr>
          </a:p>
          <a:p>
            <a:pPr algn="r"/>
            <a:endParaRPr lang="cs-CZ" sz="100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l"/>
            <a:r>
              <a:rPr lang="cs-CZ" sz="1600" b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pracovní porada k aktuálním otázkám územně plánovací činnosti obcí</a:t>
            </a:r>
          </a:p>
          <a:p>
            <a:pPr algn="l"/>
            <a:r>
              <a:rPr lang="cs-CZ" sz="1000" b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Krajský úřad Ústeckého </a:t>
            </a:r>
            <a:r>
              <a:rPr lang="cs-CZ" sz="1000" b="1" dirty="0" smtClean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kraje, čtvrtek </a:t>
            </a:r>
            <a:r>
              <a:rPr lang="cs-CZ" sz="1000" b="1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19. května 2016 10:00 </a:t>
            </a:r>
            <a:r>
              <a:rPr lang="cs-CZ" sz="1000" b="1" dirty="0" smtClean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hod.</a:t>
            </a:r>
            <a:endParaRPr lang="cs-CZ" sz="2000" b="1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0072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506182" y="44624"/>
            <a:ext cx="5530314" cy="585311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 b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V systému </a:t>
            </a:r>
            <a:r>
              <a:rPr lang="cs-CZ" sz="2000" b="1" dirty="0" err="1" smtClean="0">
                <a:latin typeface="Comic Sans MS" panose="030F0702030302020204" pitchFamily="66" charset="0"/>
                <a:cs typeface="Consolas" panose="020B0609020204030204" pitchFamily="49" charset="0"/>
              </a:rPr>
              <a:t>iLAS</a:t>
            </a:r>
            <a:r>
              <a:rPr lang="cs-CZ" sz="2000" b="1" dirty="0">
                <a:latin typeface="Comic Sans MS" panose="030F0702030302020204" pitchFamily="66" charset="0"/>
                <a:cs typeface="Consolas" panose="020B0609020204030204" pitchFamily="49" charset="0"/>
              </a:rPr>
              <a:t> </a:t>
            </a:r>
            <a:r>
              <a:rPr lang="cs-CZ" sz="2000" b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je řádek pro zapisování schválených zpráv o uplatňování</a:t>
            </a:r>
            <a:endParaRPr lang="cs-CZ" sz="2000" b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7" name="Picture 3" descr="C:\Users\ripova.c\Documents\clada\porady\porada-orp.19516\porada.ilas\rl-kvet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54" y="750152"/>
            <a:ext cx="7200939" cy="6029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486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506182" y="44624"/>
            <a:ext cx="5530314" cy="585311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2000" b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C:\Users\ripova.c\Documents\clada\porady\porada-orp.19516\porada.ilas\rl-kvetov.m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7433578" cy="6225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Šipka doleva 1"/>
          <p:cNvSpPr/>
          <p:nvPr/>
        </p:nvSpPr>
        <p:spPr>
          <a:xfrm>
            <a:off x="7719649" y="4221088"/>
            <a:ext cx="1224136" cy="64807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5574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r>
              <a:rPr lang="cs-CZ" sz="4800" b="1" u="sng" dirty="0" smtClean="0">
                <a:latin typeface="Comic Sans MS" panose="030F0702030302020204" pitchFamily="66" charset="0"/>
              </a:rPr>
              <a:t>3 závěry</a:t>
            </a:r>
            <a:r>
              <a:rPr lang="cs-CZ" sz="4800" b="1" dirty="0" smtClean="0"/>
              <a:t>:</a:t>
            </a:r>
            <a:endParaRPr lang="cs-CZ" sz="4800" b="1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8208912" cy="4824536"/>
          </a:xfrm>
        </p:spPr>
        <p:txBody>
          <a:bodyPr/>
          <a:lstStyle/>
          <a:p>
            <a:pPr marL="514350" indent="-514350">
              <a:buAutoNum type="arabicPeriod"/>
            </a:pPr>
            <a:endParaRPr lang="cs-CZ" dirty="0" smtClean="0"/>
          </a:p>
          <a:p>
            <a:pPr marL="514350" indent="-514350">
              <a:buAutoNum type="arabicPeriod"/>
            </a:pPr>
            <a:endParaRPr lang="cs-CZ" b="1" dirty="0"/>
          </a:p>
          <a:p>
            <a:pPr marL="514350" indent="-514350">
              <a:buAutoNum type="arabicPeriod"/>
            </a:pPr>
            <a:r>
              <a:rPr lang="cs-CZ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ÚPD není třeba měnit</a:t>
            </a:r>
          </a:p>
          <a:p>
            <a:pPr marL="514350" indent="-514350">
              <a:buAutoNum type="arabicPeriod"/>
            </a:pPr>
            <a:r>
              <a:rPr lang="cs-CZ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Pokyny pro zpracování změny ÚPD</a:t>
            </a:r>
          </a:p>
          <a:p>
            <a:pPr marL="514350" indent="-514350">
              <a:buAutoNum type="arabicPeriod"/>
            </a:pPr>
            <a:r>
              <a:rPr lang="cs-CZ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Potřeba pořídit nový ÚP</a:t>
            </a:r>
          </a:p>
          <a:p>
            <a:pPr marL="457200" indent="-457200">
              <a:buFontTx/>
              <a:buChar char="-"/>
            </a:pPr>
            <a:endParaRPr lang="cs-CZ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8287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remov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remov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30324"/>
            <a:ext cx="8229600" cy="1143000"/>
          </a:xfrm>
        </p:spPr>
        <p:txBody>
          <a:bodyPr>
            <a:normAutofit/>
          </a:bodyPr>
          <a:lstStyle/>
          <a:p>
            <a:r>
              <a:rPr lang="cs-CZ" sz="2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Ad 2</a:t>
            </a:r>
            <a:r>
              <a:rPr lang="cs-CZ" sz="2000" b="1" dirty="0" smtClean="0">
                <a:latin typeface="Comic Sans MS" panose="030F0702030302020204" pitchFamily="66" charset="0"/>
              </a:rPr>
              <a:t>  - založíte RL na změnu ÚPD a vyplníte druhý řádek </a:t>
            </a:r>
            <a:r>
              <a:rPr lang="cs-CZ" sz="2000" b="1" i="1" dirty="0" smtClean="0">
                <a:latin typeface="Comic Sans MS" panose="030F0702030302020204" pitchFamily="66" charset="0"/>
              </a:rPr>
              <a:t>„Zadání nebo zpráva o uplatňování územního plánu - schválení“</a:t>
            </a:r>
            <a:endParaRPr lang="cs-CZ" sz="2000" b="1" i="1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 descr="C:\Users\ripova.c\Documents\clada\porady\porada-orp.19516\porada.ilas\rl.zmena-up.kvet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7371812" cy="5842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Šipka doleva 4"/>
          <p:cNvSpPr/>
          <p:nvPr/>
        </p:nvSpPr>
        <p:spPr>
          <a:xfrm>
            <a:off x="7596336" y="4146869"/>
            <a:ext cx="1152128" cy="216024"/>
          </a:xfrm>
          <a:prstGeom prst="lef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4351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0100"/>
            <a:ext cx="8229600" cy="1143000"/>
          </a:xfrm>
        </p:spPr>
        <p:txBody>
          <a:bodyPr>
            <a:normAutofit/>
          </a:bodyPr>
          <a:lstStyle/>
          <a:p>
            <a:r>
              <a:rPr lang="cs-CZ" sz="2000" b="1" dirty="0">
                <a:solidFill>
                  <a:srgbClr val="FFC000"/>
                </a:solidFill>
                <a:latin typeface="Comic Sans MS" panose="030F0702030302020204" pitchFamily="66" charset="0"/>
              </a:rPr>
              <a:t>A</a:t>
            </a:r>
            <a:r>
              <a:rPr lang="cs-CZ" sz="20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d 3</a:t>
            </a:r>
            <a:r>
              <a:rPr lang="cs-CZ" sz="2000" b="1" dirty="0" smtClean="0">
                <a:latin typeface="Comic Sans MS" panose="030F0702030302020204" pitchFamily="66" charset="0"/>
              </a:rPr>
              <a:t>  - </a:t>
            </a:r>
            <a:r>
              <a:rPr lang="cs-CZ" sz="2400" b="1" dirty="0" smtClean="0">
                <a:latin typeface="Comic Sans MS" panose="030F0702030302020204" pitchFamily="66" charset="0"/>
              </a:rPr>
              <a:t>založíte RL na nový ÚP a vyplníte první řádek</a:t>
            </a:r>
            <a:r>
              <a:rPr lang="cs-CZ" sz="2000" b="1" dirty="0" smtClean="0">
                <a:latin typeface="Comic Sans MS" panose="030F0702030302020204" pitchFamily="66" charset="0"/>
              </a:rPr>
              <a:t> </a:t>
            </a:r>
            <a:r>
              <a:rPr lang="cs-CZ" sz="2400" b="1" i="1" dirty="0" smtClean="0">
                <a:latin typeface="Comic Sans MS" panose="030F0702030302020204" pitchFamily="66" charset="0"/>
              </a:rPr>
              <a:t>„Zahájení prací – schválení pořízení“</a:t>
            </a:r>
            <a:endParaRPr lang="cs-CZ" sz="2400" b="1" i="1" dirty="0">
              <a:latin typeface="Comic Sans MS" panose="030F0702030302020204" pitchFamily="66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098" name="Picture 2" descr="C:\Users\ripova.c\Documents\clada\porady\porada-orp.19516\porada.ilas\rl.novy.up-kvet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01890"/>
            <a:ext cx="7058074" cy="585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Šipka nahoru 4"/>
          <p:cNvSpPr/>
          <p:nvPr/>
        </p:nvSpPr>
        <p:spPr>
          <a:xfrm>
            <a:off x="3707904" y="3789040"/>
            <a:ext cx="144016" cy="1368152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7512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9512" y="4005064"/>
            <a:ext cx="7772400" cy="197442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Schválené zprávy pořizovatel zveřejňuje na internetu </a:t>
            </a:r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/>
            </a:r>
            <a:b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cs-CZ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§ 165 odst. 3 stavebního zákona </a:t>
            </a:r>
            <a:endParaRPr lang="cs-CZ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179512" y="332656"/>
            <a:ext cx="8712968" cy="3312368"/>
          </a:xfrm>
        </p:spPr>
        <p:txBody>
          <a:bodyPr>
            <a:noAutofit/>
          </a:bodyPr>
          <a:lstStyle/>
          <a:p>
            <a:pPr algn="just"/>
            <a:r>
              <a:rPr lang="cs-CZ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Průběžně vyplňované RL zasílat na adresu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hlinkClick r:id="rId2"/>
              </a:rPr>
              <a:t>ripova.c@kr-ustecky.cz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just"/>
            <a:endParaRPr lang="cs-CZ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cs-CZ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Originál potom vložit do předávané dokumentace; doporučujeme vložit RL též do ostatních </a:t>
            </a:r>
            <a:r>
              <a:rPr lang="cs-CZ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paré</a:t>
            </a:r>
            <a:r>
              <a:rPr lang="cs-CZ" b="1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cs-CZ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předávaných na obec, SÚ a ORP</a:t>
            </a:r>
          </a:p>
          <a:p>
            <a:pPr algn="just"/>
            <a:endParaRPr lang="cs-CZ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cs-CZ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Po schválení zprávy o uplatňování  prosíme o zaslání této informace na výše uvedený mail. Uveďte datum a číslo usnesení, kterým byla zpráva schválena. Spolu s touto informací zašlete i RL na změnu nebo na nový ÚP.   </a:t>
            </a:r>
            <a:endParaRPr lang="cs-CZ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4953000"/>
            <a:ext cx="1905000" cy="1905000"/>
          </a:xfrm>
          <a:prstGeom prst="rect">
            <a:avLst/>
          </a:prstGeom>
          <a:solidFill>
            <a:schemeClr val="bg1">
              <a:lumMod val="50000"/>
              <a:alpha val="0"/>
            </a:schemeClr>
          </a:solidFill>
        </p:spPr>
      </p:pic>
    </p:spTree>
    <p:extLst>
      <p:ext uri="{BB962C8B-B14F-4D97-AF65-F5344CB8AC3E}">
        <p14:creationId xmlns:p14="http://schemas.microsoft.com/office/powerpoint/2010/main" val="2146089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Děkuji za pozornost</a:t>
            </a:r>
            <a:endParaRPr lang="cs-CZ" sz="6000" b="1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2627784" y="5301208"/>
            <a:ext cx="6400800" cy="1440160"/>
          </a:xfrm>
        </p:spPr>
        <p:txBody>
          <a:bodyPr>
            <a:normAutofit/>
          </a:bodyPr>
          <a:lstStyle/>
          <a:p>
            <a:pPr algn="r"/>
            <a:r>
              <a:rPr lang="cs-CZ" sz="2400" b="1" dirty="0" smtClean="0">
                <a:latin typeface="Comic Sans MS" panose="030F0702030302020204" pitchFamily="66" charset="0"/>
              </a:rPr>
              <a:t>Claudia Řípová</a:t>
            </a:r>
          </a:p>
          <a:p>
            <a:pPr algn="r"/>
            <a:r>
              <a:rPr lang="cs-CZ" sz="2400" b="1" dirty="0" smtClean="0">
                <a:latin typeface="Comic Sans MS" panose="030F0702030302020204" pitchFamily="66" charset="0"/>
              </a:rPr>
              <a:t>UPS – kl. 538</a:t>
            </a:r>
          </a:p>
          <a:p>
            <a:pPr algn="r"/>
            <a:r>
              <a:rPr lang="cs-CZ" sz="2400" b="1" dirty="0" smtClean="0">
                <a:latin typeface="Comic Sans MS" panose="030F0702030302020204" pitchFamily="66" charset="0"/>
                <a:hlinkClick r:id="rId2"/>
              </a:rPr>
              <a:t>ripova.c@kr-ustecky.cz</a:t>
            </a:r>
            <a:r>
              <a:rPr lang="cs-CZ" sz="2400" b="1" dirty="0" smtClean="0">
                <a:latin typeface="Comic Sans MS" panose="030F0702030302020204" pitchFamily="66" charset="0"/>
              </a:rPr>
              <a:t>  </a:t>
            </a:r>
            <a:endParaRPr lang="cs-CZ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0088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696969"/>
      </a:dk1>
      <a:lt1>
        <a:sysClr val="window" lastClr="F3FD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168</Words>
  <Application>Microsoft Office PowerPoint</Application>
  <PresentationFormat>Předvádění na obrazovce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iLAS</vt:lpstr>
      <vt:lpstr>Prezentace aplikace PowerPoint</vt:lpstr>
      <vt:lpstr>Prezentace aplikace PowerPoint</vt:lpstr>
      <vt:lpstr>3 závěry:</vt:lpstr>
      <vt:lpstr>Ad 2  - založíte RL na změnu ÚPD a vyplníte druhý řádek „Zadání nebo zpráva o uplatňování územního plánu - schválení“</vt:lpstr>
      <vt:lpstr>Ad 3  - založíte RL na nový ÚP a vyplníte první řádek „Zahájení prací – schválení pořízení“</vt:lpstr>
      <vt:lpstr>Schválené zprávy pořizovatel zveřejňuje na internetu  § 165 odst. 3 stavebního zákona 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iLAS</dc:title>
  <dc:creator>Řípová Claudia</dc:creator>
  <cp:lastModifiedBy>Řípová Claudia</cp:lastModifiedBy>
  <cp:revision>13</cp:revision>
  <dcterms:created xsi:type="dcterms:W3CDTF">2016-05-17T09:04:19Z</dcterms:created>
  <dcterms:modified xsi:type="dcterms:W3CDTF">2016-05-19T06:58:24Z</dcterms:modified>
</cp:coreProperties>
</file>