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65" r:id="rId2"/>
  </p:sldMasterIdLst>
  <p:notesMasterIdLst>
    <p:notesMasterId r:id="rId10"/>
  </p:notesMasterIdLst>
  <p:sldIdLst>
    <p:sldId id="259" r:id="rId3"/>
    <p:sldId id="276" r:id="rId4"/>
    <p:sldId id="278" r:id="rId5"/>
    <p:sldId id="279" r:id="rId6"/>
    <p:sldId id="285" r:id="rId7"/>
    <p:sldId id="281" r:id="rId8"/>
    <p:sldId id="282" r:id="rId9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DDDDDD"/>
    <a:srgbClr val="75FFFF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4" autoAdjust="0"/>
    <p:restoredTop sz="94601" autoAdjust="0"/>
  </p:normalViewPr>
  <p:slideViewPr>
    <p:cSldViewPr>
      <p:cViewPr>
        <p:scale>
          <a:sx n="75" d="100"/>
          <a:sy n="75" d="100"/>
        </p:scale>
        <p:origin x="-624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B8BC1CE-ED7A-4811-8B98-5B3208A11156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FBFD92-0105-436A-A367-62F19A5DB31C}" type="slidenum">
              <a:rPr lang="it-IT"/>
              <a:pPr/>
              <a:t>1</a:t>
            </a:fld>
            <a:endParaRPr lang="it-IT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7244" name="Picture 12" descr="logo ppt_pag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0" name="Picture 10" descr="logo ppt-0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bproject.eu/" TargetMode="External"/><Relationship Id="rId2" Type="http://schemas.openxmlformats.org/officeDocument/2006/relationships/hyperlink" Target="mailto:lehka.a@kr-ustecky.cz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kr-ustecky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1196752"/>
            <a:ext cx="8229600" cy="46805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b="1" dirty="0" smtClean="0"/>
              <a:t> „</a:t>
            </a:r>
            <a:r>
              <a:rPr lang="cs-CZ" b="1" dirty="0" err="1" smtClean="0"/>
              <a:t>Take</a:t>
            </a:r>
            <a:r>
              <a:rPr lang="cs-CZ" b="1" dirty="0" smtClean="0"/>
              <a:t> a </a:t>
            </a:r>
            <a:r>
              <a:rPr lang="cs-CZ" b="1" dirty="0" err="1" smtClean="0"/>
              <a:t>Breath</a:t>
            </a:r>
            <a:r>
              <a:rPr lang="cs-CZ" b="1" dirty="0" smtClean="0"/>
              <a:t>! – </a:t>
            </a:r>
            <a:r>
              <a:rPr lang="cs-CZ" b="1" dirty="0" err="1" smtClean="0"/>
              <a:t>Adaptation</a:t>
            </a:r>
            <a:r>
              <a:rPr lang="cs-CZ" b="1" dirty="0" smtClean="0"/>
              <a:t> </a:t>
            </a:r>
            <a:r>
              <a:rPr lang="cs-CZ" b="1" dirty="0" err="1" smtClean="0"/>
              <a:t>Actions</a:t>
            </a:r>
            <a:r>
              <a:rPr lang="cs-CZ" b="1" dirty="0" smtClean="0"/>
              <a:t> to </a:t>
            </a:r>
            <a:r>
              <a:rPr lang="cs-CZ" b="1" dirty="0" err="1" smtClean="0"/>
              <a:t>reduce</a:t>
            </a:r>
            <a:r>
              <a:rPr lang="cs-CZ" b="1" dirty="0" smtClean="0"/>
              <a:t> </a:t>
            </a:r>
            <a:r>
              <a:rPr lang="cs-CZ" b="1" dirty="0" err="1" smtClean="0"/>
              <a:t>adverse</a:t>
            </a:r>
            <a:r>
              <a:rPr lang="cs-CZ" b="1" dirty="0" smtClean="0"/>
              <a:t> </a:t>
            </a:r>
            <a:r>
              <a:rPr lang="cs-CZ" b="1" dirty="0" err="1" smtClean="0"/>
              <a:t>health</a:t>
            </a:r>
            <a:r>
              <a:rPr lang="cs-CZ" b="1" dirty="0" smtClean="0"/>
              <a:t> </a:t>
            </a:r>
            <a:r>
              <a:rPr lang="cs-CZ" b="1" dirty="0" err="1" smtClean="0"/>
              <a:t>impacts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air</a:t>
            </a:r>
            <a:r>
              <a:rPr lang="cs-CZ" b="1" dirty="0" smtClean="0"/>
              <a:t> </a:t>
            </a:r>
            <a:r>
              <a:rPr lang="cs-CZ" b="1" dirty="0" err="1" smtClean="0"/>
              <a:t>pollution</a:t>
            </a:r>
            <a:r>
              <a:rPr lang="cs-CZ" b="1" dirty="0" smtClean="0"/>
              <a:t>“</a:t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„Nadechni se! – Aktivity směřující ke zmírnění zdravotních dopadů ze znečištěného ovzduší“</a:t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000" b="1" dirty="0" smtClean="0"/>
              <a:t>2. </a:t>
            </a:r>
            <a:r>
              <a:rPr lang="cs-CZ" sz="2000" b="1" dirty="0" smtClean="0"/>
              <a:t>setkání </a:t>
            </a:r>
            <a:r>
              <a:rPr lang="cs-CZ" sz="2000" b="1" dirty="0" err="1" smtClean="0"/>
              <a:t>stakeholderů</a:t>
            </a:r>
            <a:r>
              <a:rPr lang="cs-CZ" sz="2000" b="1" dirty="0" smtClean="0"/>
              <a:t>, </a:t>
            </a:r>
            <a:r>
              <a:rPr lang="cs-CZ" sz="2000" b="1" dirty="0" smtClean="0"/>
              <a:t>27.5. </a:t>
            </a:r>
            <a:r>
              <a:rPr lang="cs-CZ" sz="2000" b="1" dirty="0" smtClean="0"/>
              <a:t>2013 Ústí nad Labem</a:t>
            </a:r>
            <a:endParaRPr lang="cs-CZ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1071546"/>
            <a:ext cx="8075612" cy="421484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SWOT - společná metodika (ERICO, Slovinsko)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volba </a:t>
            </a:r>
            <a:r>
              <a:rPr lang="cs-CZ" dirty="0" smtClean="0"/>
              <a:t>správné strategie řešení problémů pro další strategický rozvoj </a:t>
            </a:r>
            <a:r>
              <a:rPr lang="cs-CZ" dirty="0" smtClean="0"/>
              <a:t>regionu</a:t>
            </a:r>
          </a:p>
          <a:p>
            <a:pPr lvl="1"/>
            <a:r>
              <a:rPr lang="cs-CZ" dirty="0" smtClean="0"/>
              <a:t>finalizace srovnávací SWOT analýzy za všechny projektové partnery 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500042"/>
            <a:ext cx="8075612" cy="52864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SWOT – silné stránky</a:t>
            </a:r>
          </a:p>
          <a:p>
            <a:pPr lvl="1"/>
            <a:r>
              <a:rPr lang="cs-CZ" dirty="0" smtClean="0"/>
              <a:t>Dostatečný počet a vhodné rozmístění monitorovacích míst umožňující posouzení skutečné kvality ovzduší</a:t>
            </a:r>
            <a:endParaRPr lang="cs-CZ" dirty="0" smtClean="0"/>
          </a:p>
          <a:p>
            <a:pPr lvl="1"/>
            <a:r>
              <a:rPr lang="cs-CZ" dirty="0" smtClean="0"/>
              <a:t>F</a:t>
            </a:r>
            <a:r>
              <a:rPr lang="cs-CZ" dirty="0" smtClean="0"/>
              <a:t>ungující signalizace a předávání zpráv při překročení prahových hodnot koncentrací znečišťujících látek</a:t>
            </a:r>
            <a:endParaRPr lang="cs-CZ" dirty="0" smtClean="0"/>
          </a:p>
          <a:p>
            <a:pPr lvl="1"/>
            <a:r>
              <a:rPr lang="cs-CZ" dirty="0" smtClean="0"/>
              <a:t>Klesající tren</a:t>
            </a:r>
            <a:r>
              <a:rPr lang="cs-CZ" dirty="0" smtClean="0"/>
              <a:t>d u emisí SO</a:t>
            </a:r>
            <a:r>
              <a:rPr lang="cs-CZ" baseline="-25000" dirty="0" smtClean="0"/>
              <a:t>2</a:t>
            </a:r>
            <a:r>
              <a:rPr lang="cs-CZ" dirty="0" smtClean="0"/>
              <a:t>, </a:t>
            </a:r>
            <a:r>
              <a:rPr lang="cs-CZ" dirty="0" err="1" smtClean="0"/>
              <a:t>NO</a:t>
            </a:r>
            <a:r>
              <a:rPr lang="cs-CZ" baseline="-25000" dirty="0" err="1" smtClean="0"/>
              <a:t>x</a:t>
            </a:r>
            <a:r>
              <a:rPr lang="cs-CZ" dirty="0" smtClean="0"/>
              <a:t> a prachu</a:t>
            </a:r>
            <a:endParaRPr lang="cs-CZ" dirty="0" smtClean="0"/>
          </a:p>
          <a:p>
            <a:pPr lvl="1"/>
            <a:r>
              <a:rPr lang="cs-CZ" dirty="0" smtClean="0"/>
              <a:t>Veřejný přístup k informacím o kvalitě ŽP a zdravotnických dat</a:t>
            </a:r>
          </a:p>
          <a:p>
            <a:pPr lvl="1"/>
            <a:r>
              <a:rPr lang="cs-CZ" dirty="0" err="1" smtClean="0"/>
              <a:t>know</a:t>
            </a:r>
            <a:r>
              <a:rPr lang="cs-CZ" dirty="0" smtClean="0"/>
              <a:t> - </a:t>
            </a:r>
            <a:r>
              <a:rPr lang="cs-CZ" dirty="0" err="1" smtClean="0"/>
              <a:t>how</a:t>
            </a:r>
            <a:r>
              <a:rPr lang="cs-CZ" dirty="0" smtClean="0"/>
              <a:t> v oblasti ochrany ovzduší</a:t>
            </a:r>
            <a:endParaRPr lang="cs-CZ" dirty="0" smtClean="0"/>
          </a:p>
          <a:p>
            <a:pPr lvl="0"/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428604"/>
            <a:ext cx="8075612" cy="614366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SWOT – slabé stránky</a:t>
            </a:r>
          </a:p>
          <a:p>
            <a:pPr lvl="1" algn="just"/>
            <a:r>
              <a:rPr lang="cs-CZ" dirty="0" smtClean="0"/>
              <a:t>V posuzované oblasti jsou umístěna velká průmyslová </a:t>
            </a:r>
            <a:r>
              <a:rPr lang="cs-CZ" dirty="0" smtClean="0"/>
              <a:t>zařízení</a:t>
            </a:r>
          </a:p>
          <a:p>
            <a:pPr lvl="1"/>
            <a:r>
              <a:rPr lang="cs-CZ" dirty="0" smtClean="0"/>
              <a:t>Lokální vytápění</a:t>
            </a:r>
            <a:endParaRPr lang="cs-CZ" dirty="0" smtClean="0"/>
          </a:p>
          <a:p>
            <a:pPr lvl="1" algn="just"/>
            <a:r>
              <a:rPr lang="cs-CZ" dirty="0" smtClean="0"/>
              <a:t>Překračování (nedodržování) imisních limitů znečišťujících látek (především PM</a:t>
            </a:r>
            <a:r>
              <a:rPr lang="cs-CZ" baseline="-25000" dirty="0" smtClean="0"/>
              <a:t>10</a:t>
            </a:r>
            <a:r>
              <a:rPr lang="cs-CZ" dirty="0" smtClean="0"/>
              <a:t>)</a:t>
            </a:r>
          </a:p>
          <a:p>
            <a:pPr lvl="1" algn="just"/>
            <a:r>
              <a:rPr lang="cs-CZ" dirty="0" smtClean="0"/>
              <a:t>Pozemní komunikace s vysokou intenzitou dopravy prochází hustě osídlenými oblastmi</a:t>
            </a:r>
          </a:p>
          <a:p>
            <a:pPr lvl="1" algn="just"/>
            <a:r>
              <a:rPr lang="cs-CZ" dirty="0" smtClean="0"/>
              <a:t>Nízké využívání všech druhů veřejné dopravy</a:t>
            </a:r>
            <a:endParaRPr lang="cs-CZ" dirty="0" smtClean="0"/>
          </a:p>
          <a:p>
            <a:pPr lvl="1" algn="just"/>
            <a:r>
              <a:rPr lang="cs-CZ" dirty="0" smtClean="0"/>
              <a:t>Využívání alternativního pohonu pro veřejnou </a:t>
            </a:r>
            <a:r>
              <a:rPr lang="cs-CZ" dirty="0" smtClean="0"/>
              <a:t>dopravu, např. nedostatek dobíjecích stanic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1071546"/>
            <a:ext cx="8075612" cy="471490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SWOT – </a:t>
            </a:r>
            <a:r>
              <a:rPr lang="cs-CZ" dirty="0" smtClean="0"/>
              <a:t>příležitosti</a:t>
            </a:r>
          </a:p>
          <a:p>
            <a:endParaRPr lang="cs-CZ" dirty="0" smtClean="0"/>
          </a:p>
          <a:p>
            <a:pPr lvl="1"/>
            <a:r>
              <a:rPr lang="cs-CZ" dirty="0" smtClean="0"/>
              <a:t>Státní strategické plány vedoucí ke snížení emisí z průmyslu, dopravy a dalších zdrojů znečišťujících ovzduší</a:t>
            </a:r>
          </a:p>
          <a:p>
            <a:pPr lvl="1"/>
            <a:r>
              <a:rPr lang="cs-CZ" dirty="0" smtClean="0"/>
              <a:t>Finanční podpory na státní, regionální a lokální úrovni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1071546"/>
            <a:ext cx="8075612" cy="421484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SWOT – </a:t>
            </a:r>
            <a:r>
              <a:rPr lang="cs-CZ" dirty="0" smtClean="0"/>
              <a:t>hrozby</a:t>
            </a:r>
          </a:p>
          <a:p>
            <a:endParaRPr lang="cs-CZ" dirty="0" smtClean="0"/>
          </a:p>
          <a:p>
            <a:pPr lvl="1"/>
            <a:r>
              <a:rPr lang="cs-CZ" dirty="0" smtClean="0"/>
              <a:t>Stagnace státní ekonomiky</a:t>
            </a:r>
          </a:p>
          <a:p>
            <a:pPr lvl="1"/>
            <a:r>
              <a:rPr lang="cs-CZ" dirty="0" smtClean="0"/>
              <a:t>Rostoucí ceny </a:t>
            </a:r>
            <a:r>
              <a:rPr lang="cs-CZ" dirty="0" smtClean="0"/>
              <a:t>energií</a:t>
            </a:r>
          </a:p>
          <a:p>
            <a:pPr lvl="1"/>
            <a:r>
              <a:rPr lang="cs-CZ" dirty="0" smtClean="0"/>
              <a:t>Vzrůstající </a:t>
            </a:r>
            <a:r>
              <a:rPr lang="cs-CZ" dirty="0" smtClean="0"/>
              <a:t>trend hustoty dopravy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43116"/>
            <a:ext cx="7772400" cy="1500187"/>
          </a:xfrm>
        </p:spPr>
        <p:txBody>
          <a:bodyPr/>
          <a:lstStyle/>
          <a:p>
            <a:pPr algn="ctr"/>
            <a:r>
              <a:rPr lang="cs-CZ" sz="3200" dirty="0" smtClean="0">
                <a:latin typeface="+mj-lt"/>
              </a:rPr>
              <a:t>Děkuji za pozornost</a:t>
            </a:r>
            <a:br>
              <a:rPr lang="cs-CZ" sz="3200" dirty="0" smtClean="0">
                <a:latin typeface="+mj-lt"/>
              </a:rPr>
            </a:br>
            <a:r>
              <a:rPr lang="cs-CZ" sz="3200" dirty="0" smtClean="0">
                <a:latin typeface="+mj-lt"/>
              </a:rPr>
              <a:t>Ing. Anna Lehká</a:t>
            </a:r>
            <a:endParaRPr lang="cs-CZ" sz="3200" dirty="0">
              <a:latin typeface="+mj-lt"/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2313" y="4143380"/>
            <a:ext cx="7772400" cy="1665306"/>
          </a:xfrm>
        </p:spPr>
        <p:txBody>
          <a:bodyPr/>
          <a:lstStyle/>
          <a:p>
            <a:pPr marL="914400" lvl="1" indent="-514350"/>
            <a:r>
              <a:rPr lang="cs-CZ" sz="2800" dirty="0" err="1" smtClean="0">
                <a:hlinkClick r:id="rId2"/>
              </a:rPr>
              <a:t>lehka.a</a:t>
            </a:r>
            <a:r>
              <a:rPr lang="cs-CZ" sz="2800" dirty="0" smtClean="0">
                <a:hlinkClick r:id="rId2"/>
              </a:rPr>
              <a:t>@</a:t>
            </a:r>
            <a:r>
              <a:rPr lang="cs-CZ" sz="2800" dirty="0" err="1" smtClean="0">
                <a:hlinkClick r:id="rId2"/>
              </a:rPr>
              <a:t>kr</a:t>
            </a:r>
            <a:r>
              <a:rPr lang="cs-CZ" sz="2800" dirty="0" smtClean="0">
                <a:hlinkClick r:id="rId2"/>
              </a:rPr>
              <a:t>-</a:t>
            </a:r>
            <a:r>
              <a:rPr lang="cs-CZ" sz="2800" dirty="0" err="1" smtClean="0">
                <a:hlinkClick r:id="rId2"/>
              </a:rPr>
              <a:t>ustecky.cz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>
                <a:hlinkClick r:id="rId3"/>
              </a:rPr>
              <a:t>www.</a:t>
            </a:r>
            <a:r>
              <a:rPr lang="cs-CZ" sz="2800" dirty="0" err="1" smtClean="0">
                <a:hlinkClick r:id="rId3"/>
              </a:rPr>
              <a:t>tabproject.eu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>
                <a:hlinkClick r:id="rId4"/>
              </a:rPr>
              <a:t>www.</a:t>
            </a:r>
            <a:r>
              <a:rPr lang="cs-CZ" sz="2800" dirty="0" err="1" smtClean="0">
                <a:hlinkClick r:id="rId4"/>
              </a:rPr>
              <a:t>kr</a:t>
            </a:r>
            <a:r>
              <a:rPr lang="cs-CZ" sz="2800" dirty="0" smtClean="0">
                <a:hlinkClick r:id="rId4"/>
              </a:rPr>
              <a:t>-</a:t>
            </a:r>
            <a:r>
              <a:rPr lang="cs-CZ" sz="2800" dirty="0" err="1" smtClean="0">
                <a:hlinkClick r:id="rId4"/>
              </a:rPr>
              <a:t>ustecky.cz</a:t>
            </a: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Personalizza struttura">
  <a:themeElements>
    <a:clrScheme name="1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2277</TotalTime>
  <Words>182</Words>
  <Application>Microsoft Office PowerPoint</Application>
  <PresentationFormat>Předvádění na obrazovce (4:3)</PresentationFormat>
  <Paragraphs>31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1_Personalizza struttura</vt:lpstr>
      <vt:lpstr>Personalizza struttura</vt:lpstr>
      <vt:lpstr> „Take a Breath! – Adaptation Actions to reduce adverse health impacts of air pollution“   „Nadechni se! – Aktivity směřující ke zmírnění zdravotních dopadů ze znečištěného ovzduší“  2. setkání stakeholderů, 27.5. 2013 Ústí nad Labem</vt:lpstr>
      <vt:lpstr>Snímek 2</vt:lpstr>
      <vt:lpstr>Snímek 3</vt:lpstr>
      <vt:lpstr>Snímek 4</vt:lpstr>
      <vt:lpstr>Snímek 5</vt:lpstr>
      <vt:lpstr>Snímek 6</vt:lpstr>
      <vt:lpstr>lehka.a@kr-ustecky.cz www.tabproject.eu www.kr-ustecky.cz </vt:lpstr>
    </vt:vector>
  </TitlesOfParts>
  <Company>IPLA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gramaglia</dc:creator>
  <cp:lastModifiedBy>Anna</cp:lastModifiedBy>
  <cp:revision>168</cp:revision>
  <dcterms:created xsi:type="dcterms:W3CDTF">2012-03-12T09:48:33Z</dcterms:created>
  <dcterms:modified xsi:type="dcterms:W3CDTF">2013-05-26T18:04:52Z</dcterms:modified>
</cp:coreProperties>
</file>