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0" r:id="rId3"/>
    <p:sldId id="257" r:id="rId4"/>
    <p:sldId id="262" r:id="rId5"/>
    <p:sldId id="263" r:id="rId6"/>
    <p:sldId id="260" r:id="rId7"/>
    <p:sldId id="261" r:id="rId8"/>
    <p:sldId id="258" r:id="rId9"/>
    <p:sldId id="25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31" autoAdjust="0"/>
    <p:restoredTop sz="94660"/>
  </p:normalViewPr>
  <p:slideViewPr>
    <p:cSldViewPr>
      <p:cViewPr varScale="1">
        <p:scale>
          <a:sx n="61" d="100"/>
          <a:sy n="61" d="100"/>
        </p:scale>
        <p:origin x="-78" y="-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F5805-9C95-463B-9AB7-C71AF2F9F717}" type="datetimeFigureOut">
              <a:rPr lang="cs-CZ" smtClean="0"/>
              <a:t>21.1.2014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8F97A-382F-494A-B80C-59C085D00B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64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F97A-382F-494A-B80C-59C085D00BE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14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844B-56B6-4BE0-B61A-818040969BE2}" type="datetime1">
              <a:rPr lang="cs-CZ" smtClean="0"/>
              <a:t>21.1.2014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27-9E6F-405D-A16E-7A2470935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64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C8A7-C752-4632-B7F8-2CCD402EA7EE}" type="datetime1">
              <a:rPr lang="cs-CZ" smtClean="0"/>
              <a:t>21.1.2014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27-9E6F-405D-A16E-7A2470935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54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7F0E-D409-42FB-91F8-777062DA9C4A}" type="datetime1">
              <a:rPr lang="cs-CZ" smtClean="0"/>
              <a:t>21.1.2014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27-9E6F-405D-A16E-7A2470935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70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E67D-07BB-4372-83BF-D8335D573431}" type="datetime1">
              <a:rPr lang="cs-CZ" smtClean="0"/>
              <a:t>21.1.2014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27-9E6F-405D-A16E-7A2470935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93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C3BE-8D13-45D8-AD9B-1559E4C7094E}" type="datetime1">
              <a:rPr lang="cs-CZ" smtClean="0"/>
              <a:t>21.1.2014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27-9E6F-405D-A16E-7A2470935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40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33DB-5CBA-4F64-8709-74CA8A639349}" type="datetime1">
              <a:rPr lang="cs-CZ" smtClean="0"/>
              <a:t>21.1.2014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27-9E6F-405D-A16E-7A2470935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27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C383-8C3B-4C39-90A9-16B3C9041F23}" type="datetime1">
              <a:rPr lang="cs-CZ" smtClean="0"/>
              <a:t>21.1.2014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27-9E6F-405D-A16E-7A2470935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85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BCDD-0EC3-4CF3-82C1-EF9C3827E812}" type="datetime1">
              <a:rPr lang="cs-CZ" smtClean="0"/>
              <a:t>21.1.2014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27-9E6F-405D-A16E-7A2470935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38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B547-4BF1-4745-A11D-7AA310DCD15C}" type="datetime1">
              <a:rPr lang="cs-CZ" smtClean="0"/>
              <a:t>21.1.2014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27-9E6F-405D-A16E-7A2470935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3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0E7A-EA4E-43C7-8385-D8C743D3C7DE}" type="datetime1">
              <a:rPr lang="cs-CZ" smtClean="0"/>
              <a:t>21.1.2014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27-9E6F-405D-A16E-7A2470935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09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99AC-7C4F-42AC-9A1C-422255ECA262}" type="datetime1">
              <a:rPr lang="cs-CZ" smtClean="0"/>
              <a:t>21.1.2014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227-9E6F-405D-A16E-7A2470935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13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59379-FEAB-4C45-8415-3EC5D3ACE23E}" type="datetime1">
              <a:rPr lang="cs-CZ" smtClean="0"/>
              <a:t>21.1.2014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9F227-9E6F-405D-A16E-7A2470935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2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11" Type="http://schemas.openxmlformats.org/officeDocument/2006/relationships/image" Target="../media/image16.png"/><Relationship Id="rId5" Type="http://schemas.openxmlformats.org/officeDocument/2006/relationships/image" Target="../media/image3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3.jpeg"/><Relationship Id="rId10" Type="http://schemas.openxmlformats.org/officeDocument/2006/relationships/image" Target="../media/image20.jpeg"/><Relationship Id="rId4" Type="http://schemas.openxmlformats.org/officeDocument/2006/relationships/image" Target="../media/image2.jpe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31.jpeg"/><Relationship Id="rId4" Type="http://schemas.openxmlformats.org/officeDocument/2006/relationships/image" Target="../media/image3.jpeg"/><Relationship Id="rId9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hyperlink" Target="http://chemlog.dekra-automobil.cz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hyperlink" Target="http://www.test.positrex.eu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13.png"/><Relationship Id="rId5" Type="http://schemas.openxmlformats.org/officeDocument/2006/relationships/image" Target="../media/image3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.jpeg"/><Relationship Id="rId9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1</a:t>
            </a:fld>
            <a:endParaRPr lang="cs-CZ" dirty="0"/>
          </a:p>
        </p:txBody>
      </p:sp>
      <p:sp>
        <p:nvSpPr>
          <p:cNvPr id="13" name="Nadpis 1"/>
          <p:cNvSpPr>
            <a:spLocks noGrp="1"/>
          </p:cNvSpPr>
          <p:nvPr>
            <p:ph type="ctrTitle"/>
          </p:nvPr>
        </p:nvSpPr>
        <p:spPr>
          <a:xfrm>
            <a:off x="757808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/>
              <a:t>BODY PRO VEDENÍ  DISKUZE</a:t>
            </a:r>
            <a:endParaRPr lang="cs-CZ" sz="5400" b="1" dirty="0"/>
          </a:p>
        </p:txBody>
      </p:sp>
      <p:sp>
        <p:nvSpPr>
          <p:cNvPr id="14" name="Podnadpis 2"/>
          <p:cNvSpPr>
            <a:spLocks noGrp="1"/>
          </p:cNvSpPr>
          <p:nvPr>
            <p:ph type="subTitle" idx="1"/>
          </p:nvPr>
        </p:nvSpPr>
        <p:spPr>
          <a:xfrm>
            <a:off x="1331640" y="3476600"/>
            <a:ext cx="6400800" cy="1752600"/>
          </a:xfrm>
        </p:spPr>
        <p:txBody>
          <a:bodyPr/>
          <a:lstStyle/>
          <a:p>
            <a:r>
              <a:rPr lang="cs-CZ" dirty="0" smtClean="0"/>
              <a:t>Pracovní jednání 29.01.2014</a:t>
            </a:r>
          </a:p>
          <a:p>
            <a:r>
              <a:rPr lang="cs-CZ" dirty="0" smtClean="0"/>
              <a:t>Ústí nad Labem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4797152"/>
            <a:ext cx="1152128" cy="112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6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10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1484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/>
              <a:t>NEZÁVISLOST DODÁVKY ENERGIE </a:t>
            </a:r>
            <a:br>
              <a:rPr lang="cs-CZ" b="1" smtClean="0"/>
            </a:br>
            <a:endParaRPr lang="cs-CZ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2598242"/>
            <a:ext cx="86280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>
            <a:off x="1028813" y="4766767"/>
            <a:ext cx="1227347" cy="75046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344601" y="4257079"/>
            <a:ext cx="684212" cy="9001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281854" y="5157192"/>
            <a:ext cx="7404946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2000" b="1" dirty="0"/>
              <a:t>Stav baterie je viditelný v aplikaci </a:t>
            </a:r>
            <a:r>
              <a:rPr lang="cs-CZ" altLang="cs-CZ" sz="2000" b="1" dirty="0" err="1"/>
              <a:t>Positrex</a:t>
            </a:r>
            <a:r>
              <a:rPr lang="cs-CZ" altLang="cs-CZ" sz="2000" b="1" dirty="0"/>
              <a:t>.</a:t>
            </a:r>
          </a:p>
          <a:p>
            <a:pPr algn="ctr" eaLnBrk="1" hangingPunct="1"/>
            <a:r>
              <a:rPr lang="cs-CZ" altLang="cs-CZ" sz="2000" b="1" dirty="0">
                <a:solidFill>
                  <a:srgbClr val="F47E20"/>
                </a:solidFill>
              </a:rPr>
              <a:t>Návrh: Hlášení o výdrži baterie !!!</a:t>
            </a:r>
            <a:endParaRPr lang="de-DE" altLang="cs-CZ" sz="2000" b="1" dirty="0">
              <a:solidFill>
                <a:srgbClr val="F47E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4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11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1484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NEZÁVISLOST DODÁVKY ENERGIE </a:t>
            </a:r>
            <a:br>
              <a:rPr lang="cs-CZ" b="1" dirty="0" smtClean="0"/>
            </a:br>
            <a:endParaRPr lang="cs-CZ" b="1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485755"/>
              </p:ext>
            </p:extLst>
          </p:nvPr>
        </p:nvGraphicFramePr>
        <p:xfrm>
          <a:off x="649746" y="3573016"/>
          <a:ext cx="372427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Rastrový obrázek" r:id="rId8" imgW="4600000" imgH="3409524" progId="Paint.Picture">
                  <p:embed/>
                </p:oleObj>
              </mc:Choice>
              <mc:Fallback>
                <p:oleObj name="Rastrový obrázek" r:id="rId8" imgW="4600000" imgH="34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46" y="3573016"/>
                        <a:ext cx="3724275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237246"/>
              </p:ext>
            </p:extLst>
          </p:nvPr>
        </p:nvGraphicFramePr>
        <p:xfrm>
          <a:off x="4931556" y="3563888"/>
          <a:ext cx="36576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Rastrový obrázek" r:id="rId10" imgW="3657143" imgH="2734057" progId="Paint.Picture">
                  <p:embed/>
                </p:oleObj>
              </mc:Choice>
              <mc:Fallback>
                <p:oleObj name="Rastrový obrázek" r:id="rId10" imgW="3657143" imgH="27340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556" y="3563888"/>
                        <a:ext cx="3657600" cy="273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Nadpis 1"/>
          <p:cNvSpPr txBox="1">
            <a:spLocks/>
          </p:cNvSpPr>
          <p:nvPr/>
        </p:nvSpPr>
        <p:spPr>
          <a:xfrm>
            <a:off x="1115616" y="2420888"/>
            <a:ext cx="2792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0070C0"/>
                </a:solidFill>
              </a:rPr>
              <a:t>„letní provoz“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409750" y="2420888"/>
            <a:ext cx="27466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0070C0"/>
                </a:solidFill>
              </a:rPr>
              <a:t>„zimní provoz“</a:t>
            </a:r>
            <a:endParaRPr lang="cs-CZ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9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12</a:t>
            </a:fld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87062" y="208851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Zde by měl být vložen graf závislosti času na počtu impulsů přimontovaném na kontejneru případně graf závislosti času na počtu impulsů u jednotky OBU v kabině remorkéru (8 min x 3 minuty)</a:t>
            </a:r>
          </a:p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1484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NEZÁVISLOST DODÁVKY ENERGIE </a:t>
            </a:r>
            <a:br>
              <a:rPr lang="cs-CZ" b="1" dirty="0" smtClean="0"/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6797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13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/>
              <a:t>ODOLNOST SYSTÉMU</a:t>
            </a:r>
            <a:endParaRPr lang="cs-CZ" b="1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20608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zatím nebyly zaznamenány žádné zásadní připomínky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záležitost řešení konstrukce OBU jednotky – odvíjí se od umístění OBU na přepravní jednotce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připomínky k odolnosti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nevýbušné provedení (</a:t>
            </a:r>
            <a:r>
              <a:rPr lang="cs-CZ" i="1" dirty="0" smtClean="0">
                <a:solidFill>
                  <a:schemeClr val="tx1"/>
                </a:solidFill>
              </a:rPr>
              <a:t>použitá OBU není  takto provedena, otázka konstrukce OBU)</a:t>
            </a:r>
          </a:p>
          <a:p>
            <a:pPr algn="just"/>
            <a:endParaRPr lang="cs-CZ" dirty="0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25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14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67544" y="1412776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b="1" smtClean="0"/>
              <a:t>ÚDRŽBA</a:t>
            </a:r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611560" y="213285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tx1"/>
                </a:solidFill>
              </a:rPr>
              <a:t>Záležitost technického řešení konstrukce OBU jednotky - </a:t>
            </a:r>
            <a:r>
              <a:rPr lang="cs-CZ" b="1" dirty="0" smtClean="0">
                <a:solidFill>
                  <a:schemeClr val="tx1"/>
                </a:solidFill>
              </a:rPr>
              <a:t>dvě možnosti</a:t>
            </a:r>
            <a:r>
              <a:rPr lang="cs-CZ" dirty="0" smtClean="0">
                <a:solidFill>
                  <a:schemeClr val="tx1"/>
                </a:solidFill>
              </a:rPr>
              <a:t>:</a:t>
            </a:r>
          </a:p>
          <a:p>
            <a:pPr marL="811213" lvl="1" indent="-354013" algn="l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k</a:t>
            </a:r>
            <a:r>
              <a:rPr lang="cs-CZ" sz="2400" b="1" dirty="0" smtClean="0">
                <a:solidFill>
                  <a:schemeClr val="tx1"/>
                </a:solidFill>
              </a:rPr>
              <a:t> majiteli se kontejner může u kombinovaných přeprav vrátit v řádech měsíců nebo let </a:t>
            </a:r>
          </a:p>
          <a:p>
            <a:pPr marL="811213" lvl="1" indent="-354013" algn="l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OBU bude umisťována pravděpodobně jako u pilotních projektů na jednotlivé jízdy</a:t>
            </a:r>
          </a:p>
          <a:p>
            <a:pPr lvl="1" algn="l"/>
            <a:endParaRPr lang="cs-CZ" sz="2400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  TATO ZÁSADNÍ OTÁZKA BY SE MĚLA PROMÍTNOUT DO ZÁVĚRŮ PROJEKTU!!!!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75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15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67544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UMÍSTĚNÍ  A PŘIPEVNĚNÍ NA KONTEJNER</a:t>
            </a:r>
            <a:endParaRPr lang="cs-CZ" b="1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225684" y="2708920"/>
            <a:ext cx="8631641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OBU jednotka musí být umístěna vně:</a:t>
            </a:r>
          </a:p>
          <a:p>
            <a:pPr lvl="1" algn="just"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vždy?</a:t>
            </a:r>
          </a:p>
          <a:p>
            <a:pPr lvl="1" algn="just">
              <a:buFontTx/>
              <a:buChar char="-"/>
            </a:pPr>
            <a:r>
              <a:rPr lang="cs-CZ" sz="2000" b="1" dirty="0" smtClean="0">
                <a:solidFill>
                  <a:schemeClr val="tx1"/>
                </a:solidFill>
              </a:rPr>
              <a:t> za jakých podmínek?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optimalizace + standardy umístění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umístění OBU má vliv na přenos</a:t>
            </a:r>
          </a:p>
          <a:p>
            <a:pPr algn="just">
              <a:spcBef>
                <a:spcPts val="0"/>
              </a:spcBef>
            </a:pPr>
            <a:r>
              <a:rPr lang="cs-CZ" dirty="0" smtClean="0">
                <a:solidFill>
                  <a:schemeClr val="tx1"/>
                </a:solidFill>
              </a:rPr>
              <a:t>     údajů (např. dřevěná podlaha, </a:t>
            </a:r>
          </a:p>
          <a:p>
            <a:pPr algn="just">
              <a:spcBef>
                <a:spcPts val="0"/>
              </a:spcBef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boční stínění)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3" name="Obrázek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089" y="3356992"/>
            <a:ext cx="2152236" cy="28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8493802" y="4500559"/>
            <a:ext cx="324885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34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16</a:t>
            </a:fld>
            <a:endParaRPr lang="cs-CZ" dirty="0"/>
          </a:p>
        </p:txBody>
      </p:sp>
      <p:pic>
        <p:nvPicPr>
          <p:cNvPr id="9" name="Picture 3" descr="C:\Users\dosek.USMD2\Documents\Granty - Projekty\2 Řešené projekty\2012-06-26 Chemlog T a T (SCHP)\2013-10-31 Fotodokumentace montáže OBU\IMG_026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357" y="2018526"/>
            <a:ext cx="3600400" cy="2202075"/>
          </a:xfrm>
          <a:prstGeom prst="rect">
            <a:avLst/>
          </a:prstGeom>
          <a:noFill/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232614"/>
            <a:ext cx="2910846" cy="218313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321531"/>
            <a:ext cx="3568149" cy="2005300"/>
          </a:xfrm>
          <a:prstGeom prst="rect">
            <a:avLst/>
          </a:prstGeom>
        </p:spPr>
      </p:pic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107344"/>
              </p:ext>
            </p:extLst>
          </p:nvPr>
        </p:nvGraphicFramePr>
        <p:xfrm>
          <a:off x="5148064" y="1977907"/>
          <a:ext cx="2910846" cy="214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Rastrový obrázek" r:id="rId11" imgW="4600000" imgH="3409524" progId="Paint.Picture">
                  <p:embed/>
                </p:oleObj>
              </mc:Choice>
              <mc:Fallback>
                <p:oleObj name="Rastrový obrázek" r:id="rId11" imgW="4600000" imgH="34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977907"/>
                        <a:ext cx="2910846" cy="214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Nadpis 1"/>
          <p:cNvSpPr txBox="1">
            <a:spLocks/>
          </p:cNvSpPr>
          <p:nvPr/>
        </p:nvSpPr>
        <p:spPr>
          <a:xfrm>
            <a:off x="496957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smtClean="0"/>
              <a:t>PRO INFORMACI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246717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17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/>
              <a:t>CENA</a:t>
            </a:r>
            <a:r>
              <a:rPr lang="cs-CZ" smtClean="0"/>
              <a:t> </a:t>
            </a:r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323528" y="2132856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cíl – minimalizace celého systému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cena OBU je pouze jednou částí ceny sledování:</a:t>
            </a:r>
          </a:p>
          <a:p>
            <a:pPr marL="1714500" lvl="3" indent="-342900" algn="l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tx1"/>
                </a:solidFill>
              </a:rPr>
              <a:t>fixní cena zařízení  </a:t>
            </a:r>
          </a:p>
          <a:p>
            <a:pPr marL="1714500" lvl="3" indent="-342900" algn="l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tx1"/>
                </a:solidFill>
              </a:rPr>
              <a:t> cena baterií  </a:t>
            </a:r>
          </a:p>
          <a:p>
            <a:pPr marL="1714500" lvl="3" indent="-342900" algn="l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tx1"/>
                </a:solidFill>
              </a:rPr>
              <a:t> manipulace při výměně + dobíjení  </a:t>
            </a:r>
          </a:p>
          <a:p>
            <a:pPr marL="1714500" lvl="3" indent="-342900" algn="l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tx1"/>
                </a:solidFill>
              </a:rPr>
              <a:t> výměna po době životnosti/nabíjecích cyklů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SW/IT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náklady živého provozu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054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18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67544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b="1" smtClean="0"/>
              <a:t>JAKÁ DATA BUDOU PŘENÁŠENA</a:t>
            </a:r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226402" y="2204864"/>
            <a:ext cx="866607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Přenos dat: </a:t>
            </a:r>
          </a:p>
          <a:p>
            <a:pPr marL="900113" lvl="3" indent="-536575" algn="l">
              <a:buFont typeface="Courier New" panose="02070309020205020404" pitchFamily="49" charset="0"/>
              <a:buChar char="o"/>
            </a:pPr>
            <a:r>
              <a:rPr lang="cs-CZ" sz="2800" i="1" dirty="0" smtClean="0">
                <a:solidFill>
                  <a:schemeClr val="tx1"/>
                </a:solidFill>
              </a:rPr>
              <a:t>skrze OBU jednotku, </a:t>
            </a:r>
            <a:endParaRPr lang="cs-CZ" sz="2800" i="1" dirty="0" smtClean="0">
              <a:solidFill>
                <a:schemeClr val="tx1"/>
              </a:solidFill>
            </a:endParaRPr>
          </a:p>
          <a:p>
            <a:pPr marL="900113" lvl="3" indent="-536575" algn="l">
              <a:buFont typeface="Courier New" panose="02070309020205020404" pitchFamily="49" charset="0"/>
              <a:buChar char="o"/>
            </a:pPr>
            <a:endParaRPr lang="cs-CZ" sz="2800" i="1" dirty="0">
              <a:solidFill>
                <a:schemeClr val="tx1"/>
              </a:solidFill>
            </a:endParaRPr>
          </a:p>
          <a:p>
            <a:pPr marL="900113" lvl="3" indent="-536575" algn="l">
              <a:buFont typeface="Courier New" panose="02070309020205020404" pitchFamily="49" charset="0"/>
              <a:buChar char="o"/>
            </a:pPr>
            <a:endParaRPr lang="cs-CZ" sz="2800" i="1" dirty="0" smtClean="0">
              <a:solidFill>
                <a:schemeClr val="tx1"/>
              </a:solidFill>
            </a:endParaRPr>
          </a:p>
          <a:p>
            <a:pPr marL="900113" lvl="3" indent="-536575" algn="l">
              <a:buFont typeface="Courier New" panose="02070309020205020404" pitchFamily="49" charset="0"/>
              <a:buChar char="o"/>
            </a:pPr>
            <a:endParaRPr lang="cs-CZ" sz="2800" i="1" dirty="0">
              <a:solidFill>
                <a:schemeClr val="tx1"/>
              </a:solidFill>
            </a:endParaRPr>
          </a:p>
          <a:p>
            <a:pPr marL="900113" lvl="3" indent="-536575" algn="l">
              <a:buFont typeface="Courier New" panose="02070309020205020404" pitchFamily="49" charset="0"/>
              <a:buChar char="o"/>
            </a:pPr>
            <a:endParaRPr lang="cs-CZ" sz="2800" i="1" dirty="0" smtClean="0">
              <a:solidFill>
                <a:schemeClr val="tx1"/>
              </a:solidFill>
            </a:endParaRPr>
          </a:p>
          <a:p>
            <a:pPr marL="900113" lvl="3" indent="-536575" algn="l">
              <a:buFont typeface="Courier New" panose="02070309020205020404" pitchFamily="49" charset="0"/>
              <a:buChar char="o"/>
            </a:pPr>
            <a:r>
              <a:rPr lang="cs-CZ" sz="2800" i="1" dirty="0" smtClean="0">
                <a:solidFill>
                  <a:schemeClr val="tx1"/>
                </a:solidFill>
              </a:rPr>
              <a:t>vyřešena jiným systémem (například webovou aplikací – především data  nákladu)</a:t>
            </a:r>
            <a:endParaRPr lang="cs-CZ" sz="2800" i="1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941308"/>
            <a:ext cx="4464496" cy="330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649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19</a:t>
            </a:fld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72143" y="20608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u="sng" dirty="0" smtClean="0">
                <a:solidFill>
                  <a:schemeClr val="tx1"/>
                </a:solidFill>
              </a:rPr>
              <a:t>Přenos dat skrze OBU: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poloha a specifikace (například číslo) kontejneru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chemeClr val="tx1"/>
                </a:solidFill>
              </a:rPr>
              <a:t>shock</a:t>
            </a:r>
            <a:r>
              <a:rPr lang="cs-CZ" dirty="0" smtClean="0">
                <a:solidFill>
                  <a:schemeClr val="tx1"/>
                </a:solidFill>
              </a:rPr>
              <a:t> senzory – ano, podmínka nutná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prozatím NE - teplota, tlak, otevření (porušení) dveří - </a:t>
            </a:r>
            <a:r>
              <a:rPr lang="cs-CZ" sz="2100" i="1" dirty="0" smtClean="0">
                <a:solidFill>
                  <a:schemeClr val="tx1"/>
                </a:solidFill>
              </a:rPr>
              <a:t>informace o jednotce, která to u skříňových kontejnerů umožňuje, poskytl </a:t>
            </a:r>
            <a:r>
              <a:rPr lang="cs-CZ" sz="2100" i="1" dirty="0" err="1" smtClean="0">
                <a:solidFill>
                  <a:schemeClr val="tx1"/>
                </a:solidFill>
              </a:rPr>
              <a:t>Mertans</a:t>
            </a:r>
            <a:r>
              <a:rPr lang="cs-CZ" sz="2100" i="1" dirty="0" smtClean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b="1" dirty="0" smtClean="0"/>
              <a:t>JAKÁ DATA BUDOU PŘENÁŠENA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99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2</a:t>
            </a:fld>
            <a:endParaRPr lang="cs-CZ" dirty="0"/>
          </a:p>
        </p:txBody>
      </p:sp>
      <p:sp>
        <p:nvSpPr>
          <p:cNvPr id="14" name="Podnadpis 2"/>
          <p:cNvSpPr>
            <a:spLocks noGrp="1"/>
          </p:cNvSpPr>
          <p:nvPr>
            <p:ph type="subTitle" idx="1"/>
          </p:nvPr>
        </p:nvSpPr>
        <p:spPr>
          <a:xfrm>
            <a:off x="226402" y="2132856"/>
            <a:ext cx="4057566" cy="4248472"/>
          </a:xfrm>
        </p:spPr>
        <p:txBody>
          <a:bodyPr>
            <a:normAutofit/>
          </a:bodyPr>
          <a:lstStyle/>
          <a:p>
            <a:pPr marL="269875" indent="-269875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Trasy pilotu</a:t>
            </a:r>
          </a:p>
          <a:p>
            <a:pPr marL="269875" indent="-269875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Požadavky na OBU</a:t>
            </a:r>
          </a:p>
          <a:p>
            <a:pPr marL="531813" lvl="1" indent="-285750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Typ přepravní jednotky a výběr OBU</a:t>
            </a:r>
          </a:p>
          <a:p>
            <a:pPr marL="531813" lvl="1" indent="-285750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Nezávislost dodávky energie</a:t>
            </a:r>
          </a:p>
          <a:p>
            <a:pPr marL="531813" lvl="1" indent="-285750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Odolnost a údržba systému</a:t>
            </a:r>
          </a:p>
          <a:p>
            <a:pPr marL="531813" lvl="1" indent="-285750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Cena a náklady</a:t>
            </a:r>
          </a:p>
          <a:p>
            <a:pPr marL="269875" indent="-269875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Požadavky na přenos dat</a:t>
            </a:r>
          </a:p>
          <a:p>
            <a:pPr marL="530225" lvl="1" indent="-269875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Co bude přenášeno</a:t>
            </a:r>
          </a:p>
          <a:p>
            <a:pPr marL="530225" lvl="1" indent="-269875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Kdy to bude přenášeno</a:t>
            </a:r>
          </a:p>
          <a:p>
            <a:pPr marL="530225" lvl="1" indent="-269875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Jaké se vyskytly problémy</a:t>
            </a:r>
          </a:p>
        </p:txBody>
      </p:sp>
      <p:sp>
        <p:nvSpPr>
          <p:cNvPr id="16" name="Podnadpis 2"/>
          <p:cNvSpPr txBox="1">
            <a:spLocks/>
          </p:cNvSpPr>
          <p:nvPr/>
        </p:nvSpPr>
        <p:spPr>
          <a:xfrm>
            <a:off x="4779314" y="2132856"/>
            <a:ext cx="4179203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Nehody </a:t>
            </a:r>
          </a:p>
          <a:p>
            <a:pPr marL="530225" lvl="1" indent="-269875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Co to je nehoda (definice)</a:t>
            </a:r>
          </a:p>
          <a:p>
            <a:pPr marL="530225" lvl="1" indent="-269875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Mezní hodnoty zrychlení</a:t>
            </a:r>
          </a:p>
          <a:p>
            <a:pPr marL="530225" lvl="1" indent="-269875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Požadavky na informace o nehodě</a:t>
            </a:r>
          </a:p>
          <a:p>
            <a:pPr marL="269875" indent="-269875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Druhá fáze</a:t>
            </a:r>
          </a:p>
          <a:p>
            <a:pPr marL="530225" lvl="1" indent="-269875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Co to je?</a:t>
            </a:r>
          </a:p>
          <a:p>
            <a:pPr marL="530225" lvl="1" indent="-269875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Náplň prací – aneb jak dál?</a:t>
            </a:r>
          </a:p>
          <a:p>
            <a:pPr marL="530225" lvl="1" indent="-269875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Spolupráce programů na sledování OBU a přiřazení údajů o nákladu</a:t>
            </a:r>
          </a:p>
          <a:p>
            <a:pPr marL="530225" lvl="1" indent="-269875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Předávání selektivních informací oprávněným zájemcům</a:t>
            </a:r>
          </a:p>
          <a:p>
            <a:pPr marL="530225" lvl="1" indent="-269875" algn="l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1268760"/>
            <a:ext cx="1519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Program: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12863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20</a:t>
            </a:fld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81991" y="2383678"/>
            <a:ext cx="8229600" cy="422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Informace o otevření dveří</a:t>
            </a:r>
          </a:p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b="1" dirty="0" smtClean="0"/>
              <a:t>JAKÁ DATA BUDOU PŘENÁŠENA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3" name="Picture 2" descr="gps-container tracking dev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504487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globaltrackingtechnology.com/wp-content/uploads/2009/10/conlock-300x23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2855" y="3454325"/>
            <a:ext cx="2594435" cy="203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73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21</a:t>
            </a:fld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2276872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u="sng" dirty="0" smtClean="0">
                <a:solidFill>
                  <a:schemeClr val="tx1"/>
                </a:solidFill>
              </a:rPr>
              <a:t>Přenos dat skrze webovou aplikaci: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Veškeré relevantní údaje o nákladu (</a:t>
            </a:r>
            <a:r>
              <a:rPr lang="cs-CZ" b="1" dirty="0" smtClean="0">
                <a:solidFill>
                  <a:schemeClr val="tx1"/>
                </a:solidFill>
              </a:rPr>
              <a:t>UN číslo</a:t>
            </a:r>
            <a:r>
              <a:rPr lang="cs-CZ" dirty="0" smtClean="0">
                <a:solidFill>
                  <a:schemeClr val="tx1"/>
                </a:solidFill>
              </a:rPr>
              <a:t>, pojmenování látky, vzor bezpečnostní značky, obalová skupina, kód omezení pro tunely, odesilatel, příjemce, počet a popis kusů, celkové množství každé položky)….</a:t>
            </a:r>
          </a:p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b="1" dirty="0" smtClean="0"/>
              <a:t>JAKÁ DATA BUDOU PŘENÁŠENA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257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22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b="1" dirty="0" smtClean="0"/>
              <a:t>JAKÁ DATA BUDOU PŘENÁŠENA</a:t>
            </a:r>
            <a:endParaRPr lang="cs-CZ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564904"/>
            <a:ext cx="82867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58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23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611560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/>
              <a:t>POŽADAVKY NA PŘENOS</a:t>
            </a:r>
            <a:br>
              <a:rPr lang="cs-CZ" b="1" smtClean="0"/>
            </a:br>
            <a:endParaRPr lang="cs-CZ" b="1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611560" y="2315089"/>
            <a:ext cx="8229600" cy="4210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frekvence/časový interval </a:t>
            </a:r>
            <a:r>
              <a:rPr lang="cs-CZ" sz="2400" dirty="0" smtClean="0">
                <a:solidFill>
                  <a:schemeClr val="tx1"/>
                </a:solidFill>
              </a:rPr>
              <a:t>(v pilotních projektech odzkoušeny intervaly 8 x 3 minuty)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 případě nehody je potřeba zjistit polohu </a:t>
            </a:r>
          </a:p>
          <a:p>
            <a:pPr marL="1714500" lvl="3" indent="-342900" algn="l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tx1"/>
                </a:solidFill>
              </a:rPr>
              <a:t>okamžitě</a:t>
            </a:r>
          </a:p>
          <a:p>
            <a:pPr marL="1714500" lvl="3" indent="-342900" algn="l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tx1"/>
                </a:solidFill>
              </a:rPr>
              <a:t>přesně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jednotlivé problémy frekvence – </a:t>
            </a:r>
            <a:r>
              <a:rPr lang="cs-CZ" sz="2400" i="1" dirty="0" smtClean="0">
                <a:solidFill>
                  <a:schemeClr val="tx1"/>
                </a:solidFill>
              </a:rPr>
              <a:t>při pilotu LABE a pobytu např. na terminálu v Košicích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pokrytí signálem – technologické  systémy</a:t>
            </a:r>
          </a:p>
          <a:p>
            <a:pPr algn="just"/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2130344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24</a:t>
            </a:fld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59" y="974947"/>
            <a:ext cx="3024336" cy="234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1490" y="974947"/>
            <a:ext cx="4741193" cy="278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5860829" y="3858395"/>
            <a:ext cx="3137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/>
            <a:r>
              <a:rPr lang="cs-CZ" dirty="0" smtClean="0"/>
              <a:t>Nízká citlivost OBU na pohyb (plynulá plavba). Rozdílná místa mezi koncem a návazným začátkem přepravy (loď neskáče).</a:t>
            </a:r>
          </a:p>
          <a:p>
            <a:endParaRPr lang="cs-CZ" dirty="0"/>
          </a:p>
          <a:p>
            <a:r>
              <a:rPr lang="cs-CZ" dirty="0" smtClean="0"/>
              <a:t>Situace na terminálu – zaměření polohy při minim. rozdílech vzdáleností (reakce  na vibrace?)</a:t>
            </a:r>
            <a:endParaRPr lang="cs-CZ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59" y="3955746"/>
            <a:ext cx="5493966" cy="262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208258" y="3324168"/>
            <a:ext cx="340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Boční stínění – nepřesnosti polohy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717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25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/>
              <a:t>GEOFENCING</a:t>
            </a:r>
            <a:endParaRPr lang="cs-CZ" b="1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20608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 smtClean="0">
                <a:solidFill>
                  <a:schemeClr val="tx1"/>
                </a:solidFill>
              </a:rPr>
              <a:t>zkušenosti z tras 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Duisburg – </a:t>
            </a:r>
            <a:r>
              <a:rPr lang="cs-CZ" dirty="0" err="1" smtClean="0">
                <a:solidFill>
                  <a:schemeClr val="tx1"/>
                </a:solidFill>
              </a:rPr>
              <a:t>Kalush</a:t>
            </a:r>
            <a:r>
              <a:rPr lang="cs-CZ" dirty="0" smtClean="0">
                <a:solidFill>
                  <a:schemeClr val="tx1"/>
                </a:solidFill>
              </a:rPr>
              <a:t>  </a:t>
            </a:r>
            <a:r>
              <a:rPr lang="cs-CZ" sz="2400" i="1" dirty="0" smtClean="0">
                <a:solidFill>
                  <a:schemeClr val="tx1"/>
                </a:solidFill>
              </a:rPr>
              <a:t>(</a:t>
            </a:r>
            <a:r>
              <a:rPr lang="cs-CZ" sz="2400" i="1" dirty="0" err="1" smtClean="0">
                <a:solidFill>
                  <a:schemeClr val="tx1"/>
                </a:solidFill>
              </a:rPr>
              <a:t>shuttle</a:t>
            </a:r>
            <a:r>
              <a:rPr lang="cs-CZ" sz="2400" i="1" dirty="0" smtClean="0">
                <a:solidFill>
                  <a:schemeClr val="tx1"/>
                </a:solidFill>
              </a:rPr>
              <a:t>, </a:t>
            </a:r>
            <a:r>
              <a:rPr lang="cs-CZ" sz="2400" i="1" dirty="0" err="1" smtClean="0">
                <a:solidFill>
                  <a:schemeClr val="tx1"/>
                </a:solidFill>
              </a:rPr>
              <a:t>trucking</a:t>
            </a:r>
            <a:r>
              <a:rPr lang="cs-CZ" sz="2400" i="1" dirty="0" smtClean="0">
                <a:solidFill>
                  <a:schemeClr val="tx1"/>
                </a:solidFill>
              </a:rPr>
              <a:t> silnice)</a:t>
            </a:r>
          </a:p>
          <a:p>
            <a:pPr algn="l"/>
            <a:r>
              <a:rPr lang="cs-CZ" sz="2800" i="1" dirty="0" smtClean="0">
                <a:solidFill>
                  <a:schemeClr val="tx1"/>
                </a:solidFill>
              </a:rPr>
              <a:t>               přechody státních hranic</a:t>
            </a:r>
          </a:p>
          <a:p>
            <a:pPr algn="l"/>
            <a:endParaRPr lang="cs-CZ" sz="2800" i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 startAt="2"/>
            </a:pPr>
            <a:r>
              <a:rPr lang="cs-CZ" dirty="0" smtClean="0">
                <a:solidFill>
                  <a:schemeClr val="tx1"/>
                </a:solidFill>
              </a:rPr>
              <a:t>Ústí – Hamburg – Lovosice - Slovensko      </a:t>
            </a:r>
            <a:r>
              <a:rPr lang="cs-CZ" sz="2400" i="1" dirty="0" smtClean="0">
                <a:solidFill>
                  <a:schemeClr val="tx1"/>
                </a:solidFill>
              </a:rPr>
              <a:t>(řeka, </a:t>
            </a:r>
            <a:r>
              <a:rPr lang="cs-CZ" sz="2400" i="1" dirty="0" err="1" smtClean="0">
                <a:solidFill>
                  <a:schemeClr val="tx1"/>
                </a:solidFill>
              </a:rPr>
              <a:t>trucking</a:t>
            </a:r>
            <a:r>
              <a:rPr lang="cs-CZ" sz="2400" i="1" dirty="0" smtClean="0">
                <a:solidFill>
                  <a:schemeClr val="tx1"/>
                </a:solidFill>
              </a:rPr>
              <a:t> silnice, anténa železnice)</a:t>
            </a:r>
            <a:endParaRPr lang="cs-CZ" i="1" dirty="0" smtClean="0">
              <a:solidFill>
                <a:schemeClr val="tx1"/>
              </a:solidFill>
            </a:endParaRPr>
          </a:p>
          <a:p>
            <a:pPr marL="1268413" lvl="3" algn="l"/>
            <a:r>
              <a:rPr lang="cs-CZ" sz="2800" i="1" dirty="0" smtClean="0">
                <a:solidFill>
                  <a:schemeClr val="tx1"/>
                </a:solidFill>
              </a:rPr>
              <a:t>přechody státních hranic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800" i="1" dirty="0" smtClean="0">
                <a:solidFill>
                  <a:schemeClr val="tx1"/>
                </a:solidFill>
              </a:rPr>
              <a:t>+  tranzit definovanými regiony </a:t>
            </a:r>
            <a:r>
              <a:rPr lang="cs-CZ" sz="2400" i="1" dirty="0" smtClean="0">
                <a:solidFill>
                  <a:schemeClr val="tx1"/>
                </a:solidFill>
              </a:rPr>
              <a:t>(přesnost přechodu hranic)</a:t>
            </a:r>
            <a:endParaRPr lang="cs-CZ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54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26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611560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b="1" smtClean="0"/>
              <a:t>PŘÍPAD NEHODY </a:t>
            </a:r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9888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informace důležité pro záchranné složky </a:t>
            </a:r>
          </a:p>
          <a:p>
            <a:pPr marL="1714500" lvl="3" indent="-342900" algn="l">
              <a:buFont typeface="Calibri" panose="020F0502020204030204" pitchFamily="34" charset="0"/>
              <a:buChar char="–"/>
            </a:pPr>
            <a:r>
              <a:rPr lang="cs-CZ" sz="2400" dirty="0" smtClean="0">
                <a:solidFill>
                  <a:schemeClr val="tx1"/>
                </a:solidFill>
              </a:rPr>
              <a:t>přesnou polohu a čas</a:t>
            </a:r>
          </a:p>
          <a:p>
            <a:pPr marL="1714500" lvl="3" indent="-342900" algn="l">
              <a:buFont typeface="Calibri" panose="020F0502020204030204" pitchFamily="34" charset="0"/>
              <a:buChar char="–"/>
            </a:pPr>
            <a:r>
              <a:rPr lang="cs-CZ" sz="2400" dirty="0" smtClean="0">
                <a:solidFill>
                  <a:schemeClr val="tx1"/>
                </a:solidFill>
              </a:rPr>
              <a:t>UN číslo </a:t>
            </a:r>
          </a:p>
          <a:p>
            <a:pPr marL="1714500" lvl="3" indent="-342900" algn="l">
              <a:buFont typeface="Calibri" panose="020F0502020204030204" pitchFamily="34" charset="0"/>
              <a:buChar char="–"/>
            </a:pPr>
            <a:r>
              <a:rPr lang="cs-CZ" sz="2400" dirty="0" smtClean="0">
                <a:solidFill>
                  <a:schemeClr val="tx1"/>
                </a:solidFill>
              </a:rPr>
              <a:t>množství/balení NV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chemeClr val="tx1"/>
                </a:solidFill>
              </a:rPr>
              <a:t>crash</a:t>
            </a:r>
            <a:r>
              <a:rPr lang="cs-CZ" dirty="0" smtClean="0">
                <a:solidFill>
                  <a:schemeClr val="tx1"/>
                </a:solidFill>
              </a:rPr>
              <a:t> testy nebyly prováděny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T&amp;T   </a:t>
            </a:r>
            <a:r>
              <a:rPr lang="cs-CZ" sz="2400" dirty="0" smtClean="0">
                <a:solidFill>
                  <a:schemeClr val="tx1"/>
                </a:solidFill>
              </a:rPr>
              <a:t>–   nezapojeny  certifikované společnosti</a:t>
            </a:r>
          </a:p>
          <a:p>
            <a:pPr marL="1773237" lvl="3" indent="-342900" algn="l">
              <a:buFont typeface="Calibri" panose="020F0502020204030204" pitchFamily="34" charset="0"/>
              <a:buChar char="–"/>
            </a:pPr>
            <a:r>
              <a:rPr lang="cs-CZ" sz="2400" dirty="0" smtClean="0">
                <a:solidFill>
                  <a:schemeClr val="tx1"/>
                </a:solidFill>
              </a:rPr>
              <a:t>nevypracována jednotná metodika zkoušek </a:t>
            </a:r>
            <a:r>
              <a:rPr lang="cs-CZ" i="1" dirty="0" smtClean="0">
                <a:solidFill>
                  <a:schemeClr val="tx1"/>
                </a:solidFill>
              </a:rPr>
              <a:t>(včetně různých typů kontejnerů )</a:t>
            </a:r>
          </a:p>
          <a:p>
            <a:pPr marL="1773237" lvl="3" indent="-342900" algn="l">
              <a:buFont typeface="Calibri" panose="020F0502020204030204" pitchFamily="34" charset="0"/>
              <a:buChar char="–"/>
            </a:pPr>
            <a:r>
              <a:rPr lang="cs-CZ" sz="2400" dirty="0" smtClean="0">
                <a:solidFill>
                  <a:schemeClr val="tx1"/>
                </a:solidFill>
              </a:rPr>
              <a:t>specifikace „nehody“, určení limitů mezního zrychlení? DEKRA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49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27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611560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b="1" smtClean="0"/>
              <a:t>PŘÍPAD NEHODY </a:t>
            </a:r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96851"/>
              </p:ext>
            </p:extLst>
          </p:nvPr>
        </p:nvGraphicFramePr>
        <p:xfrm>
          <a:off x="827584" y="2636912"/>
          <a:ext cx="7704856" cy="2592288"/>
        </p:xfrm>
        <a:graphic>
          <a:graphicData uri="http://schemas.openxmlformats.org/drawingml/2006/table">
            <a:tbl>
              <a:tblPr firstRow="1" firstCol="1" bandRow="1"/>
              <a:tblGrid>
                <a:gridCol w="955423"/>
                <a:gridCol w="955423"/>
                <a:gridCol w="1185498"/>
                <a:gridCol w="720080"/>
                <a:gridCol w="1224136"/>
                <a:gridCol w="837719"/>
                <a:gridCol w="923036"/>
                <a:gridCol w="903541"/>
              </a:tblGrid>
              <a:tr h="326938"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Fáze oběhu zboží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Druhy mechanického namáhání</a:t>
                      </a:r>
                      <a:endParaRPr lang="cs-CZ" sz="16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53874"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rázy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opakované rázy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vibrace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tlakové síly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smýkání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38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Doprava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pozemní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silniční</a:t>
                      </a:r>
                      <a:endParaRPr lang="cs-CZ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cs-CZ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XXX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XXX</a:t>
                      </a:r>
                      <a:endParaRPr lang="cs-CZ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</a:t>
                      </a:r>
                      <a:endParaRPr lang="cs-CZ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cs-CZ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železniční</a:t>
                      </a:r>
                      <a:endParaRPr lang="cs-CZ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XXX</a:t>
                      </a:r>
                      <a:endParaRPr lang="cs-CZ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XXX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XXX</a:t>
                      </a:r>
                      <a:endParaRPr lang="cs-CZ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cs-CZ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vodní</a:t>
                      </a:r>
                      <a:endParaRPr lang="cs-CZ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říční</a:t>
                      </a:r>
                      <a:endParaRPr lang="cs-CZ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cs-CZ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</a:t>
                      </a:r>
                      <a:endParaRPr lang="cs-CZ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XXX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námořní</a:t>
                      </a:r>
                      <a:endParaRPr lang="cs-CZ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cs-CZ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cs-CZ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XXX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vzdušná</a:t>
                      </a:r>
                      <a:endParaRPr lang="cs-CZ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letecká</a:t>
                      </a:r>
                      <a:endParaRPr lang="cs-CZ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XXX</a:t>
                      </a:r>
                      <a:endParaRPr lang="cs-CZ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</a:t>
                      </a:r>
                      <a:endParaRPr lang="cs-CZ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998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28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35301" y="9283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b="1" smtClean="0"/>
              <a:t>PŘÍPAD NEHODY </a:t>
            </a:r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pic>
        <p:nvPicPr>
          <p:cNvPr id="11" name="Picture 2" descr="Obr. 12-17 Zobrazení hodnoty faktoru zrychlení platné pro železniční dopravu – posu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557" y="1712062"/>
            <a:ext cx="2808312" cy="177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72346" y="3592324"/>
            <a:ext cx="36724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1" u="none" strike="noStrike" cap="none" normalizeH="0" baseline="0" dirty="0" smtClean="0" bmk="_Toc368907959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Faktory zrychlení pro </a:t>
            </a:r>
            <a:r>
              <a:rPr kumimoji="0" lang="cs-CZ" altLang="cs-CZ" sz="1600" b="1" i="1" u="none" strike="noStrike" cap="none" normalizeH="0" baseline="0" dirty="0" smtClean="0" bmk="_Toc368907959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železniční</a:t>
            </a:r>
            <a:r>
              <a:rPr kumimoji="0" lang="cs-CZ" altLang="cs-CZ" sz="1600" b="0" i="1" u="none" strike="noStrike" cap="none" normalizeH="0" baseline="0" dirty="0" smtClean="0" bmk="_Toc368907959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přepravu</a:t>
            </a:r>
            <a:r>
              <a:rPr kumimoji="0" lang="cs-CZ" altLang="cs-CZ" sz="1400" b="0" i="1" u="none" strike="noStrike" cap="none" normalizeH="0" baseline="0" dirty="0" smtClean="0" bmk="_Toc36890795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Obr. 12-18 Zobrazení hodnoty faktoru zrychlení platné pro silniční dopravu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0449" y="1679125"/>
            <a:ext cx="2812570" cy="18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920818" y="3592323"/>
            <a:ext cx="36724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1" u="none" strike="noStrike" cap="none" normalizeH="0" baseline="0" dirty="0" smtClean="0" bmk="_Toc36890796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Faktory zrychlení pro </a:t>
            </a:r>
            <a:r>
              <a:rPr kumimoji="0" lang="cs-CZ" altLang="cs-CZ" sz="1600" b="1" i="1" u="none" strike="noStrike" cap="none" normalizeH="0" baseline="0" dirty="0" smtClean="0" bmk="_Toc36890796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silniční</a:t>
            </a:r>
            <a:r>
              <a:rPr kumimoji="0" lang="cs-CZ" altLang="cs-CZ" sz="1600" b="0" i="1" u="none" strike="noStrike" cap="none" normalizeH="0" baseline="0" dirty="0" smtClean="0" bmk="_Toc36890796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přepravu.</a:t>
            </a: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6" name="Picture 2" descr="Obr. 12-19 Zobrazení hodnoty faktoru zrychlení platné pro námořní dopravu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823" y="4072584"/>
            <a:ext cx="2788592" cy="186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94185" y="6089897"/>
            <a:ext cx="38961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1" u="none" strike="noStrike" cap="none" normalizeH="0" baseline="0" dirty="0" smtClean="0" bmk="_Toc36890796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Faktory zrychlení pro </a:t>
            </a:r>
            <a:r>
              <a:rPr kumimoji="0" lang="cs-CZ" altLang="cs-CZ" sz="1600" b="1" i="1" u="none" strike="noStrike" cap="none" normalizeH="0" baseline="0" dirty="0" smtClean="0" bmk="_Toc368907961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námořní </a:t>
            </a:r>
            <a:r>
              <a:rPr kumimoji="0" lang="cs-CZ" altLang="cs-CZ" sz="1600" b="0" i="1" u="none" strike="noStrike" cap="none" normalizeH="0" baseline="0" dirty="0" smtClean="0" bmk="_Toc36890796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přepravu.</a:t>
            </a: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8" name="Picture 2" descr="Obr. 12-20 Zobrazení maximální hodnoty faktoru zrychlení platné pro použité druhy dopravy v systé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538" y="4088326"/>
            <a:ext cx="2740562" cy="184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5093165" y="6089897"/>
            <a:ext cx="40869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1" u="none" strike="noStrike" cap="none" normalizeH="0" baseline="0" dirty="0" smtClean="0" bmk="_Toc368907962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Faktory zrychlení pro </a:t>
            </a:r>
            <a:r>
              <a:rPr kumimoji="0" lang="cs-CZ" altLang="cs-CZ" sz="1600" b="1" i="1" u="none" strike="noStrike" cap="none" normalizeH="0" baseline="0" dirty="0" smtClean="0" bmk="_Toc368907962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kombinovanou</a:t>
            </a:r>
            <a:r>
              <a:rPr kumimoji="0" lang="cs-CZ" altLang="cs-CZ" sz="1600" b="0" i="1" u="none" strike="noStrike" cap="none" normalizeH="0" baseline="0" dirty="0" smtClean="0" bmk="_Toc368907962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přepravu</a:t>
            </a:r>
            <a:r>
              <a:rPr kumimoji="0" lang="cs-CZ" altLang="cs-CZ" sz="1400" b="0" i="1" u="none" strike="noStrike" cap="none" normalizeH="0" baseline="0" dirty="0" smtClean="0" bmk="_Toc36890796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73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29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smtClean="0"/>
              <a:t>VYSVĚTLENÍ PRACOVNÍHO POJMU - NÁZVU</a:t>
            </a:r>
            <a:br>
              <a:rPr lang="cs-CZ" sz="3600" smtClean="0"/>
            </a:br>
            <a:r>
              <a:rPr lang="cs-CZ" sz="4900" b="1" smtClean="0"/>
              <a:t>„DRUHÁ FÁZE“</a:t>
            </a:r>
            <a:endParaRPr lang="cs-CZ" sz="4900" b="1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7544" y="2492897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Fyzické provádění pilotů - technologické zpracování údajů včetně zapojení informačního systému DEKRA (informační technologická platforma společnosti LEVEL + platforma NV  společnosti DEKRA včetně vygenerování některých průvodních dokumentů.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Definování datového skladu - IS sledování včetně napojení na ostatní IS jednotlivých zapojených subjektů a přenos relevantních – specifikovaných dat oběma směry – „DRUHÁ FÁZE“.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5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3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67544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/>
              <a:t>PILOTNÍ TRASOVÁNÍ</a:t>
            </a:r>
            <a:endParaRPr lang="cs-CZ" b="1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7544" y="2564904"/>
            <a:ext cx="8229600" cy="377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altLang="cs-CZ" sz="2800" b="1" smtClean="0">
                <a:solidFill>
                  <a:srgbClr val="008000"/>
                </a:solidFill>
                <a:cs typeface="Times New Roman" pitchFamily="18" charset="0"/>
              </a:rPr>
              <a:t>trasa</a:t>
            </a:r>
          </a:p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cs-CZ" sz="2800" b="1" smtClean="0">
                <a:solidFill>
                  <a:srgbClr val="008000"/>
                </a:solidFill>
                <a:cs typeface="Times New Roman" pitchFamily="18" charset="0"/>
              </a:rPr>
              <a:t>Německo – Česká republika – Slovensko – Ukrajina </a:t>
            </a:r>
            <a:r>
              <a:rPr lang="cs-CZ" altLang="cs-CZ" sz="2800" b="1" smtClean="0">
                <a:solidFill>
                  <a:srgbClr val="008000"/>
                </a:solidFill>
                <a:cs typeface="Times New Roman" pitchFamily="18" charset="0"/>
              </a:rPr>
              <a:t>(</a:t>
            </a:r>
            <a:r>
              <a:rPr lang="de-DE" altLang="cs-CZ" sz="2800" b="1" smtClean="0">
                <a:solidFill>
                  <a:srgbClr val="008000"/>
                </a:solidFill>
                <a:cs typeface="Times New Roman" pitchFamily="18" charset="0"/>
              </a:rPr>
              <a:t>silniční a železniční </a:t>
            </a:r>
            <a:r>
              <a:rPr lang="cs-CZ" altLang="cs-CZ" sz="2800" b="1" smtClean="0">
                <a:solidFill>
                  <a:srgbClr val="008000"/>
                </a:solidFill>
                <a:cs typeface="Times New Roman" pitchFamily="18" charset="0"/>
              </a:rPr>
              <a:t>pře</a:t>
            </a:r>
            <a:r>
              <a:rPr lang="de-DE" altLang="cs-CZ" sz="2800" b="1" smtClean="0">
                <a:solidFill>
                  <a:srgbClr val="008000"/>
                </a:solidFill>
                <a:cs typeface="Times New Roman" pitchFamily="18" charset="0"/>
              </a:rPr>
              <a:t>prav</a:t>
            </a:r>
            <a:r>
              <a:rPr lang="cs-CZ" altLang="cs-CZ" sz="2800" b="1" smtClean="0">
                <a:solidFill>
                  <a:srgbClr val="008000"/>
                </a:solidFill>
                <a:cs typeface="Times New Roman" pitchFamily="18" charset="0"/>
              </a:rPr>
              <a:t>a)</a:t>
            </a:r>
            <a:r>
              <a:rPr lang="de-DE" altLang="cs-CZ" sz="2800" b="1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cs-CZ" altLang="cs-CZ" sz="2800" b="1" smtClean="0">
                <a:solidFill>
                  <a:srgbClr val="008000"/>
                </a:solidFill>
                <a:cs typeface="Times New Roman" pitchFamily="18" charset="0"/>
              </a:rPr>
              <a:t>          </a:t>
            </a:r>
            <a:r>
              <a:rPr lang="cs-CZ" altLang="cs-CZ" sz="2800" b="1" smtClean="0">
                <a:cs typeface="Times New Roman" pitchFamily="18" charset="0"/>
              </a:rPr>
              <a:t>30.10.-19.11.2013</a:t>
            </a:r>
          </a:p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cs-CZ" sz="2000" smtClean="0">
                <a:solidFill>
                  <a:srgbClr val="969696"/>
                </a:solidFill>
                <a:cs typeface="Times New Roman" pitchFamily="18" charset="0"/>
              </a:rPr>
              <a:t> </a:t>
            </a:r>
            <a:endParaRPr lang="cs-CZ" altLang="cs-CZ" sz="2000" smtClean="0">
              <a:solidFill>
                <a:srgbClr val="969696"/>
              </a:solidFill>
              <a:cs typeface="Times New Roman" pitchFamily="18" charset="0"/>
            </a:endParaRPr>
          </a:p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800" b="1" smtClean="0">
                <a:solidFill>
                  <a:srgbClr val="0033CC"/>
                </a:solidFill>
                <a:cs typeface="Times New Roman" pitchFamily="18" charset="0"/>
              </a:rPr>
              <a:t>2. trasa</a:t>
            </a:r>
          </a:p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cs-CZ" sz="2800" b="1" smtClean="0">
                <a:solidFill>
                  <a:srgbClr val="0033CC"/>
                </a:solidFill>
                <a:cs typeface="Times New Roman" pitchFamily="18" charset="0"/>
              </a:rPr>
              <a:t>Německo – Česká republika – Slovensko </a:t>
            </a:r>
            <a:r>
              <a:rPr lang="cs-CZ" altLang="cs-CZ" sz="2800" b="1" smtClean="0">
                <a:solidFill>
                  <a:srgbClr val="0033CC"/>
                </a:solidFill>
                <a:cs typeface="Times New Roman" pitchFamily="18" charset="0"/>
              </a:rPr>
              <a:t>(říční </a:t>
            </a:r>
            <a:br>
              <a:rPr lang="cs-CZ" altLang="cs-CZ" sz="2800" b="1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cs-CZ" altLang="cs-CZ" sz="2800" b="1" smtClean="0">
                <a:solidFill>
                  <a:srgbClr val="0033CC"/>
                </a:solidFill>
                <a:cs typeface="Times New Roman" pitchFamily="18" charset="0"/>
              </a:rPr>
              <a:t>a železniční přeprava)                    </a:t>
            </a:r>
            <a:r>
              <a:rPr lang="cs-CZ" altLang="cs-CZ" sz="2800" b="1" smtClean="0">
                <a:cs typeface="Times New Roman" pitchFamily="18" charset="0"/>
              </a:rPr>
              <a:t>22.11.2013-14.1.2014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40326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30</a:t>
            </a:fld>
            <a:endParaRPr lang="cs-CZ" dirty="0"/>
          </a:p>
        </p:txBody>
      </p:sp>
      <p:sp>
        <p:nvSpPr>
          <p:cNvPr id="9" name="Plechovka 8"/>
          <p:cNvSpPr/>
          <p:nvPr/>
        </p:nvSpPr>
        <p:spPr>
          <a:xfrm>
            <a:off x="4211960" y="3861048"/>
            <a:ext cx="1728192" cy="405368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11" name="Plechovka 10"/>
          <p:cNvSpPr/>
          <p:nvPr/>
        </p:nvSpPr>
        <p:spPr>
          <a:xfrm>
            <a:off x="4211960" y="3586356"/>
            <a:ext cx="1728192" cy="405368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57200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smtClean="0"/>
              <a:t>VYSVĚTLENÍ PRACOVNÍHO POJMU – NÁZVU    </a:t>
            </a:r>
            <a:r>
              <a:rPr lang="cs-CZ" sz="3200" b="1" smtClean="0"/>
              <a:t>„DRUHÁ FÁZE“</a:t>
            </a:r>
            <a:endParaRPr lang="cs-CZ" sz="1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07504" y="1794818"/>
            <a:ext cx="172819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1.FÁZE – PILOTY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5" name="Krychle 14"/>
          <p:cNvSpPr/>
          <p:nvPr/>
        </p:nvSpPr>
        <p:spPr>
          <a:xfrm>
            <a:off x="293480" y="3906376"/>
            <a:ext cx="750128" cy="432048"/>
          </a:xfrm>
          <a:prstGeom prst="cub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OBU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Vývojový diagram: magnetický disk 15"/>
          <p:cNvSpPr/>
          <p:nvPr/>
        </p:nvSpPr>
        <p:spPr>
          <a:xfrm>
            <a:off x="668544" y="2492896"/>
            <a:ext cx="879120" cy="57606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LEVEL</a:t>
            </a:r>
            <a:endParaRPr lang="cs-CZ" dirty="0"/>
          </a:p>
        </p:txBody>
      </p:sp>
      <p:sp>
        <p:nvSpPr>
          <p:cNvPr id="17" name="Vývojový diagram: magnetický disk 16"/>
          <p:cNvSpPr/>
          <p:nvPr/>
        </p:nvSpPr>
        <p:spPr>
          <a:xfrm>
            <a:off x="2267744" y="2204864"/>
            <a:ext cx="1224136" cy="576064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 DEKRA</a:t>
            </a:r>
            <a:r>
              <a:rPr lang="cs-CZ" dirty="0" smtClean="0">
                <a:solidFill>
                  <a:srgbClr val="00B050"/>
                </a:solidFill>
              </a:rPr>
              <a:t>A</a:t>
            </a:r>
            <a:endParaRPr lang="cs-CZ" dirty="0">
              <a:solidFill>
                <a:srgbClr val="00B050"/>
              </a:solidFill>
            </a:endParaRPr>
          </a:p>
        </p:txBody>
      </p:sp>
      <p:cxnSp>
        <p:nvCxnSpPr>
          <p:cNvPr id="18" name="Přímá spojnice se šipkou 17"/>
          <p:cNvCxnSpPr/>
          <p:nvPr/>
        </p:nvCxnSpPr>
        <p:spPr>
          <a:xfrm flipV="1">
            <a:off x="784068" y="3212976"/>
            <a:ext cx="231048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1547664" y="2636912"/>
            <a:ext cx="720080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 flipV="1">
            <a:off x="1547664" y="3068960"/>
            <a:ext cx="2484276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3491880" y="2636912"/>
            <a:ext cx="720080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1907704" y="1794818"/>
            <a:ext cx="0" cy="3434382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0" y="4653136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TECHNOLOGICKÁ PLATFORMA</a:t>
            </a:r>
            <a:endParaRPr lang="cs-CZ" dirty="0"/>
          </a:p>
        </p:txBody>
      </p:sp>
      <p:sp>
        <p:nvSpPr>
          <p:cNvPr id="24" name="Šipka dolů 23"/>
          <p:cNvSpPr/>
          <p:nvPr/>
        </p:nvSpPr>
        <p:spPr>
          <a:xfrm>
            <a:off x="668544" y="5443483"/>
            <a:ext cx="285308" cy="649813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395536" y="6191983"/>
            <a:ext cx="8022936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ZÁVĚRY</a:t>
            </a:r>
            <a:endParaRPr lang="cs-CZ" sz="24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483768" y="507589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pc="650" dirty="0" smtClean="0"/>
              <a:t>INFORMAČNÍ PLATFORMA</a:t>
            </a:r>
            <a:endParaRPr lang="cs-CZ" spc="650" dirty="0"/>
          </a:p>
        </p:txBody>
      </p:sp>
      <p:sp>
        <p:nvSpPr>
          <p:cNvPr id="27" name="Šipka dolů 26"/>
          <p:cNvSpPr/>
          <p:nvPr/>
        </p:nvSpPr>
        <p:spPr>
          <a:xfrm>
            <a:off x="5149426" y="5443483"/>
            <a:ext cx="285308" cy="649813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Plechovka 27"/>
          <p:cNvSpPr/>
          <p:nvPr/>
        </p:nvSpPr>
        <p:spPr>
          <a:xfrm>
            <a:off x="4211960" y="3311664"/>
            <a:ext cx="1728192" cy="405368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29" name="Plechovka 28"/>
          <p:cNvSpPr/>
          <p:nvPr/>
        </p:nvSpPr>
        <p:spPr>
          <a:xfrm>
            <a:off x="4211960" y="3010292"/>
            <a:ext cx="1728192" cy="405368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30" name="Plechovka 29"/>
          <p:cNvSpPr/>
          <p:nvPr/>
        </p:nvSpPr>
        <p:spPr>
          <a:xfrm>
            <a:off x="4209557" y="2735600"/>
            <a:ext cx="1728192" cy="405368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31" name="Plechovka 30"/>
          <p:cNvSpPr/>
          <p:nvPr/>
        </p:nvSpPr>
        <p:spPr>
          <a:xfrm>
            <a:off x="4207154" y="2447568"/>
            <a:ext cx="1728192" cy="405368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058650" y="4338424"/>
            <a:ext cx="209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DATAVÝ SKLAD T&amp;T</a:t>
            </a:r>
            <a:endParaRPr lang="cs-CZ" b="1" dirty="0"/>
          </a:p>
        </p:txBody>
      </p:sp>
      <p:sp>
        <p:nvSpPr>
          <p:cNvPr id="33" name="Plechovka 32"/>
          <p:cNvSpPr/>
          <p:nvPr/>
        </p:nvSpPr>
        <p:spPr>
          <a:xfrm>
            <a:off x="6156176" y="2191524"/>
            <a:ext cx="1224136" cy="44538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Plechovka 33"/>
          <p:cNvSpPr/>
          <p:nvPr/>
        </p:nvSpPr>
        <p:spPr>
          <a:xfrm>
            <a:off x="6308576" y="2343924"/>
            <a:ext cx="1224136" cy="44538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Plechovka 34"/>
          <p:cNvSpPr/>
          <p:nvPr/>
        </p:nvSpPr>
        <p:spPr>
          <a:xfrm>
            <a:off x="6460976" y="2496324"/>
            <a:ext cx="1224136" cy="44538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Plechovka 35"/>
          <p:cNvSpPr/>
          <p:nvPr/>
        </p:nvSpPr>
        <p:spPr>
          <a:xfrm>
            <a:off x="6613376" y="2648724"/>
            <a:ext cx="1224136" cy="44538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Plechovka 36"/>
          <p:cNvSpPr/>
          <p:nvPr/>
        </p:nvSpPr>
        <p:spPr>
          <a:xfrm>
            <a:off x="7524328" y="3068960"/>
            <a:ext cx="1224136" cy="44538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Plechovka 37"/>
          <p:cNvSpPr/>
          <p:nvPr/>
        </p:nvSpPr>
        <p:spPr>
          <a:xfrm>
            <a:off x="7812360" y="4077072"/>
            <a:ext cx="1224136" cy="44538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Plechovka 38"/>
          <p:cNvSpPr/>
          <p:nvPr/>
        </p:nvSpPr>
        <p:spPr>
          <a:xfrm>
            <a:off x="7806404" y="4581128"/>
            <a:ext cx="1224136" cy="44538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Plechovka 39"/>
          <p:cNvSpPr/>
          <p:nvPr/>
        </p:nvSpPr>
        <p:spPr>
          <a:xfrm>
            <a:off x="7812360" y="3573016"/>
            <a:ext cx="1224136" cy="44538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ovéPole 40"/>
          <p:cNvSpPr txBox="1"/>
          <p:nvPr/>
        </p:nvSpPr>
        <p:spPr>
          <a:xfrm>
            <a:off x="7530621" y="2145630"/>
            <a:ext cx="1694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IZS, VÝROBCI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     DOPRAVCI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STÁTNÍ SPRAVA 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42" name="Přímá spojnice se šipkou 41"/>
          <p:cNvCxnSpPr/>
          <p:nvPr/>
        </p:nvCxnSpPr>
        <p:spPr>
          <a:xfrm flipH="1">
            <a:off x="6156176" y="3501008"/>
            <a:ext cx="13744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>
            <a:off x="6308576" y="3653408"/>
            <a:ext cx="13744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/>
          <p:nvPr/>
        </p:nvCxnSpPr>
        <p:spPr>
          <a:xfrm flipH="1">
            <a:off x="6460976" y="3805808"/>
            <a:ext cx="13744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>
            <a:off x="6613376" y="3958208"/>
            <a:ext cx="13744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H="1">
            <a:off x="6765776" y="4110608"/>
            <a:ext cx="13744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/>
          <p:nvPr/>
        </p:nvCxnSpPr>
        <p:spPr>
          <a:xfrm flipH="1">
            <a:off x="6918176" y="4263008"/>
            <a:ext cx="13744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7070576" y="4415408"/>
            <a:ext cx="13744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/>
          <p:nvPr/>
        </p:nvCxnSpPr>
        <p:spPr>
          <a:xfrm flipH="1">
            <a:off x="7222976" y="4567808"/>
            <a:ext cx="13744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 flipH="1">
            <a:off x="7375376" y="4720208"/>
            <a:ext cx="13744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1979712" y="1794818"/>
            <a:ext cx="69778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spc="670" dirty="0" smtClean="0">
                <a:solidFill>
                  <a:srgbClr val="FF0000"/>
                </a:solidFill>
              </a:rPr>
              <a:t>2.FÁZE</a:t>
            </a:r>
            <a:endParaRPr lang="cs-CZ" b="1" spc="67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8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31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105273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b="1" dirty="0" smtClean="0"/>
              <a:t>DATA PRO PŘENOS</a:t>
            </a:r>
            <a:br>
              <a:rPr lang="cs-CZ" sz="4900" b="1" dirty="0" smtClean="0"/>
            </a:br>
            <a:r>
              <a:rPr lang="cs-CZ" sz="2700" b="1" dirty="0" smtClean="0"/>
              <a:t>NÁVRH PRO ZÁVĚRY </a:t>
            </a:r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229967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Přenášet minimum dat, která jsou nezbytně nutná a potřebná ke splnění cílů projektu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sz="2300" i="1" dirty="0" smtClean="0">
                <a:solidFill>
                  <a:schemeClr val="tx1"/>
                </a:solidFill>
              </a:rPr>
              <a:t>ostatní data mohou být citlivá a náchylná ke zneužití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Zabezpečení systému</a:t>
            </a:r>
          </a:p>
          <a:p>
            <a:pPr marL="914400" lvl="1" indent="-457200" algn="just">
              <a:buFont typeface="Calibri" panose="020F0502020204030204" pitchFamily="34" charset="0"/>
              <a:buChar char="–"/>
            </a:pPr>
            <a:r>
              <a:rPr lang="cs-CZ" sz="2700" dirty="0" smtClean="0">
                <a:solidFill>
                  <a:schemeClr val="tx1"/>
                </a:solidFill>
              </a:rPr>
              <a:t>informace pro příjemce nebo ostatní informace musí být vyřešeny zvlášť, protože obsahují citlivá data – </a:t>
            </a:r>
            <a:r>
              <a:rPr lang="cs-CZ" sz="2600" i="1" dirty="0" smtClean="0">
                <a:solidFill>
                  <a:schemeClr val="tx1"/>
                </a:solidFill>
              </a:rPr>
              <a:t>(např. webová aplikace )</a:t>
            </a:r>
            <a:endParaRPr lang="cs-CZ" sz="1400" i="1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Calibri" panose="020F0502020204030204" pitchFamily="34" charset="0"/>
              <a:buChar char="–"/>
            </a:pPr>
            <a:r>
              <a:rPr lang="cs-CZ" sz="2700" dirty="0" smtClean="0">
                <a:solidFill>
                  <a:schemeClr val="tx1"/>
                </a:solidFill>
              </a:rPr>
              <a:t>forma, struktura, množství, zabezpečení – </a:t>
            </a:r>
            <a:r>
              <a:rPr lang="cs-CZ" sz="2700" b="1" dirty="0" smtClean="0">
                <a:solidFill>
                  <a:schemeClr val="tx1"/>
                </a:solidFill>
              </a:rPr>
              <a:t>otázka pro informační technology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Automatizace - </a:t>
            </a:r>
            <a:r>
              <a:rPr lang="cs-CZ" dirty="0" smtClean="0">
                <a:solidFill>
                  <a:schemeClr val="tx1"/>
                </a:solidFill>
              </a:rPr>
              <a:t>nutno aby systém byl z hlediska dopravy bezobslužný, proto informace o nákladu chceme oddělit od informací pro zákazníka </a:t>
            </a:r>
            <a:r>
              <a:rPr lang="cs-CZ" sz="2800" i="1" dirty="0" smtClean="0">
                <a:solidFill>
                  <a:schemeClr val="tx1"/>
                </a:solidFill>
              </a:rPr>
              <a:t>(minimální zapojení lidského faktoru  </a:t>
            </a:r>
            <a:r>
              <a:rPr lang="cs-CZ" sz="3300" i="1" dirty="0" smtClean="0">
                <a:solidFill>
                  <a:schemeClr val="tx1"/>
                </a:solidFill>
              </a:rPr>
              <a:t>- </a:t>
            </a:r>
            <a:r>
              <a:rPr lang="cs-CZ" sz="2800" i="1" dirty="0" smtClean="0">
                <a:solidFill>
                  <a:schemeClr val="tx1"/>
                </a:solidFill>
              </a:rPr>
              <a:t>eliminace lidské chyby).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endParaRPr lang="cs-CZ" b="1" dirty="0" smtClean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344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32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23528" y="98072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smtClean="0"/>
              <a:t>DATA PRO PŘENOS  </a:t>
            </a:r>
            <a:r>
              <a:rPr lang="cs-CZ" sz="1600" b="1" smtClean="0"/>
              <a:t>NÁVRH PRO ZÁVĚRY </a:t>
            </a:r>
            <a:endParaRPr lang="cs-CZ" sz="1600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323528" y="1700808"/>
            <a:ext cx="8424936" cy="5157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100" b="1" dirty="0" smtClean="0">
                <a:solidFill>
                  <a:schemeClr val="tx1"/>
                </a:solidFill>
              </a:rPr>
              <a:t>Funkční pro mezinárodní přepravy - </a:t>
            </a:r>
            <a:r>
              <a:rPr lang="cs-CZ" sz="3100" dirty="0" smtClean="0">
                <a:solidFill>
                  <a:schemeClr val="tx1"/>
                </a:solidFill>
              </a:rPr>
              <a:t>vzhledem k zadání projektu – řešit pouze kombinovanou přepravu po Evropě a neřešit globální přepravy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100" b="1" dirty="0" smtClean="0">
                <a:solidFill>
                  <a:schemeClr val="tx1"/>
                </a:solidFill>
              </a:rPr>
              <a:t>Požadavky na: </a:t>
            </a:r>
          </a:p>
          <a:p>
            <a:pPr marL="906463" lvl="1" indent="-449263" algn="just">
              <a:buFont typeface="Wingdings" panose="05000000000000000000" pitchFamily="2" charset="2"/>
              <a:buChar char="q"/>
            </a:pPr>
            <a:r>
              <a:rPr lang="cs-CZ" sz="2700" dirty="0" smtClean="0">
                <a:solidFill>
                  <a:schemeClr val="tx1"/>
                </a:solidFill>
              </a:rPr>
              <a:t>Integrace do řetězce internacionálních subjektů – partnerů např. chemických společností, dopravců, státní správy.</a:t>
            </a:r>
          </a:p>
          <a:p>
            <a:pPr marL="906463" lvl="1" indent="-449263" algn="just">
              <a:buFont typeface="Wingdings" panose="05000000000000000000" pitchFamily="2" charset="2"/>
              <a:buChar char="q"/>
            </a:pPr>
            <a:r>
              <a:rPr lang="cs-CZ" sz="2700" dirty="0" smtClean="0">
                <a:solidFill>
                  <a:schemeClr val="tx1"/>
                </a:solidFill>
              </a:rPr>
              <a:t>Definování vytvoření datového rozhraní do/z  jiných systémů (myslíme tím systémy a databáze jednotlivých společností)</a:t>
            </a:r>
          </a:p>
          <a:p>
            <a:pPr marL="906463" lvl="1" indent="-449263" algn="just">
              <a:buFont typeface="Wingdings" panose="05000000000000000000" pitchFamily="2" charset="2"/>
              <a:buChar char="q"/>
            </a:pPr>
            <a:r>
              <a:rPr lang="cs-CZ" sz="2700" dirty="0" smtClean="0">
                <a:solidFill>
                  <a:schemeClr val="tx1"/>
                </a:solidFill>
              </a:rPr>
              <a:t>Nutnost minimalizace duplicity prací.  </a:t>
            </a:r>
          </a:p>
          <a:p>
            <a:pPr marL="906463" lvl="1" indent="-449263" algn="just">
              <a:buFont typeface="Wingdings" panose="05000000000000000000" pitchFamily="2" charset="2"/>
              <a:buChar char="q"/>
            </a:pPr>
            <a:r>
              <a:rPr lang="cs-CZ" sz="2700" dirty="0" smtClean="0">
                <a:solidFill>
                  <a:schemeClr val="tx1"/>
                </a:solidFill>
              </a:rPr>
              <a:t>Existence </a:t>
            </a:r>
            <a:r>
              <a:rPr lang="cs-CZ" sz="2700" b="1" dirty="0" smtClean="0">
                <a:solidFill>
                  <a:schemeClr val="tx1"/>
                </a:solidFill>
              </a:rPr>
              <a:t>n… </a:t>
            </a:r>
            <a:r>
              <a:rPr lang="cs-CZ" sz="2700" dirty="0" smtClean="0">
                <a:solidFill>
                  <a:schemeClr val="tx1"/>
                </a:solidFill>
              </a:rPr>
              <a:t>různých mnohdy nekompatibilních systémů!!! </a:t>
            </a:r>
          </a:p>
          <a:p>
            <a:pPr marL="906463" lvl="1" indent="-449263" algn="just">
              <a:buFont typeface="Wingdings" panose="05000000000000000000" pitchFamily="2" charset="2"/>
              <a:buChar char="q"/>
            </a:pPr>
            <a:r>
              <a:rPr lang="cs-CZ" sz="2700" dirty="0" smtClean="0">
                <a:solidFill>
                  <a:schemeClr val="tx1"/>
                </a:solidFill>
              </a:rPr>
              <a:t>Nutnost bezporuchové kompatibility s jinými systémy.</a:t>
            </a:r>
            <a:endParaRPr lang="cs-CZ" sz="3700" dirty="0" smtClean="0">
              <a:solidFill>
                <a:schemeClr val="tx1"/>
              </a:solidFill>
            </a:endParaRPr>
          </a:p>
          <a:p>
            <a:pPr marL="906463" lvl="1" indent="-449263" algn="just">
              <a:buFont typeface="Wingdings" panose="05000000000000000000" pitchFamily="2" charset="2"/>
              <a:buChar char="q"/>
            </a:pPr>
            <a:r>
              <a:rPr lang="cs-CZ" sz="2700" dirty="0" smtClean="0">
                <a:solidFill>
                  <a:schemeClr val="tx1"/>
                </a:solidFill>
              </a:rPr>
              <a:t>Obrovský problém sjednocení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2700" dirty="0" smtClean="0">
                <a:solidFill>
                  <a:schemeClr val="tx1"/>
                </a:solidFill>
              </a:rPr>
              <a:t>dat a automatického využívání IS ostatních povinných subjektů - </a:t>
            </a:r>
            <a:r>
              <a:rPr lang="cs-CZ" sz="2700" b="1" dirty="0" smtClean="0">
                <a:solidFill>
                  <a:schemeClr val="tx1"/>
                </a:solidFill>
              </a:rPr>
              <a:t>bude vyžadovat legislativní úpravu EU a vyšší.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17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33</a:t>
            </a:fld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1844824"/>
            <a:ext cx="8229600" cy="5013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b="1" dirty="0" smtClean="0">
                <a:solidFill>
                  <a:schemeClr val="tx1"/>
                </a:solidFill>
              </a:rPr>
              <a:t>Reference k nehodě: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místo, čas, specifikace kontejneru (OBU jednotka) + nebezpečná látka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další eventuální informace pro integrované záchranné složky v případě havárie  </a:t>
            </a:r>
            <a:r>
              <a:rPr lang="cs-CZ" sz="1600" dirty="0" smtClean="0">
                <a:solidFill>
                  <a:schemeClr val="tx1"/>
                </a:solidFill>
              </a:rPr>
              <a:t>(</a:t>
            </a:r>
            <a:r>
              <a:rPr lang="cs-CZ" sz="1600" i="1" dirty="0" smtClean="0">
                <a:solidFill>
                  <a:schemeClr val="tx1"/>
                </a:solidFill>
              </a:rPr>
              <a:t>jsou již vytvořeny systémy, takže bude snadnější)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integrace odezvy při mimořádných událostech   </a:t>
            </a:r>
            <a:r>
              <a:rPr lang="cs-CZ" sz="1800" i="1" dirty="0" smtClean="0">
                <a:solidFill>
                  <a:schemeClr val="tx1"/>
                </a:solidFill>
              </a:rPr>
              <a:t>(provedení – možnosti)</a:t>
            </a:r>
            <a:endParaRPr lang="cs-CZ" sz="2000" i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E-call  </a:t>
            </a:r>
            <a:r>
              <a:rPr lang="cs-CZ" sz="1600" i="1" dirty="0" smtClean="0">
                <a:solidFill>
                  <a:schemeClr val="tx1"/>
                </a:solidFill>
              </a:rPr>
              <a:t>(u kombinované přepravy lze aplikovat pouze na jeden segment, a to na silniční přepravu. U železniční a námořní přepravy zatím neřešeno, technické propojení nediskutováno, pokud bude existovat informační nadstavba, informace z OBU propojit na tento systém aktivace IZS )</a:t>
            </a:r>
          </a:p>
          <a:p>
            <a:pPr algn="just"/>
            <a:r>
              <a:rPr lang="cs-CZ" sz="2000" b="1" dirty="0" smtClean="0">
                <a:solidFill>
                  <a:schemeClr val="tx1"/>
                </a:solidFill>
              </a:rPr>
              <a:t>Informace pro zákazníky: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možno sledovat pohyb zásilky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čas odeslání, nácestného skladování nebo případných manipulací/úprav, doručení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informace o nehodě (havárii) a možnost aktivace podnikových havarijních systémů</a:t>
            </a:r>
          </a:p>
          <a:p>
            <a:pPr algn="just"/>
            <a:endParaRPr lang="cs-CZ" sz="20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1196975"/>
            <a:ext cx="8229600" cy="647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smtClean="0"/>
              <a:t>DATA PRO PŘENOS  </a:t>
            </a:r>
            <a:r>
              <a:rPr lang="cs-CZ" sz="1600" b="1" smtClean="0"/>
              <a:t>NÁVRH PRO ZÁVĚRY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81054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34</a:t>
            </a:fld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23528" y="2132856"/>
            <a:ext cx="8445624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b="1" dirty="0" smtClean="0">
                <a:solidFill>
                  <a:schemeClr val="tx1"/>
                </a:solidFill>
              </a:rPr>
              <a:t>Monitorování a plánovaní přepravy: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plánování souvisí s průjezdností tras – nutno vytvořit mapové podklady pro nákladní dopravu:</a:t>
            </a:r>
          </a:p>
          <a:p>
            <a:pPr marL="742950" lvl="1" indent="-285750" algn="just">
              <a:buFont typeface="Calibri" panose="020F0502020204030204" pitchFamily="34" charset="0"/>
              <a:buChar char="–"/>
            </a:pPr>
            <a:r>
              <a:rPr lang="cs-CZ" sz="1800" dirty="0" smtClean="0">
                <a:solidFill>
                  <a:schemeClr val="tx1"/>
                </a:solidFill>
              </a:rPr>
              <a:t>omezující značky pro přepravu nebezpečných věcí - hlavně značky B18 a B19, tunely a jejich kategorie – důležité pro plánování tras a realizaci projektu   (lze řešit </a:t>
            </a:r>
            <a:r>
              <a:rPr lang="cs-CZ" sz="1800" dirty="0" err="1" smtClean="0">
                <a:solidFill>
                  <a:schemeClr val="tx1"/>
                </a:solidFill>
              </a:rPr>
              <a:t>Geofencingem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</a:p>
          <a:p>
            <a:pPr marL="742950" lvl="1" indent="-285750" algn="just">
              <a:buFont typeface="Calibri" panose="020F0502020204030204" pitchFamily="34" charset="0"/>
              <a:buChar char="–"/>
            </a:pPr>
            <a:r>
              <a:rPr lang="cs-CZ" sz="1800" dirty="0" smtClean="0">
                <a:solidFill>
                  <a:schemeClr val="tx1"/>
                </a:solidFill>
              </a:rPr>
              <a:t>hlavní tahy a důležitá místa pro kombinovanou přepravu (přístaviště atd.), výška tunelů a mostů, únosnost vozovek ….) – důležité pro plánování tras </a:t>
            </a:r>
          </a:p>
          <a:p>
            <a:pPr algn="just"/>
            <a:r>
              <a:rPr lang="cs-CZ" sz="2000" b="1" dirty="0" smtClean="0">
                <a:solidFill>
                  <a:schemeClr val="tx1"/>
                </a:solidFill>
              </a:rPr>
              <a:t>Přístup systému státní správy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vzhledem k citlivosti dat vymezit přesně definované (chráněné) výstupy pro jednotlivé subjekty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napojení na integrované IS jednotlivých států a EU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323528" y="1340768"/>
            <a:ext cx="8373616" cy="648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smtClean="0"/>
              <a:t>DATA PRO PŘENOS  </a:t>
            </a:r>
            <a:r>
              <a:rPr lang="cs-CZ" sz="1600" b="1" smtClean="0"/>
              <a:t>NÁVRH PRO ZÁVĚRY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183050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35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39552" y="1268760"/>
            <a:ext cx="8229600" cy="648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smtClean="0"/>
              <a:t>DATA PRO PŘENOS  </a:t>
            </a:r>
            <a:r>
              <a:rPr lang="cs-CZ" sz="1600" b="1" smtClean="0"/>
              <a:t>NÁVRH PRO ZÁVĚRY </a:t>
            </a:r>
            <a:endParaRPr lang="cs-CZ" sz="1600" dirty="0"/>
          </a:p>
        </p:txBody>
      </p:sp>
      <p:sp>
        <p:nvSpPr>
          <p:cNvPr id="11" name="Obdélník 10"/>
          <p:cNvSpPr/>
          <p:nvPr/>
        </p:nvSpPr>
        <p:spPr>
          <a:xfrm>
            <a:off x="611560" y="2132856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cs-CZ" sz="2400" b="1" dirty="0">
                <a:solidFill>
                  <a:prstClr val="black"/>
                </a:solidFill>
              </a:rPr>
              <a:t>Řešení přepravy prázdných nevyčištěných cisternových kontejnerů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charakter nebezpečnosti se mění během zpáteční cesty – do příjezdu  prázdného kontejneru po vykládce na čistící stanici se stále jedná o přepravu </a:t>
            </a:r>
            <a:r>
              <a:rPr lang="cs-CZ" sz="2000" dirty="0" smtClean="0">
                <a:solidFill>
                  <a:prstClr val="black"/>
                </a:solidFill>
              </a:rPr>
              <a:t>ADR</a:t>
            </a:r>
            <a:endParaRPr lang="cs-CZ" sz="2000" dirty="0">
              <a:solidFill>
                <a:prstClr val="black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65212" y="3948738"/>
            <a:ext cx="8229600" cy="264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cs-CZ" altLang="cs-CZ" sz="2400" b="1" u="sng" dirty="0">
                <a:latin typeface="+mn-lt"/>
              </a:rPr>
              <a:t>Zápis dle ADR: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+mn-lt"/>
              </a:rPr>
              <a:t>UN </a:t>
            </a:r>
            <a:r>
              <a:rPr lang="cs-CZ" altLang="cs-CZ" sz="2400" b="1" dirty="0">
                <a:latin typeface="+mn-lt"/>
              </a:rPr>
              <a:t>1203, BENZÍN, 3, II, (D/E</a:t>
            </a:r>
            <a:r>
              <a:rPr lang="cs-CZ" altLang="cs-CZ" sz="2400" b="1" dirty="0" smtClean="0">
                <a:latin typeface="+mn-lt"/>
              </a:rPr>
              <a:t>) </a:t>
            </a:r>
            <a:r>
              <a:rPr lang="cs-CZ" altLang="cs-CZ" sz="2400" b="1" dirty="0" smtClean="0">
                <a:solidFill>
                  <a:srgbClr val="FF0000"/>
                </a:solidFill>
                <a:latin typeface="+mn-lt"/>
              </a:rPr>
              <a:t>–</a:t>
            </a:r>
            <a:r>
              <a:rPr lang="cs-CZ" altLang="cs-CZ" sz="2400" b="1" dirty="0" smtClean="0">
                <a:latin typeface="+mn-lt"/>
              </a:rPr>
              <a:t> </a:t>
            </a:r>
            <a:r>
              <a:rPr lang="cs-CZ" altLang="cs-CZ" sz="2400" b="1" dirty="0" smtClean="0">
                <a:solidFill>
                  <a:srgbClr val="FF0000"/>
                </a:solidFill>
                <a:latin typeface="+mn-lt"/>
              </a:rPr>
              <a:t>naložený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endParaRPr lang="cs-CZ" altLang="cs-CZ" sz="2400" b="1" dirty="0" smtClean="0">
              <a:latin typeface="+mn-lt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+mn-lt"/>
              </a:rPr>
              <a:t>PRÁZDNÝ CISTERNOVÝ KONTEJNER, POSLEDNÍ NÁKLAD: </a:t>
            </a:r>
          </a:p>
          <a:p>
            <a:pPr algn="just" eaLnBrk="1" hangingPunct="1"/>
            <a:r>
              <a:rPr lang="cs-CZ" altLang="cs-CZ" sz="2400" b="1" dirty="0" smtClean="0">
                <a:latin typeface="+mn-lt"/>
              </a:rPr>
              <a:t>     UN 1203, BENZÍN, 3, II, (D/E) </a:t>
            </a:r>
            <a:r>
              <a:rPr lang="cs-CZ" altLang="cs-CZ" sz="2400" b="1" dirty="0" smtClean="0">
                <a:solidFill>
                  <a:srgbClr val="FF0000"/>
                </a:solidFill>
                <a:latin typeface="+mn-lt"/>
              </a:rPr>
              <a:t>–</a:t>
            </a:r>
            <a:r>
              <a:rPr lang="cs-CZ" altLang="cs-CZ" sz="2400" b="1" dirty="0" smtClean="0">
                <a:latin typeface="+mn-lt"/>
              </a:rPr>
              <a:t> </a:t>
            </a:r>
            <a:r>
              <a:rPr lang="cs-CZ" altLang="cs-CZ" sz="2400" b="1" dirty="0" smtClean="0">
                <a:solidFill>
                  <a:srgbClr val="FF0000"/>
                </a:solidFill>
                <a:latin typeface="+mn-lt"/>
              </a:rPr>
              <a:t>prázdný </a:t>
            </a:r>
            <a:r>
              <a:rPr lang="cs-CZ" altLang="cs-CZ" sz="2400" b="1" dirty="0" smtClean="0">
                <a:solidFill>
                  <a:srgbClr val="FF0000"/>
                </a:solidFill>
                <a:latin typeface="+mn-lt"/>
              </a:rPr>
              <a:t>nevyčištěný</a:t>
            </a:r>
          </a:p>
          <a:p>
            <a:pPr algn="just" eaLnBrk="1" hangingPunct="1"/>
            <a:endParaRPr lang="cs-CZ" altLang="cs-CZ" sz="1000" b="1" dirty="0" smtClean="0">
              <a:solidFill>
                <a:srgbClr val="FF0000"/>
              </a:solidFill>
              <a:latin typeface="+mn-lt"/>
            </a:endParaRPr>
          </a:p>
          <a:p>
            <a:pPr algn="just" eaLnBrk="1" hangingPunct="1"/>
            <a:r>
              <a:rPr lang="cs-CZ" altLang="cs-CZ" sz="2400" b="1" dirty="0" smtClean="0">
                <a:solidFill>
                  <a:srgbClr val="FF0000"/>
                </a:solidFill>
                <a:latin typeface="+mn-lt"/>
              </a:rPr>
              <a:t>Vše v úředním jazyku odesílající země, a dále v AJ, NJ nebo FJ !!!</a:t>
            </a:r>
            <a:endParaRPr lang="cs-CZ" altLang="cs-CZ" sz="2400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05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4</a:t>
            </a:fld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2411760"/>
            <a:ext cx="8229600" cy="3714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 smtClean="0">
                <a:solidFill>
                  <a:schemeClr val="tx1"/>
                </a:solidFill>
              </a:rPr>
              <a:t>KONTEJNER (ISO kontejner x cisternový kontejner x kontejner s volně loženou látkou)</a:t>
            </a:r>
          </a:p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323528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TYP PŘEPRAVNÍ JEDNOTKY</a:t>
            </a:r>
            <a:endParaRPr lang="cs-CZ" b="1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534" y="3717032"/>
            <a:ext cx="3566165" cy="2674624"/>
          </a:xfrm>
          <a:prstGeom prst="rect">
            <a:avLst/>
          </a:prstGeom>
        </p:spPr>
      </p:pic>
      <p:pic>
        <p:nvPicPr>
          <p:cNvPr id="14" name="Picture 2" descr="http://www.anker-shipping.cz/PICTURE/kontejner_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3528392" cy="264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2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5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23528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/>
              <a:t>TESTOVANÁ OBU JEDNOTKA </a:t>
            </a:r>
            <a:endParaRPr lang="cs-CZ" b="1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611560" y="2780929"/>
            <a:ext cx="8136904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 smtClean="0">
                <a:solidFill>
                  <a:schemeClr val="tx1"/>
                </a:solidFill>
              </a:rPr>
              <a:t>STÁVAJÍCÍ technické parametry, jejich využití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v pilotních projektech</a:t>
            </a:r>
          </a:p>
          <a:p>
            <a:pPr algn="just"/>
            <a:endParaRPr lang="cs-CZ" dirty="0" smtClean="0">
              <a:solidFill>
                <a:schemeClr val="tx1"/>
              </a:solidFill>
            </a:endParaRP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v TECHNICKÉM VÝVOJI  je třeba pokračovat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6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6</a:t>
            </a:fld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67544" y="22377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GC 007 400B</a:t>
            </a:r>
            <a:r>
              <a:rPr lang="cs-CZ" b="1" i="1" dirty="0" smtClean="0">
                <a:solidFill>
                  <a:srgbClr val="0070C0"/>
                </a:solidFill>
                <a:cs typeface="Arial" charset="0"/>
              </a:rPr>
              <a:t> společnosti LEVEL, s.r.o.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cs typeface="Arial" charset="0"/>
              </a:rPr>
              <a:t>záznam o poloze v libovolném intervalu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cs typeface="Arial" charset="0"/>
              </a:rPr>
              <a:t> v mezičase je v režimu „spánku“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cs typeface="Arial" charset="0"/>
              </a:rPr>
              <a:t>není primárně určena ke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cs typeface="Arial" charset="0"/>
              </a:rPr>
              <a:t>sledování kontejnerů</a:t>
            </a:r>
          </a:p>
          <a:p>
            <a:endParaRPr lang="cs-CZ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278695"/>
            <a:ext cx="2987824" cy="2390259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bg1"/>
            </a:outerShdw>
            <a:softEdge rad="266700"/>
          </a:effectLst>
        </p:spPr>
      </p:pic>
      <p:pic>
        <p:nvPicPr>
          <p:cNvPr id="14" name="Picture 10" descr="GPS Satellite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74765">
            <a:off x="7331848" y="1751274"/>
            <a:ext cx="1654088" cy="141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323528" y="11716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TESTOVANÁ OBU JEDNOTKA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4942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7</a:t>
            </a:fld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67544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b="1" dirty="0" smtClean="0"/>
              <a:t>Personaltracker (s vlastní baterií) a baterie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b="1" dirty="0" smtClean="0"/>
              <a:t>Voděodolný box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b="1" dirty="0" smtClean="0"/>
              <a:t>Připevnění pomocí </a:t>
            </a:r>
          </a:p>
          <a:p>
            <a:pPr algn="l">
              <a:spcBef>
                <a:spcPts val="0"/>
              </a:spcBef>
              <a:defRPr/>
            </a:pPr>
            <a:r>
              <a:rPr lang="pl-PL" b="1" dirty="0" smtClean="0"/>
              <a:t>     magnetů</a:t>
            </a:r>
          </a:p>
          <a:p>
            <a:endParaRPr lang="cs-CZ" dirty="0"/>
          </a:p>
        </p:txBody>
      </p:sp>
      <p:pic>
        <p:nvPicPr>
          <p:cNvPr id="11" name="Picture 2" descr="C:\Users\STOKLA~1\AppData\Local\Temp\2013-10-23 11.54.10-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309724"/>
            <a:ext cx="4032448" cy="302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323528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/>
              <a:t>TESTOVANÁ OBU JEDNOTKA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7906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8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61156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smtClean="0"/>
              <a:t>PRO INFORMACI</a:t>
            </a:r>
            <a:endParaRPr lang="cs-CZ" sz="3200" b="1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753321"/>
              </p:ext>
            </p:extLst>
          </p:nvPr>
        </p:nvGraphicFramePr>
        <p:xfrm>
          <a:off x="374402" y="3140968"/>
          <a:ext cx="4044980" cy="3127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Rastrový obrázek" r:id="rId8" imgW="9705960" imgH="7477200" progId="Paint.Picture">
                  <p:embed/>
                </p:oleObj>
              </mc:Choice>
              <mc:Fallback>
                <p:oleObj name="Rastrový obrázek" r:id="rId8" imgW="9705960" imgH="74772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02" y="3140968"/>
                        <a:ext cx="4044980" cy="31271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375070"/>
              </p:ext>
            </p:extLst>
          </p:nvPr>
        </p:nvGraphicFramePr>
        <p:xfrm>
          <a:off x="4572000" y="3177836"/>
          <a:ext cx="4184113" cy="311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Rastrový obrázek" r:id="rId10" imgW="5380952" imgH="3990476" progId="Paint.Picture">
                  <p:embed/>
                </p:oleObj>
              </mc:Choice>
              <mc:Fallback>
                <p:oleObj name="Rastrový obrázek" r:id="rId10" imgW="5380952" imgH="39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77836"/>
                        <a:ext cx="4184113" cy="3112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Nadpis 1"/>
          <p:cNvSpPr txBox="1">
            <a:spLocks/>
          </p:cNvSpPr>
          <p:nvPr/>
        </p:nvSpPr>
        <p:spPr>
          <a:xfrm>
            <a:off x="1563440" y="1988840"/>
            <a:ext cx="1640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err="1" smtClean="0">
                <a:solidFill>
                  <a:srgbClr val="0070C0"/>
                </a:solidFill>
              </a:rPr>
              <a:t>Positrex</a:t>
            </a:r>
            <a:endParaRPr lang="cs-CZ" sz="3200" b="1" dirty="0" smtClean="0">
              <a:solidFill>
                <a:srgbClr val="0070C0"/>
              </a:solidFill>
            </a:endParaRPr>
          </a:p>
          <a:p>
            <a:r>
              <a:rPr lang="cs-CZ" sz="1100" b="1" dirty="0" smtClean="0">
                <a:solidFill>
                  <a:srgbClr val="0070C0"/>
                </a:solidFill>
                <a:hlinkClick r:id="rId12"/>
              </a:rPr>
              <a:t>www.test.positrex.eu</a:t>
            </a:r>
            <a:r>
              <a:rPr lang="cs-CZ" sz="1100" b="1" dirty="0" smtClean="0">
                <a:solidFill>
                  <a:srgbClr val="0070C0"/>
                </a:solidFill>
              </a:rPr>
              <a:t> </a:t>
            </a:r>
            <a:endParaRPr lang="cs-CZ" sz="1100" b="1" dirty="0">
              <a:solidFill>
                <a:srgbClr val="0070C0"/>
              </a:solidFill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436096" y="1988840"/>
            <a:ext cx="2592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00B050"/>
                </a:solidFill>
              </a:rPr>
              <a:t>DEKRA</a:t>
            </a:r>
          </a:p>
          <a:p>
            <a:r>
              <a:rPr lang="cs-CZ" sz="1100" b="1" dirty="0">
                <a:solidFill>
                  <a:srgbClr val="00B050"/>
                </a:solidFill>
                <a:hlinkClick r:id="rId13"/>
              </a:rPr>
              <a:t>http://</a:t>
            </a:r>
            <a:r>
              <a:rPr lang="cs-CZ" sz="1100" b="1" dirty="0" smtClean="0">
                <a:solidFill>
                  <a:srgbClr val="00B050"/>
                </a:solidFill>
                <a:hlinkClick r:id="rId13"/>
              </a:rPr>
              <a:t>chemlog.dekra-automobil.cz</a:t>
            </a:r>
            <a:r>
              <a:rPr lang="cs-CZ" sz="1100" b="1" dirty="0" smtClean="0">
                <a:solidFill>
                  <a:srgbClr val="00B050"/>
                </a:solidFill>
              </a:rPr>
              <a:t> </a:t>
            </a:r>
            <a:endParaRPr lang="cs-CZ" sz="11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2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03" y="130112"/>
            <a:ext cx="2900241" cy="543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2" y="-534"/>
            <a:ext cx="642419" cy="7652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8364"/>
            <a:ext cx="2444791" cy="6908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22" y="99812"/>
            <a:ext cx="700090" cy="5645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60" y="90070"/>
            <a:ext cx="877640" cy="584030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32048" cy="365125"/>
          </a:xfrm>
        </p:spPr>
        <p:txBody>
          <a:bodyPr/>
          <a:lstStyle/>
          <a:p>
            <a:fld id="{BD39F227-9E6F-405D-A16E-7A2470935E0E}" type="slidenum">
              <a:rPr lang="cs-CZ" smtClean="0"/>
              <a:t>9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1484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/>
              <a:t>NEZÁVISLOST DODÁVKY ENERGIE </a:t>
            </a:r>
            <a:br>
              <a:rPr lang="cs-CZ" b="1" smtClean="0"/>
            </a:br>
            <a:endParaRPr lang="cs-CZ" b="1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7544" y="23156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řešení - baterie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podmínky provozu OBU  </a:t>
            </a:r>
          </a:p>
          <a:p>
            <a:pPr indent="363538" algn="just"/>
            <a:r>
              <a:rPr lang="cs-CZ" sz="1900" i="1" dirty="0" smtClean="0">
                <a:solidFill>
                  <a:schemeClr val="tx1"/>
                </a:solidFill>
              </a:rPr>
              <a:t>zimní podmínky - průměrná měsíční teplota vzduchu ČHMÚ:</a:t>
            </a:r>
          </a:p>
          <a:p>
            <a:pPr indent="363538" algn="just"/>
            <a:r>
              <a:rPr lang="cs-CZ" sz="1900" i="1" dirty="0" smtClean="0">
                <a:solidFill>
                  <a:schemeClr val="tx1"/>
                </a:solidFill>
              </a:rPr>
              <a:t>X.- 9,02 °C</a:t>
            </a:r>
          </a:p>
          <a:p>
            <a:pPr indent="363538" algn="just"/>
            <a:r>
              <a:rPr lang="cs-CZ" sz="1900" i="1" dirty="0" smtClean="0">
                <a:solidFill>
                  <a:schemeClr val="tx1"/>
                </a:solidFill>
              </a:rPr>
              <a:t>XI. 4,43 ° C</a:t>
            </a:r>
          </a:p>
          <a:p>
            <a:pPr indent="363538" algn="just"/>
            <a:r>
              <a:rPr lang="cs-CZ" sz="1900" i="1" dirty="0" smtClean="0">
                <a:solidFill>
                  <a:schemeClr val="tx1"/>
                </a:solidFill>
              </a:rPr>
              <a:t>XII. 1,51 ° C  </a:t>
            </a:r>
          </a:p>
          <a:p>
            <a:pPr indent="363538" algn="just"/>
            <a:r>
              <a:rPr lang="cs-CZ" sz="1900" i="1" dirty="0" smtClean="0">
                <a:solidFill>
                  <a:schemeClr val="tx1"/>
                </a:solidFill>
              </a:rPr>
              <a:t>(kromě Labe – uzavřený kapitánský můstek)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kapacita baterií - čerpání baterií v závislosti na frekvenci </a:t>
            </a:r>
            <a:r>
              <a:rPr lang="cs-CZ" sz="2400" dirty="0" smtClean="0">
                <a:solidFill>
                  <a:schemeClr val="tx1"/>
                </a:solidFill>
              </a:rPr>
              <a:t>(</a:t>
            </a:r>
            <a:r>
              <a:rPr lang="cs-CZ" sz="2400" i="1" dirty="0" smtClean="0">
                <a:solidFill>
                  <a:schemeClr val="tx1"/>
                </a:solidFill>
              </a:rPr>
              <a:t>hlášení o době do výměny baterií - aby se neposlala OBU, která nevydrží celou cestu)</a:t>
            </a:r>
          </a:p>
          <a:p>
            <a:r>
              <a:rPr lang="cs-CZ" sz="1800" i="1" dirty="0" smtClean="0"/>
              <a:t> </a:t>
            </a:r>
            <a:endParaRPr lang="cs-CZ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0682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1097</Words>
  <Application>Microsoft Office PowerPoint</Application>
  <PresentationFormat>Předvádění na obrazovce (4:3)</PresentationFormat>
  <Paragraphs>282</Paragraphs>
  <Slides>35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7" baseType="lpstr">
      <vt:lpstr>Motiv systému Office</vt:lpstr>
      <vt:lpstr>Rastrový obrázek</vt:lpstr>
      <vt:lpstr>BODY PRO VEDENÍ  DISKUZE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Sixta</dc:creator>
  <cp:lastModifiedBy>Sixta</cp:lastModifiedBy>
  <cp:revision>12</cp:revision>
  <dcterms:created xsi:type="dcterms:W3CDTF">2014-01-21T14:46:08Z</dcterms:created>
  <dcterms:modified xsi:type="dcterms:W3CDTF">2014-01-21T16:32:19Z</dcterms:modified>
</cp:coreProperties>
</file>