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3"/>
  </p:notesMasterIdLst>
  <p:handoutMasterIdLst>
    <p:handoutMasterId r:id="rId14"/>
  </p:handoutMasterIdLst>
  <p:sldIdLst>
    <p:sldId id="256" r:id="rId6"/>
    <p:sldId id="274" r:id="rId7"/>
    <p:sldId id="273" r:id="rId8"/>
    <p:sldId id="278" r:id="rId9"/>
    <p:sldId id="275" r:id="rId10"/>
    <p:sldId id="279" r:id="rId11"/>
    <p:sldId id="266" r:id="rId12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9A1A7"/>
    <a:srgbClr val="375D6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2" autoAdjust="0"/>
    <p:restoredTop sz="94686" autoAdjust="0"/>
  </p:normalViewPr>
  <p:slideViewPr>
    <p:cSldViewPr>
      <p:cViewPr varScale="1">
        <p:scale>
          <a:sx n="106" d="100"/>
          <a:sy n="106" d="100"/>
        </p:scale>
        <p:origin x="115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562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presProps" Target="presProps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CF1F7D2-EED2-4ED7-9010-CB3BD8A33BA5}" type="datetimeFigureOut">
              <a:rPr lang="cs-CZ"/>
              <a:pPr>
                <a:defRPr/>
              </a:pPr>
              <a:t>4.10.2017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DD16D2-3C84-4BEA-A934-E6D94B76B5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93450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6FF1461-D563-433B-98D8-E25AFFF293B2}" type="datetimeFigureOut">
              <a:rPr lang="cs-CZ"/>
              <a:pPr>
                <a:defRPr/>
              </a:pPr>
              <a:t>4.10.2017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  <a:endParaRPr lang="cs-CZ" noProof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EFD048CA-DD70-4E53-AFDE-23C86CCC4D5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665620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FD048CA-DD70-4E53-AFDE-23C86CCC4D5E}" type="slidenum">
              <a:rPr lang="cs-CZ" smtClean="0"/>
              <a:pPr>
                <a:defRPr/>
              </a:pPr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2057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71604" y="2130425"/>
            <a:ext cx="71438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71604" y="3886200"/>
            <a:ext cx="7143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smtClean="0"/>
              <a:t>Klepnutím lze upravit styl předlohy podnadpisů.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4BE96-5AF7-46CF-9597-C00C43CFFD34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59AC71-1241-404C-9642-073A4CF9D62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BD644-7F60-453A-BBA5-EA8E3B8FEDF5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01F290-25A2-4920-B440-CF4B95608D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785926"/>
            <a:ext cx="2057400" cy="4340237"/>
          </a:xfrm>
        </p:spPr>
        <p:txBody>
          <a:bodyPr vert="eaVert"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643042" y="1785926"/>
            <a:ext cx="4833958" cy="4340237"/>
          </a:xfrm>
        </p:spPr>
        <p:txBody>
          <a:bodyPr vert="eaVert"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9F74D3-B4C4-43A8-939F-12F27C2ED049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E922BE-07AB-49FB-9CC9-799C8589F41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ABD763-E2AD-4692-8CDB-155D92AF9521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9B989A-736B-4112-A9DC-B105390CA9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1603" y="4406900"/>
            <a:ext cx="714380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3" y="2906713"/>
            <a:ext cx="714380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E3ABD6-7D53-45A3-BC7E-30D0BA715D16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B758D-FEEC-4963-815D-470D1F493A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571604" y="3071810"/>
            <a:ext cx="3500462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14942" y="3071810"/>
            <a:ext cx="3471858" cy="305435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3BFF38-DC2D-47AD-BE8B-18058ED93BE3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45CD9-4B16-4503-AC9F-345DE8C8DBA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571604" y="3071810"/>
            <a:ext cx="3500462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1571604" y="3857629"/>
            <a:ext cx="3500462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214942" y="3071810"/>
            <a:ext cx="3471858" cy="63976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214942" y="3857629"/>
            <a:ext cx="3471858" cy="2268534"/>
          </a:xfrm>
        </p:spPr>
        <p:txBody>
          <a:bodyPr/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FBB54-A70F-49E0-B643-48C20A104218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757FCB-DA46-4A68-9D03-EFADCA630C3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CF2ED8-1C0F-4C06-9502-33930D05968C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DB4F10-08C1-45D6-9B82-8C05CA06630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971DE7-92F2-427D-A7B5-F87D52195708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0D08B-778A-467E-8138-F306B69AB40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9" y="1785926"/>
            <a:ext cx="285048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43438" y="1785926"/>
            <a:ext cx="4043362" cy="43402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  <a:p>
            <a:pPr lvl="1"/>
            <a:r>
              <a:rPr lang="cs-CZ" dirty="0" smtClean="0"/>
              <a:t>Druhá úroveň</a:t>
            </a:r>
          </a:p>
          <a:p>
            <a:pPr lvl="2"/>
            <a:r>
              <a:rPr lang="cs-CZ" dirty="0" smtClean="0"/>
              <a:t>Třetí úroveň</a:t>
            </a:r>
          </a:p>
          <a:p>
            <a:pPr lvl="3"/>
            <a:r>
              <a:rPr lang="cs-CZ" dirty="0" smtClean="0"/>
              <a:t>Čtvrtá úroveň</a:t>
            </a:r>
          </a:p>
          <a:p>
            <a:pPr lvl="4"/>
            <a:r>
              <a:rPr lang="cs-CZ" dirty="0" smtClean="0"/>
              <a:t>Pátá úroveň</a:t>
            </a:r>
            <a:endParaRPr lang="cs-CZ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9" y="3143248"/>
            <a:ext cx="2850486" cy="29829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782D6B-BFED-4997-A1FC-ADCD7774850E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A6F8B9-2EAB-47AD-852B-8E00229E4F0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578638" y="4800600"/>
            <a:ext cx="7136766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smtClean="0"/>
              <a:t>Klepnutím lze upravit styl předlohy nadpisů.</a:t>
            </a:r>
            <a:endParaRPr lang="cs-CZ" dirty="0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578638" y="1785927"/>
            <a:ext cx="7136766" cy="2941648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578638" y="5367338"/>
            <a:ext cx="7136766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988108-B75D-4263-87E7-27394EE1060C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/>
              <a:t>Zápatí</a:t>
            </a:r>
            <a:endParaRPr dirty="0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645A4E-CDDF-4442-9A9B-8C572ACE57F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Obrázek 7" descr="uk_logo.wmf"/>
          <p:cNvPicPr>
            <a:picLocks noChangeAspect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57200" y="292100"/>
            <a:ext cx="3475038" cy="96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1571625" y="1785938"/>
            <a:ext cx="711517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8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1571625" y="3071813"/>
            <a:ext cx="7115175" cy="305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1581150" y="6356350"/>
            <a:ext cx="113347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DA7478C1-12A2-403A-A159-C66F0B995303}" type="datetime1">
              <a:rPr lang="cs-CZ"/>
              <a:pPr>
                <a:defRPr/>
              </a:pPr>
              <a:t>4.10.2017</a:t>
            </a:fld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2884488" y="6357938"/>
            <a:ext cx="4530725" cy="3571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lang="cs-CZ" sz="1200" kern="1200" smtClean="0">
                <a:solidFill>
                  <a:srgbClr val="89A1A7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</a:lstStyle>
          <a:p>
            <a:pPr>
              <a:defRPr/>
            </a:pPr>
            <a:r>
              <a:rPr/>
              <a:t>Zápatí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572375" y="6356350"/>
            <a:ext cx="1114425" cy="358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rgbClr val="89A1A7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fld id="{12AEE9D0-5CC5-434E-976D-F005C59FA45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b="1" kern="1200">
          <a:solidFill>
            <a:srgbClr val="375D67"/>
          </a:solidFill>
          <a:latin typeface="Arial" pitchFamily="34" charset="0"/>
          <a:ea typeface="+mj-ea"/>
          <a:cs typeface="Arial" pitchFamily="34" charset="0"/>
        </a:defRPr>
      </a:lvl1pPr>
      <a:lvl2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 b="1">
          <a:solidFill>
            <a:srgbClr val="375D67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dpis 1"/>
          <p:cNvSpPr>
            <a:spLocks noGrp="1"/>
          </p:cNvSpPr>
          <p:nvPr>
            <p:ph type="ctrTitle"/>
          </p:nvPr>
        </p:nvSpPr>
        <p:spPr>
          <a:xfrm>
            <a:off x="683568" y="3212976"/>
            <a:ext cx="7887791" cy="1470025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cs-CZ" sz="3200" dirty="0" smtClean="0"/>
              <a:t>Síť sociálních služeb </a:t>
            </a:r>
            <a:br>
              <a:rPr lang="cs-CZ" sz="3200" dirty="0" smtClean="0"/>
            </a:br>
            <a:r>
              <a:rPr lang="cs-CZ" sz="3200" dirty="0" smtClean="0"/>
              <a:t>Ústeckého kraje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sz="3200" dirty="0" smtClean="0">
              <a:latin typeface="Arial" charset="0"/>
              <a:cs typeface="Arial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827584" y="5373216"/>
            <a:ext cx="7887791" cy="720080"/>
          </a:xfrm>
        </p:spPr>
        <p:txBody>
          <a:bodyPr rtlCol="0">
            <a:normAutofit fontScale="47500" lnSpcReduction="2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algn="ctr" fontAlgn="auto">
              <a:spcAft>
                <a:spcPts val="0"/>
              </a:spcAft>
              <a:defRPr/>
            </a:pPr>
            <a:r>
              <a:rPr lang="cs-CZ" dirty="0" smtClean="0">
                <a:solidFill>
                  <a:schemeClr val="tx1"/>
                </a:solidFill>
              </a:rPr>
              <a:t>5. </a:t>
            </a:r>
            <a:r>
              <a:rPr lang="cs-CZ" dirty="0">
                <a:solidFill>
                  <a:schemeClr val="tx1"/>
                </a:solidFill>
              </a:rPr>
              <a:t>setkání s poskytovateli sociálních služeb v Ústeckém kraji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8" y="2276872"/>
            <a:ext cx="7920880" cy="1143000"/>
          </a:xfrm>
        </p:spPr>
        <p:txBody>
          <a:bodyPr/>
          <a:lstStyle/>
          <a:p>
            <a:r>
              <a:rPr lang="cs-CZ" dirty="0"/>
              <a:t>Metodika zajištění sítě sociálních služeb </a:t>
            </a:r>
            <a:r>
              <a:rPr lang="cs-CZ" dirty="0" smtClean="0"/>
              <a:t>Ústeckého kraje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5576" y="3717031"/>
            <a:ext cx="7691240" cy="2409131"/>
          </a:xfrm>
        </p:spPr>
        <p:txBody>
          <a:bodyPr/>
          <a:lstStyle/>
          <a:p>
            <a:r>
              <a:rPr lang="cs-CZ" dirty="0" smtClean="0"/>
              <a:t>Poslední aktualizace, která byla schválena Zastupitelstvem Ústeckého kraje č. 022/6Z/2017 proběhla 26. 6. 2017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85759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99592" y="1772816"/>
            <a:ext cx="7187183" cy="1143000"/>
          </a:xfrm>
        </p:spPr>
        <p:txBody>
          <a:bodyPr/>
          <a:lstStyle/>
          <a:p>
            <a:r>
              <a:rPr lang="cs-CZ" sz="2800" dirty="0" smtClean="0"/>
              <a:t>Rozvojová síť sociálních služeb Ústeckého kraje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2996952"/>
            <a:ext cx="7488832" cy="3312368"/>
          </a:xfrm>
        </p:spPr>
        <p:txBody>
          <a:bodyPr/>
          <a:lstStyle/>
          <a:p>
            <a:r>
              <a:rPr lang="cs-CZ" sz="1600" dirty="0"/>
              <a:t>D</a:t>
            </a:r>
            <a:r>
              <a:rPr lang="cs-CZ" sz="1600" dirty="0" smtClean="0"/>
              <a:t>o metodiky zapracována nová kapitola č. XIII s názvem Rozvojová síť sociálních služeb Ústeckého kraje, a to v návaznosti na realizaci projektů poskytovatelů sociálních služeb v rámci OPZ a jiných evropských zdrojů</a:t>
            </a:r>
          </a:p>
          <a:p>
            <a:r>
              <a:rPr lang="cs-CZ" sz="1600" dirty="0" smtClean="0"/>
              <a:t>Do rozvojové sítě budou zařazeny služby po dobu finanční podpory v rámci OPZ a jiných veřejných zdrojů </a:t>
            </a:r>
          </a:p>
          <a:p>
            <a:r>
              <a:rPr lang="cs-CZ" sz="1600" dirty="0" smtClean="0"/>
              <a:t>Sociálním službám v Rozvojové síti bude vydáno podmíněné Pověření, které bude obsahovat rozsah a obsah sociální služby. Donátor přistoupí k podmíněnému Pověření a vypočte a vydá výši vyrovnávací platby sociální služby</a:t>
            </a:r>
          </a:p>
          <a:p>
            <a:r>
              <a:rPr lang="cs-CZ" sz="1600" dirty="0" smtClean="0"/>
              <a:t>Optimální kapacity v akčním plánu rozvoje sociálních služeb jsou vydefinovány na daný rok samostatně</a:t>
            </a:r>
          </a:p>
          <a:p>
            <a:r>
              <a:rPr lang="cs-CZ" sz="1600" dirty="0" smtClean="0"/>
              <a:t>Výzva pro podávání žádostí o zařazení do Rozvojové sítě kraje vyhlašována společně s výzvou pro podávání žádostí do Základní sítě kraje</a:t>
            </a:r>
          </a:p>
          <a:p>
            <a:pPr marL="0" indent="0">
              <a:buNone/>
            </a:pP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1705179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78408" y="1637928"/>
            <a:ext cx="7187183" cy="1143000"/>
          </a:xfrm>
        </p:spPr>
        <p:txBody>
          <a:bodyPr/>
          <a:lstStyle/>
          <a:p>
            <a:r>
              <a:rPr lang="cs-CZ" sz="2800" dirty="0" smtClean="0"/>
              <a:t>Rozvojová síť sociálních služeb Ústeckého kraje </a:t>
            </a:r>
            <a:endParaRPr lang="cs-CZ" sz="28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27584" y="2780928"/>
            <a:ext cx="7488832" cy="3528392"/>
          </a:xfrm>
        </p:spPr>
        <p:txBody>
          <a:bodyPr/>
          <a:lstStyle/>
          <a:p>
            <a:pPr marL="0" indent="0">
              <a:buNone/>
            </a:pPr>
            <a:r>
              <a:rPr lang="cs-CZ" sz="1600" dirty="0" smtClean="0"/>
              <a:t>Rozdělení </a:t>
            </a:r>
            <a:r>
              <a:rPr lang="cs-CZ" sz="1600" dirty="0"/>
              <a:t>kapacit do Rozvojové a Základní </a:t>
            </a:r>
            <a:r>
              <a:rPr lang="cs-CZ" sz="1600" dirty="0" smtClean="0"/>
              <a:t>sítě kraje:</a:t>
            </a:r>
            <a:endParaRPr lang="cs-CZ" sz="1600" dirty="0"/>
          </a:p>
          <a:p>
            <a:r>
              <a:rPr lang="cs-CZ" sz="1600" dirty="0"/>
              <a:t>Záleží na situaci a zejména na zdrojích, ze kterých je služba hrazena</a:t>
            </a:r>
          </a:p>
          <a:p>
            <a:pPr marL="514350" indent="-514350">
              <a:buAutoNum type="arabicPeriod"/>
            </a:pPr>
            <a:r>
              <a:rPr lang="cs-CZ" sz="1600" dirty="0" smtClean="0"/>
              <a:t>Pokud bude poskytovatel s kapacitou v Základní síti vstupovat do projektu a zároveň plánuje rozšíření služby – dočasně bude celá kapacita zařazena do Rozvojové sítě – po ukončení projektu bude původní kapacita sociální služby opět zařazena do Základní sítě kraje (navýšená kapacita nikoliv)</a:t>
            </a:r>
          </a:p>
          <a:p>
            <a:pPr marL="514350" indent="-514350">
              <a:buAutoNum type="arabicPeriod"/>
            </a:pPr>
            <a:r>
              <a:rPr lang="cs-CZ" sz="1600" dirty="0" smtClean="0"/>
              <a:t>Pokud se poskytovatel rozhodne ponechat v dané době kapacitu zařazenou do Základní sítě  v Základní síti - kapacita zůstává v Základní síti (poskytovatel bude mít klasické Pověření) a do Rozvojové sítě bude zařazena pouze kapacita rozvojová, financovaná ze zdrojů OPZ apod.(podmíněné Pověření)</a:t>
            </a:r>
          </a:p>
          <a:p>
            <a:pPr marL="514350" indent="-514350">
              <a:buAutoNum type="arabicPeriod"/>
            </a:pPr>
            <a:r>
              <a:rPr lang="cs-CZ" sz="1600" dirty="0" smtClean="0"/>
              <a:t>Nová sociální služba  dle optimálních kapacit vydefinovaných pro Rozvojovou síť – kapacita zařazena do Rozvojové sítě (poskytovatel obdrží podmíněné Pověření)</a:t>
            </a:r>
          </a:p>
          <a:p>
            <a:pPr marL="0" indent="0">
              <a:buNone/>
            </a:pPr>
            <a:endParaRPr lang="cs-CZ" sz="1600" dirty="0" smtClean="0"/>
          </a:p>
        </p:txBody>
      </p:sp>
    </p:spTree>
    <p:extLst>
      <p:ext uri="{BB962C8B-B14F-4D97-AF65-F5344CB8AC3E}">
        <p14:creationId xmlns:p14="http://schemas.microsoft.com/office/powerpoint/2010/main" val="346059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9" y="1785938"/>
            <a:ext cx="8003232" cy="1143000"/>
          </a:xfrm>
        </p:spPr>
        <p:txBody>
          <a:bodyPr/>
          <a:lstStyle/>
          <a:p>
            <a:r>
              <a:rPr lang="cs-CZ" sz="3200" dirty="0" smtClean="0"/>
              <a:t>Vyjádření kraje s finanční podporou z EU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9" y="2928938"/>
            <a:ext cx="8003231" cy="3054350"/>
          </a:xfrm>
        </p:spPr>
        <p:txBody>
          <a:bodyPr/>
          <a:lstStyle/>
          <a:p>
            <a:r>
              <a:rPr lang="cs-CZ" sz="1800" dirty="0" smtClean="0"/>
              <a:t>Sociálním službám zařazeným do Základní sítě kraje – vydává ÚK souhlasné stanovisko</a:t>
            </a:r>
          </a:p>
          <a:p>
            <a:r>
              <a:rPr lang="cs-CZ" sz="1800" dirty="0" smtClean="0"/>
              <a:t>Sociálním službám nezařazeným do základní sítě kraje může vydat ÚK souhlasné stanovisko subjektu ve struktuře:</a:t>
            </a:r>
          </a:p>
          <a:p>
            <a:pPr lvl="1"/>
            <a:r>
              <a:rPr lang="cs-CZ" sz="1800" dirty="0" smtClean="0"/>
              <a:t>zda poskytovatel podal Žádost o zařazení do Základní sítě kraje</a:t>
            </a:r>
          </a:p>
          <a:p>
            <a:pPr lvl="1"/>
            <a:r>
              <a:rPr lang="cs-CZ" sz="1800" dirty="0" smtClean="0"/>
              <a:t>zda je požadovaná kapacita sociální služby v souladu s potřebností AP na daný rok</a:t>
            </a:r>
          </a:p>
          <a:p>
            <a:pPr lvl="1"/>
            <a:r>
              <a:rPr lang="cs-CZ" sz="1800" dirty="0" smtClean="0"/>
              <a:t>konečné rozhodnutí o zařazení či nezařazení sociální služby do Základní sítě kraje navazuje na schválení Základní sítě kraje Zastupitelstvem ústeckého kraje</a:t>
            </a:r>
          </a:p>
          <a:p>
            <a:pPr marL="457200" lvl="1" indent="0">
              <a:buNone/>
            </a:pP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26210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3569" y="1785938"/>
            <a:ext cx="8003232" cy="1143000"/>
          </a:xfrm>
        </p:spPr>
        <p:txBody>
          <a:bodyPr/>
          <a:lstStyle/>
          <a:p>
            <a:r>
              <a:rPr lang="cs-CZ" sz="3200" dirty="0" smtClean="0"/>
              <a:t>Vyjádření kraje s finanční podporou z EU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3569" y="2928938"/>
            <a:ext cx="8003231" cy="3054350"/>
          </a:xfrm>
        </p:spPr>
        <p:txBody>
          <a:bodyPr/>
          <a:lstStyle/>
          <a:p>
            <a:r>
              <a:rPr lang="cs-CZ" sz="1800" dirty="0" smtClean="0"/>
              <a:t>Sociální služby, které nejsou v souladu se Základní sítí kraje obdrží negativní stanovisko</a:t>
            </a:r>
          </a:p>
          <a:p>
            <a:r>
              <a:rPr lang="cs-CZ" sz="1800" dirty="0" smtClean="0"/>
              <a:t>U poskytovatelů žádajících o souhlasné stanovisko subjektu na plánovanou (neexistující) sociální službu rozhoduje o vydání a znění stanoviska Zastupitelstvo Ústeckého kraje</a:t>
            </a:r>
          </a:p>
          <a:p>
            <a:pPr marL="457200" lvl="1" indent="0">
              <a:buNone/>
            </a:pPr>
            <a:endParaRPr lang="cs-CZ" sz="1800" dirty="0"/>
          </a:p>
          <a:p>
            <a:pPr marL="0" indent="0">
              <a:buNone/>
            </a:pPr>
            <a:r>
              <a:rPr lang="cs-CZ" sz="1800" dirty="0" smtClean="0"/>
              <a:t>Žádáme poskytovatele:</a:t>
            </a:r>
          </a:p>
          <a:p>
            <a:pPr>
              <a:buFontTx/>
              <a:buChar char="-"/>
            </a:pPr>
            <a:r>
              <a:rPr lang="cs-CZ" sz="1800" dirty="0" smtClean="0"/>
              <a:t>o projednávání jejich projektových záměrů </a:t>
            </a:r>
          </a:p>
          <a:p>
            <a:pPr>
              <a:buFontTx/>
              <a:buChar char="-"/>
            </a:pPr>
            <a:r>
              <a:rPr lang="cs-CZ" sz="1800" dirty="0" smtClean="0"/>
              <a:t>o podávání žádostí o vyjádření  v dostatečném předstihu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682862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Děkujeme za pozornost</a:t>
            </a:r>
            <a:endParaRPr lang="cs-CZ" dirty="0"/>
          </a:p>
        </p:txBody>
      </p:sp>
      <p:sp>
        <p:nvSpPr>
          <p:cNvPr id="7" name="Podnadpis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z="2400" dirty="0" smtClean="0">
                <a:solidFill>
                  <a:schemeClr val="tx1"/>
                </a:solidFill>
              </a:rPr>
              <a:t>Bc. Eva Feltlová</a:t>
            </a:r>
          </a:p>
          <a:p>
            <a:r>
              <a:rPr lang="cs-CZ" sz="1600" dirty="0" smtClean="0">
                <a:solidFill>
                  <a:schemeClr val="tx1"/>
                </a:solidFill>
              </a:rPr>
              <a:t>Tel: 475 657 392</a:t>
            </a:r>
          </a:p>
          <a:p>
            <a:r>
              <a:rPr lang="cs-CZ" sz="1600" dirty="0" smtClean="0">
                <a:solidFill>
                  <a:schemeClr val="tx1"/>
                </a:solidFill>
              </a:rPr>
              <a:t>E-mail: feltlova.e@kr-ustecky.cz</a:t>
            </a:r>
            <a:endParaRPr lang="cs-CZ" sz="1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C2AC8A32A294A24D92A111A87B178C33" ma:contentTypeVersion="8" ma:contentTypeDescription="Vytvoří nový dokument" ma:contentTypeScope="" ma:versionID="2c2d495ce2e96be08558f88c3d209193">
  <xsd:schema xmlns:xsd="http://www.w3.org/2001/XMLSchema" xmlns:xs="http://www.w3.org/2001/XMLSchema" xmlns:p="http://schemas.microsoft.com/office/2006/metadata/properties" xmlns:ns2="2d632ede-d24e-494b-b407-b19ccbe77e6c" targetNamespace="http://schemas.microsoft.com/office/2006/metadata/properties" ma:root="true" ma:fieldsID="bdad6afa7a074953918e3d9ae465010e" ns2:_="">
    <xsd:import namespace="2d632ede-d24e-494b-b407-b19ccbe77e6c"/>
    <xsd:element name="properties">
      <xsd:complexType>
        <xsd:sequence>
          <xsd:element name="documentManagement">
            <xsd:complexType>
              <xsd:all>
                <xsd:element ref="ns2:Typ_x0020_formul_x00e1__x0159_e" minOccurs="0"/>
                <xsd:element ref="ns2:Pozn_x00e1_mka" minOccurs="0"/>
                <xsd:element ref="ns2:Vnit_x0159_n_x00ed__x0020_p_x0159_edpi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632ede-d24e-494b-b407-b19ccbe77e6c" elementFormDefault="qualified">
    <xsd:import namespace="http://schemas.microsoft.com/office/2006/documentManagement/types"/>
    <xsd:import namespace="http://schemas.microsoft.com/office/infopath/2007/PartnerControls"/>
    <xsd:element name="Typ_x0020_formul_x00e1__x0159_e" ma:index="8" nillable="true" ma:displayName="Typ formuláře" ma:internalName="Typ_x0020_formul_x00e1__x0159_e">
      <xsd:simpleType>
        <xsd:restriction base="dms:Choice">
          <xsd:enumeration value="Symboly Ústeckého kraje"/>
          <xsd:enumeration value="Vzory smluv"/>
          <xsd:enumeration value="Personální"/>
          <xsd:enumeration value="Veřejné zakázky nedosahující 250 tis. ‎Kč bez DPH"/>
          <xsd:enumeration value="Šablony logomanuálu"/>
          <xsd:enumeration value="Veřejné zakázky od 1 mil. Kč nedosahující 3 mil. Kč bez DPH stavební práce"/>
          <xsd:enumeration value="Veřejné zakázky – Zjednodušené podlimitní řízení"/>
          <xsd:enumeration value="Zřizovací listiny"/>
          <xsd:enumeration value="Kontrolní činnost"/>
          <xsd:enumeration value="Powerpoint prezentace"/>
          <xsd:enumeration value="Veřejné zakázky od 250 tis. Kč nedosahující 1 mil. ‎Kč bez DPH"/>
          <xsd:enumeration value="Služební cesty"/>
          <xsd:enumeration value="Ekonomická činnost"/>
          <xsd:enumeration value="Rada a zastupitelstvo"/>
          <xsd:enumeration value="Archivace a skartace"/>
          <xsd:enumeration value="Správní řád"/>
          <xsd:enumeration value="Plná moc, pověření, zmocnění"/>
          <xsd:enumeration value="Jmenovky a vizitky"/>
          <xsd:enumeration value="Ostatní - nezařazené"/>
          <xsd:enumeration value="Nákup"/>
          <xsd:enumeration value="Veřejné zakázky od 1 mil.Kč nedosahující 2 mil.Kč (dodávky, služby), od 3 mil.Kč nedosahující 6 mil.Kč (stavební práce) ‎"/>
          <xsd:enumeration value="Veřejné zakázky od 250 tis.Kč nedosahující 1 mil.Kč (dodávky, služby), od 250 tis.Kč nedosahující 3 mil.Kč (stavební práce)"/>
          <xsd:enumeration value="Veřejné zakázky od 1 mil.Kč nedosahující 2 mil.Kč (dodávky, služby), od 3 mil.Kč nedosahující 6 mil.Kč (stavební práce)"/>
        </xsd:restriction>
      </xsd:simpleType>
    </xsd:element>
    <xsd:element name="Pozn_x00e1_mka" ma:index="9" nillable="true" ma:displayName="Poznámka" ma:internalName="Pozn_x00e1_mka">
      <xsd:simpleType>
        <xsd:restriction base="dms:Note">
          <xsd:maxLength value="255"/>
        </xsd:restriction>
      </xsd:simpleType>
    </xsd:element>
    <xsd:element name="Vnit_x0159_n_x00ed__x0020_p_x0159_edpis" ma:index="10" nillable="true" ma:displayName="Vnitřní předpis" ma:list="{90dd1e70-125a-4334-99db-a2a6450ed166}" ma:internalName="Vnit_x0159_n_x00ed__x0020_p_x0159_edpis" ma:showField="_x010c__x00ed_slo_x0020_p_x0159_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>
  <documentManagement>
    <Vnit_x0159_n_x00ed__x0020_p_x0159_edpis xmlns="2d632ede-d24e-494b-b407-b19ccbe77e6c" xsi:nil="true"/>
    <Pozn_x00e1_mka xmlns="2d632ede-d24e-494b-b407-b19ccbe77e6c" xsi:nil="true"/>
    <Typ_x0020_formul_x00e1__x0159_e xmlns="2d632ede-d24e-494b-b407-b19ccbe77e6c">Powerpoint prezentace</Typ_x0020_formul_x00e1__x0159_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C04E0E41-06AE-401A-A8D1-3ABC1FEA9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632ede-d24e-494b-b407-b19ccbe77e6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D7D004E-9372-4004-BD32-AA501144712B}">
  <ds:schemaRefs>
    <ds:schemaRef ds:uri="http://purl.org/dc/dcmitype/"/>
    <ds:schemaRef ds:uri="http://www.w3.org/XML/1998/namespace"/>
    <ds:schemaRef ds:uri="http://purl.org/dc/terms/"/>
    <ds:schemaRef ds:uri="http://schemas.microsoft.com/office/2006/metadata/properties"/>
    <ds:schemaRef ds:uri="http://schemas.openxmlformats.org/package/2006/metadata/core-properties"/>
    <ds:schemaRef ds:uri="2d632ede-d24e-494b-b407-b19ccbe77e6c"/>
    <ds:schemaRef ds:uri="http://purl.org/dc/elements/1.1/"/>
    <ds:schemaRef ds:uri="http://schemas.microsoft.com/office/2006/documentManagement/typ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51181D95-1211-4BD1-94C8-2262746F98F8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246E258F-1BC5-4F72-9391-125559CC38EE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2958</TotalTime>
  <Words>462</Words>
  <Application>Microsoft Office PowerPoint</Application>
  <PresentationFormat>Předvádění na obrazovce (4:3)</PresentationFormat>
  <Paragraphs>36</Paragraphs>
  <Slides>7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0" baseType="lpstr">
      <vt:lpstr>Arial</vt:lpstr>
      <vt:lpstr>Calibri</vt:lpstr>
      <vt:lpstr>Motiv sady Office</vt:lpstr>
      <vt:lpstr>Síť sociálních služeb  Ústeckého kraje </vt:lpstr>
      <vt:lpstr>Metodika zajištění sítě sociálních služeb Ústeckého kraje </vt:lpstr>
      <vt:lpstr>Rozvojová síť sociálních služeb Ústeckého kraje </vt:lpstr>
      <vt:lpstr>Rozvojová síť sociálních služeb Ústeckého kraje </vt:lpstr>
      <vt:lpstr>Vyjádření kraje s finanční podporou z EU</vt:lpstr>
      <vt:lpstr>Vyjádření kraje s finanční podporou z EU</vt:lpstr>
      <vt:lpstr>Děkujeme za pozornost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1</dc:title>
  <dc:creator>Jakub Žídek</dc:creator>
  <cp:lastModifiedBy>Feltlová Eva</cp:lastModifiedBy>
  <cp:revision>63</cp:revision>
  <dcterms:created xsi:type="dcterms:W3CDTF">2009-03-16T23:21:44Z</dcterms:created>
  <dcterms:modified xsi:type="dcterms:W3CDTF">2017-10-04T14:55:29Z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64600.0000000000</vt:lpwstr>
  </property>
</Properties>
</file>