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0" r:id="rId2"/>
    <p:sldId id="296" r:id="rId3"/>
    <p:sldId id="285" r:id="rId4"/>
    <p:sldId id="300" r:id="rId5"/>
    <p:sldId id="306" r:id="rId6"/>
    <p:sldId id="286" r:id="rId7"/>
    <p:sldId id="301" r:id="rId8"/>
    <p:sldId id="287" r:id="rId9"/>
    <p:sldId id="305" r:id="rId10"/>
    <p:sldId id="292" r:id="rId11"/>
    <p:sldId id="294" r:id="rId12"/>
    <p:sldId id="307" r:id="rId13"/>
    <p:sldId id="308" r:id="rId14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CC00"/>
    <a:srgbClr val="EEA512"/>
    <a:srgbClr val="CCCC00"/>
    <a:srgbClr val="A29E00"/>
    <a:srgbClr val="663300"/>
    <a:srgbClr val="996600"/>
    <a:srgbClr val="E88B0E"/>
    <a:srgbClr val="CC6600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77101" autoAdjust="0"/>
  </p:normalViewPr>
  <p:slideViewPr>
    <p:cSldViewPr>
      <p:cViewPr>
        <p:scale>
          <a:sx n="80" d="100"/>
          <a:sy n="80" d="100"/>
        </p:scale>
        <p:origin x="-2904" y="-11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4248" y="-108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D389ED-C0F7-4452-B175-7EFF0F923ED8}" type="datetimeFigureOut">
              <a:rPr lang="cs-CZ"/>
              <a:pPr>
                <a:defRPr/>
              </a:pPr>
              <a:t>30.6.2015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3D5EAB-A24A-4112-BAFC-E9629F6E5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05257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106913-165F-483F-86ED-87E78586B7B8}" type="datetimeFigureOut">
              <a:rPr lang="cs-CZ"/>
              <a:pPr>
                <a:defRPr/>
              </a:pPr>
              <a:t>30.6.2015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8EC8B0-F5A0-44C7-9975-614C848094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74429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(20a) 	Vytvářet územní podmínky pro zajištění migrační propustnosti krajiny pro volně žijící živočichy a pro člověka, zejména při umísťování dopravní a technické infrastruktury. V rámci územně plánovací činnosti omezovat nežádoucí          	srůstání sídel s ohledem na zajištění přístupnosti a prostupnosti krajiny.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Both" startAt="19"/>
              <a:tabLst/>
              <a:defRPr/>
            </a:pP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Vytvářet předpoklady pro polyfunkční využívání opuštěných areálů a ploch (tzv.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brownfields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průmyslového, zemědělského, vojenského a jiného původu). Hospodárně využívat zastavěné území (podpora přestaveb revitalizací a 	sanací území) a zajistit ochranu nezastavěného území (zejména zemědělské a lesní půdy) a zachování veřejné zeleně, včetně minimalizace její fragmentace. </a:t>
            </a:r>
            <a:r>
              <a:rPr lang="cs-CZ" sz="1200" i="1" u="none" strike="sng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(Viz také čl. 22 PÚR ČR 2006)</a:t>
            </a:r>
            <a:r>
              <a:rPr lang="cs-CZ" sz="1200" u="none" strike="sng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Cílem je účelné využívání a uspořádání 	území úsporné v nárocích na veřejné rozpočty na dopravu a energie, které koordinací veřejných a soukromých zájmů na rozvoji území omezuje negativní důsledky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suburbanizace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udržitelný rozvoj území.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20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(26)                Vymezovat zastavitelné plochy v záplavových územích a umisťovat do nich veřejnou infrastrukturu jen ve zcela výjimečných a zvlášť odůvodněných případech. Vymezovat a chránit zastavitelné plochy pro přemístění zástavby z	 území s vysokou mírou rizika vzniku povodňových škod. </a:t>
            </a:r>
          </a:p>
          <a:p>
            <a:pPr marL="228600" indent="-228600">
              <a:buNone/>
            </a:pPr>
            <a:endParaRPr lang="cs-CZ" dirty="0" smtClean="0"/>
          </a:p>
          <a:p>
            <a:pPr lvl="0" fontAlgn="base"/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(25)	Vytvářet podmínky pro preventivní ochranu území a obyvatelstva před potenciálními riziky a přírodními katastrofami v území (záplavy, sesuvy půdy, eroze, sucho atd.) s cílem minimalizovat rozsah případných škod. Zejména zajistit 	územní ochranu ploch potřebných pro umísťování staveb a opatření na ochranu před povodněmi a pro vymezení území určených k řízeným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rozlivům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povodní. Vytvářet podmínky pro zvýšení přirozené retence srážkových vod 	v území s ohledem na strukturu osídlení a kulturní krajinu jako alternativy k umělé akumulaci vod. </a:t>
            </a:r>
            <a:r>
              <a:rPr lang="cs-CZ" sz="1200" i="1" u="none" strike="sng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(Viz také UAEU, část III. 5 čl. 23, 24; viz také čl. 27 PÚR ČR 2006). </a:t>
            </a:r>
            <a:endParaRPr lang="cs-CZ" sz="120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V zastavěných územích a zastavitelných plochách vytvářet podmínky pro zadržování, vsakování i využívání dešťových vod jako zdroje vody a s cílem zmírňování účinků povodní.</a:t>
            </a:r>
          </a:p>
          <a:p>
            <a:pPr marL="228600" indent="-22860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Rozvojové oblasti a rozvojové osy jsou vymezovány v územích, v nichž z důvodů soustředění aktivit mezinárodního a republikového významu existují zvýšené požadavky na změny v území.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500" b="0" i="0" u="none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lvl="0" fontAlgn="base"/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OB6 Rozvojová oblast Ústí nad Labem </a:t>
            </a:r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Vymezení</a:t>
            </a:r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: jižní část ORP Teplice, Ústí nad Labem, Děčín (jen obce v severozápadní části).</a:t>
            </a:r>
          </a:p>
          <a:p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Území ovlivněné rozvojovou dynamikou krajského města Ústí nad Labem při spolupůsobení vedlejšího centra Teplice a urbanizovaného osídlení. Koncentrace obyvatelstva a ekonomických činností; podporujícím faktorem rozvoje je existující poloha na I. tranzitním železničním koridoru a připravované dokončení dálnice D8. </a:t>
            </a:r>
          </a:p>
          <a:p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lvl="0" fontAlgn="base"/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OS2 Rozvojová osa Praha–Ústí nad Labem–hranice ČR/Německo (–</a:t>
            </a:r>
            <a:r>
              <a:rPr lang="cs-CZ" sz="15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Dresden</a:t>
            </a:r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Vymezení</a:t>
            </a:r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: </a:t>
            </a:r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Obce v území ovlivněném dálnicí D8 a železniční tratí č. 090 (I. tranzitní železniční koridor) při spolupůsobení center osídlení Roudnice nad Labem, Lovosice, Litoměřice a Děčín; Navazuje na rozvojovou osu v zahraničí.</a:t>
            </a:r>
          </a:p>
          <a:p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Úkoly pro územní plánování:</a:t>
            </a:r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lvl="0"/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vytvářet územní podmínky pro řešení protipovodňové ochrany v sevřeném údolí Labe,</a:t>
            </a:r>
          </a:p>
          <a:p>
            <a:pPr lvl="0"/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vytvářet územní podmínky pro řešení negativních dopadů velkoplošné a pohledově exponované těžby surovin.</a:t>
            </a:r>
          </a:p>
          <a:p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Zodpovídá: Ústecký kraj</a:t>
            </a:r>
          </a:p>
          <a:p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lvl="0" fontAlgn="base"/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OS7 Rozvojová osa Ústí nad Labem–Chomutov–Karlovy Vary–Cheb–hranice ČR/Německo </a:t>
            </a:r>
            <a:b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Obce s výraznou vazbou na významné dopravní cesty, tj. ve východní části na silnici I/13.</a:t>
            </a:r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Území ovlivněné hustým urbanizovaným osídlením s centry Most, Litvínov, Chomutov, Kadaň, Klášterec nad Ohří, soustředěním povrchové těžby hnědého uhlí s velkými dopady na změny v území; </a:t>
            </a:r>
          </a:p>
          <a:p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SPECIFICKÉ OBLASTI</a:t>
            </a:r>
          </a:p>
          <a:p>
            <a:pPr lvl="0" fontAlgn="base"/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…jsou vymezovány v územích, ve kterých se v porovnání s ostatním územím ČR dlouhodobě projevují problémy z hlediska udržitelného rozvoje území, přitom se jedná o území se specifickými hodnotami </a:t>
            </a:r>
            <a:r>
              <a:rPr lang="cs-CZ" sz="15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mezinár</a:t>
            </a:r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. a </a:t>
            </a:r>
            <a:r>
              <a:rPr lang="cs-CZ" sz="15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republ</a:t>
            </a:r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. významu </a:t>
            </a:r>
          </a:p>
          <a:p>
            <a:pPr lvl="0" fontAlgn="base"/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Účelem vymezení specifických oblastí je, aby v nich kraje, ministerstva a jiné ústřední správní úřady v rámci svých působností vytvářely </a:t>
            </a:r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podmínky pro odstranění problémů.</a:t>
            </a:r>
            <a:endParaRPr lang="cs-CZ" sz="1500" b="0" i="0" u="none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lvl="0" fontAlgn="base"/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SOB6 Specifická oblast Krušné hory</a:t>
            </a:r>
          </a:p>
          <a:p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Důvody vymezení:</a:t>
            </a:r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lvl="0" fontAlgn="base"/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Potřeba rozvíjet a využívat s ohledem na udržitelný rozvoj území vysoký rekreační potenciál jediného horského území v ČR bez velkoplošné ochrany přírody a krajiny, které plní rekreační funkci nejen v rámci ČR, ale i pro Sasko. Území je významné rovněž z hlediska přírodních hodnot, zejména se jedná o ptačí oblast </a:t>
            </a:r>
            <a:r>
              <a:rPr lang="cs-CZ" sz="15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Novodomského</a:t>
            </a:r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rašeliniště – Kovářská a Východní Krušné hory a několik národních přírodních rezervací a evropsky významných lokalit soustavy Natura 2000.</a:t>
            </a:r>
          </a:p>
          <a:p>
            <a:pPr lvl="0" fontAlgn="base"/>
            <a:endParaRPr lang="cs-CZ" sz="1500" b="0" i="0" u="none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Úkoly pro územní plánování:</a:t>
            </a:r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lvl="0"/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Vytvářet podmínky pro </a:t>
            </a:r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rozvoj rekreační funkce Krušných hor a zkvalitnění dopravní a technické infrastruktury, bydlení a občanského vybavení</a:t>
            </a:r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,</a:t>
            </a:r>
          </a:p>
          <a:p>
            <a:pPr lvl="0"/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vytvářet územní podmínky </a:t>
            </a:r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pro rozvoj dopravní dostupnosti území </a:t>
            </a:r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a </a:t>
            </a:r>
            <a:r>
              <a:rPr lang="cs-CZ" sz="1500" b="0" i="0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přeshraničních</a:t>
            </a:r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dopravních tahů,</a:t>
            </a:r>
          </a:p>
          <a:p>
            <a:pPr lvl="0"/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vytvářet územní podmínky </a:t>
            </a:r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pro ekonomický rozvoj, zejména lesnictví, ekologického zemědělství, rekreace a cestovního ruchu,</a:t>
            </a:r>
          </a:p>
          <a:p>
            <a:pPr lvl="0"/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účinným způsobem regulovat a zamezit rizikům překotně se rozvíjející výstavby větrných elektráren, včetně souvisejících zařízení (přístupových komunikací, vyvedení energetického výkonu apod.), jak z hlediska minimalizace vlivů na životní prostředí, krajinu a osídlení, tak z hlediska funkčnosti větrných elektráren v systému zásobování elektrickou energií, především v Ústeckém kraji.,</a:t>
            </a:r>
          </a:p>
          <a:p>
            <a:pPr lvl="0"/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vytvářet územní podmínky pro posílení koordinace cestovního ruchu </a:t>
            </a:r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 SOB6 Krušné hory a lázeňství v OB12 Karlovy Vary.</a:t>
            </a:r>
          </a:p>
          <a:p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 </a:t>
            </a:r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r>
              <a:rPr lang="cs-CZ" sz="1500" b="0" i="0" u="sng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Úkoly pro ministerstva a jiné ústřední správní úřady:</a:t>
            </a:r>
            <a:endParaRPr lang="cs-CZ" sz="1500" b="0" i="0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lvl="0" fontAlgn="base"/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zohlednit specifika oblasti při tvorbě resortních dokumentů a cílenými programy podporovat rozvoj rekreace a cestovního ruchu, ekologických forem dopravy, služeb a obnovu lesních porostů a tím přispět ke snížení nezaměstnanosti v oblasti.</a:t>
            </a:r>
          </a:p>
          <a:p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Zodpovídá: MMR + MŽP + </a:t>
            </a:r>
            <a:r>
              <a:rPr lang="cs-CZ" sz="1500" b="0" i="0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MZe</a:t>
            </a:r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+ MD + </a:t>
            </a:r>
            <a:r>
              <a:rPr lang="cs-CZ" sz="1500" b="0" i="0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MPaSV</a:t>
            </a:r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….Termín: průběžně</a:t>
            </a:r>
          </a:p>
          <a:p>
            <a:pPr lvl="0" fontAlgn="base"/>
            <a:r>
              <a:rPr lang="cs-CZ" sz="15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podporovat ekonomické aktivity přispívající ke stabilizaci a rozvoji osídlení, podporovat návrat drobného podnikání do Krušných hor a funkci rekreačního zázemí nejen pro obyvatele pánevní oblasti kraje, ale i sousedního území Saska.</a:t>
            </a:r>
          </a:p>
          <a:p>
            <a:r>
              <a:rPr lang="cs-CZ" sz="1500" b="0" i="0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Zodpovídá: MMR + MPO…………………………………..Termín: průběžně</a:t>
            </a:r>
            <a:endParaRPr lang="cs-CZ" sz="1500" b="0" i="0" strike="noStrike" baseline="0" dirty="0">
              <a:latin typeface="Arial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rámci územního plánování je nutno zajistit vymezení ploch, koridorů a územních rezerv pro lokalizaci záměrů dopravní infrastruktury. </a:t>
            </a:r>
          </a:p>
          <a:p>
            <a:pPr lvl="0" fontAlgn="base"/>
            <a:r>
              <a:rPr lang="cs-CZ" sz="1200" u="sng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Úkoly územního plánování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 kraje v ZÚR 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obce v ÚP 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upřesní vymezení ploch a koridorů dopravní infrastruktury a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zajistí tak územní ochranu vymezených koridorů a ploch </a:t>
            </a:r>
          </a:p>
          <a:p>
            <a:pPr lvl="0" fontAlgn="base"/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Koridory vysokorychlostní dopravy</a:t>
            </a:r>
          </a:p>
          <a:p>
            <a:pPr lvl="0" fontAlgn="base"/>
            <a:r>
              <a:rPr lang="cs-CZ" sz="1200" b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VR1</a:t>
            </a:r>
            <a:endParaRPr lang="cs-CZ" sz="120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Důvody 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Chránit na území ČR navržené koridory vysokorychlostní dopravy v návaznosti na obdobné koridory v zahraničí.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Úkoly pro územní plánování: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Prověřit územní podmínky pro umístění rozvojového záměru a podle výsledků prověření zajistit ochranu území pro tento rozvojový záměr vymezením územních rezerv, případně vymezením koridorů pro úseky (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Dresden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–) hranice SRN/ČR–Lovosice/Litoměřice–Praha, 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Úkoly pro ministerstva a jiné ústřední správní úřady: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Prověřit možnost průchodu přes Ústí nad Labem na koridoru Praha – hranice ČR/SRN (–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Dresden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zastávkou pro konvenční rychlíkovou dopravu. Prověřit reálnost, účelnost a požadované podmínky územní ochrany koridorů VRT, včetně způsobu využití vysokorychlostní dopravy a její koordinace s dalšími dotčenými státy a navazující případné stanovení podmínek pro vytvoření územních rezerv. </a:t>
            </a:r>
          </a:p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Zodpovídá: Ministerstvo dopravy, ve spolupráci s MŽP, MMR…..Termín: 2016</a:t>
            </a:r>
          </a:p>
          <a:p>
            <a:endParaRPr lang="cs-CZ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fontAlgn="base"/>
            <a:r>
              <a:rPr lang="cs-CZ" sz="1200" b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C-E61</a:t>
            </a:r>
            <a:endParaRPr lang="cs-CZ" sz="120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Jedná se o trat č. 072 Děčín–Ústí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n.L.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Střekov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_Lysá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n.L.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–….a dále na Kolín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Důvody 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Dodržení závazků ČR jako signatáře mezinárodních dohod AGC a AGTC, součást TEN-T. 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Úkoly pro ministerstva a jiné ústřední správní úřady: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Připravit podklady pro územní změny nutné k realizaci rozvojového záměru. </a:t>
            </a:r>
          </a:p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Zodpovídá: Ministerstvo dopravy</a:t>
            </a:r>
          </a:p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Termín: rok 2016</a:t>
            </a:r>
          </a:p>
          <a:p>
            <a:endParaRPr lang="cs-CZ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fontAlgn="base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Silniční doprava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fontAlgn="base"/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Úkolem PÚR ČR v této části je zejména vytvořit podmínky pro dokončení základní sítě kapacitních silnic, umožňující převést na ně část zátěže intenzívní dopravy. </a:t>
            </a:r>
          </a:p>
          <a:p>
            <a:pPr lvl="0" fontAlgn="base"/>
            <a:r>
              <a:rPr lang="cs-CZ" sz="1200" b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S11</a:t>
            </a:r>
            <a:endParaRPr lang="cs-CZ" sz="120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D8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Děčín–Česká Lípa–Svor–Bílý Kostel nad Nisou–­Liberec–R35. 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Důvody 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Převedení zvýšeného dopravního zatížení mezi Ústeckým krajem a Libereckým krajem, a to také ve vztahu k příčným spojením se Svobodným státem Sasko. 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Kritéria a podmínky pro rozhodování o změnách v území: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 rozhodování a posuzování záměrů na změny v území přednostně sledovat zkvalitnění obsluhy území při uspokojivém vyřešení problémů průchodu kapacitní silnice územím dvou CHKO. </a:t>
            </a:r>
          </a:p>
          <a:p>
            <a:r>
              <a:rPr lang="cs-CZ" dirty="0" smtClean="0"/>
              <a:t>…platí pro kraje i obce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Vodní doprava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fontAlgn="base"/>
            <a:r>
              <a:rPr lang="cs-CZ" sz="1200" b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VD1</a:t>
            </a:r>
            <a:endParaRPr lang="cs-CZ" sz="120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Labe: Pardubice–hranice SRN. 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Důvody 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Vytvoření územních podmínek pro zabezpečení splavnosti Labe jako vodní cesty mezinárodního významu. 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Úkoly pro ministerstva a jiné ústřední správní úřady: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Prověřit reálnost a účelnost splavnění a potřeb zlepšování parametrů vodních cest využívaných včetně případného stanovení podmínek pro vytvoření územních rezerv.</a:t>
            </a:r>
          </a:p>
          <a:p>
            <a:pPr lvl="0"/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Prověřit možnosti minimalizace dopadů splavnění na životní prostředí.</a:t>
            </a:r>
          </a:p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Zodpovídá: Ministerstvo dopravy v součinnosti s Ministerstvem životního prostředí</a:t>
            </a:r>
          </a:p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Termín: do roku  </a:t>
            </a:r>
            <a:r>
              <a:rPr lang="cs-CZ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Úkoly pro územní plánování: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Zohlednit závěry vyplývající ze splněného úkolu pro ministerstva a jiné ústřední správní úřady.</a:t>
            </a:r>
          </a:p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Zodpovídá: Pardubický kraj, Středočeský kraj, Ústecký kraj </a:t>
            </a:r>
          </a:p>
          <a:p>
            <a:endParaRPr lang="cs-CZ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fontAlgn="base"/>
            <a:r>
              <a:rPr lang="cs-CZ" sz="1200" b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Veřejné terminály a přístavy s vazbou na logistická centra (dále VTP)</a:t>
            </a:r>
            <a:endParaRPr lang="cs-CZ" sz="120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vnitrozemské 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říční přístavy 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Praha, 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Děčín, Ústí nad Labem, Lovosice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Mělník, a následně Pardubice. 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Důvody 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Postupné etapovité budování sítě VTP napojených na železniční, silniční a případně i vodní a leteckou dopravu, budované podle jednotné koncepce za účelem poskytování překládky a širokého spektra logistických služeb.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Síť VTP umožní optimalizovat silniční dopravu a uplatnit princip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komodality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(účinné využívání různých druhů dopravy provozovaných samostatně)o a udržitelného využití zdrojů). Součást evropské sítě veřejných terminálů a přístavů TEN-T.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Kritéria a podmínky pro rozhodování o změnách v území: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 rozhodování a posuzování záměrů na změny v území zohledňovat aktuální dostupnost dopravních módů pro předpokládané veřejné terminály a dále přednostně zohledňovat přepravní proudy a možnost jejich přesunu pomocí VTP mimo zvláště chráněná území přírody, lokality soustavy NATURA 2000 a významné koncentrace bydlení.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Úkoly pro ministerstva a jiné ústřední správní úřady: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Spolupráce s kraji na výběru konkrétních lokalit v rámci pořizování ZÚR. </a:t>
            </a:r>
          </a:p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Zodpovídá: MD v součinnosti s  MŽP, MPO, MMR a </a:t>
            </a:r>
            <a:r>
              <a:rPr lang="cs-CZ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MZe</a:t>
            </a:r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Termín :2016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Úkoly pro územní plánování: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Prověřit územní podmínky pro umístění rozvojového záměru a podle výsledků prověření vymezit plochu nebo zajistit ochranu území vymezením ploch pro vnitrozemské říční přístavy v Děčíně, Ústí nad Labem a Lovosicích.</a:t>
            </a:r>
          </a:p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Zodpovídá: Ústecký kraj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KORIDORY A PLOCHY TECHNICKÉ INFRASTRUKTURY A SOUVISEJÍCÍCH ROZVOJOVÝCH ZÁMĚRŮ</a:t>
            </a:r>
          </a:p>
          <a:p>
            <a:pPr lvl="0" fontAlgn="base"/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E25 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Koridor pro vedení 110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 trase Nový Bor – Nová Huť – elektrická stanice Varnsdorf.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Důvody vymezení: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Zajistit spolehlivé a kapacitní zásobování oblasti Šluknovského výběžku elektrickou energií.</a:t>
            </a:r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Kritéria a podmínky pro rozhodování o změnách v území: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Minimalizovat dopady na životní prostředí, zejména v úseku procházejícím přes velkoplošná zvláště chráněná území.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Úkoly pro územní plánování: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Vymezit v ZÚR koridor pro rozvojový záměr, přitom vycházet ze závěrů územní studie </a:t>
            </a:r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Prověření možné varianty vedení 110 </a:t>
            </a:r>
            <a:r>
              <a:rPr lang="cs-CZ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</a:t>
            </a:r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zásobujícího Šluknovský výběžek,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pořízené Ministerstvem pro místní rozvoj….v r. 2014</a:t>
            </a:r>
          </a:p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Zodpovídá: Ústecký kraj, Liberecký kraj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8EC8B0-F5A0-44C7-9975-614C84809487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71604" y="2130425"/>
            <a:ext cx="71438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1604" y="3886200"/>
            <a:ext cx="7143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AD46E-4AAD-4483-8847-8AB961FECD82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DFB4-40F6-4DA3-97F9-5BA4DDE6AC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46444-BA17-493F-899A-9836F036C2BC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61464-1DD2-4AE9-BF5D-FACE82EA28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785926"/>
            <a:ext cx="2057400" cy="434023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643042" y="1785926"/>
            <a:ext cx="4833958" cy="434023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D480C-AA4B-431C-A339-6FBB72F5BA0D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51AAB-DB38-49DE-B9F5-AB24AE0AC7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DBE28-94F4-4F99-BD4B-104B3B03ED93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563A8-230D-45A6-94B4-CFC2024147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1603" y="4406900"/>
            <a:ext cx="71438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71603" y="2906713"/>
            <a:ext cx="71438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31144-4EA1-4BB7-94A3-9982EC9454C9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E1F8-0FC4-4219-971E-D21D2624EB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1604" y="3071810"/>
            <a:ext cx="3500462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42" y="3071810"/>
            <a:ext cx="3471858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C91-543A-4CBE-A764-06C052D8AE9A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A38A7-CAEE-47F9-BB4F-B0F7D480E3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71604" y="3071810"/>
            <a:ext cx="3500462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71604" y="3857629"/>
            <a:ext cx="3500462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14942" y="3071810"/>
            <a:ext cx="347185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14942" y="3857629"/>
            <a:ext cx="3471858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92C94-F683-409B-84AF-2FCA01252ECD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EA458-279D-4823-AB12-DABD3C337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7B103-F715-4AFC-9CCE-3889F2DA9535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CE265-16A2-4093-A55B-D9F257EE36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88A7-07A3-4B46-9D7A-18C15918C8C5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6B8D4-03DF-4485-BD5F-94631521A1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8639" y="1785926"/>
            <a:ext cx="285048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3438" y="1785926"/>
            <a:ext cx="4043362" cy="4340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78639" y="3143248"/>
            <a:ext cx="2850486" cy="2982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54D60-01B9-4830-9BC2-2B42F95554BF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C6DCE-F001-49A0-92C0-0F4527DA2E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8638" y="4800600"/>
            <a:ext cx="713676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78638" y="1785927"/>
            <a:ext cx="7136766" cy="29416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78638" y="5367338"/>
            <a:ext cx="713676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4E79-CB5A-4E6E-81E0-9678D56A5265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EEE71-C80E-4661-95DF-6B29401BA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7" descr="uk_logo.wm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" y="292100"/>
            <a:ext cx="347503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71625" y="1785938"/>
            <a:ext cx="7115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71625" y="3071813"/>
            <a:ext cx="71151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581150" y="6356350"/>
            <a:ext cx="1133475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64579B8-93D6-48B0-A141-C2339304980A}" type="datetime1">
              <a:rPr lang="cs-CZ"/>
              <a:pPr>
                <a:defRPr/>
              </a:pPr>
              <a:t>30.6.2015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884488" y="6357938"/>
            <a:ext cx="4530725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cs-CZ" sz="1200" kern="1200">
                <a:solidFill>
                  <a:srgbClr val="89A1A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572375" y="6356350"/>
            <a:ext cx="1114425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0D4708-25F2-4885-8FA1-46D8F8628D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75D67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268538" y="1628775"/>
            <a:ext cx="44640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b="1" dirty="0" smtClean="0"/>
              <a:t>POLITIKA </a:t>
            </a:r>
            <a:endParaRPr lang="cs-CZ" dirty="0"/>
          </a:p>
          <a:p>
            <a:r>
              <a:rPr lang="cs-CZ" b="1" dirty="0"/>
              <a:t>ÚZEMNÍHO ROZVOJE České republiky, </a:t>
            </a:r>
            <a:endParaRPr lang="cs-CZ" dirty="0"/>
          </a:p>
          <a:p>
            <a:r>
              <a:rPr lang="cs-CZ" b="1" dirty="0"/>
              <a:t>ve znění Aktualizace č. 1 </a:t>
            </a:r>
            <a:endParaRPr lang="cs-CZ" dirty="0"/>
          </a:p>
          <a:p>
            <a:r>
              <a:rPr lang="cs-CZ" dirty="0" smtClean="0"/>
              <a:t>Schválena vládou ČR </a:t>
            </a:r>
            <a:r>
              <a:rPr lang="cs-CZ" dirty="0" err="1" smtClean="0"/>
              <a:t>usn.č</a:t>
            </a:r>
            <a:r>
              <a:rPr lang="cs-CZ" dirty="0" smtClean="0"/>
              <a:t>. </a:t>
            </a:r>
            <a:r>
              <a:rPr lang="cs-CZ" dirty="0" smtClean="0"/>
              <a:t>276/2015 dne 15.4.2015, </a:t>
            </a:r>
            <a:r>
              <a:rPr lang="cs-CZ" b="1" dirty="0" smtClean="0"/>
              <a:t>závazná od 17.4.2015 </a:t>
            </a:r>
            <a:endParaRPr lang="cs-CZ" b="1" dirty="0"/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3268663"/>
            <a:ext cx="4535487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3" y="1785938"/>
            <a:ext cx="8147248" cy="1143000"/>
          </a:xfrm>
        </p:spPr>
        <p:txBody>
          <a:bodyPr/>
          <a:lstStyle/>
          <a:p>
            <a:r>
              <a:rPr lang="cs-CZ" dirty="0" smtClean="0"/>
              <a:t>Úkoly pro ministerstva a jiné správní úřady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3" y="3071813"/>
            <a:ext cx="8147248" cy="3054350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176) Pro </a:t>
            </a:r>
            <a:r>
              <a:rPr lang="cs-CZ" dirty="0" smtClean="0"/>
              <a:t>MŽP ve spolupráci s </a:t>
            </a:r>
            <a:r>
              <a:rPr lang="cs-CZ" dirty="0" err="1" smtClean="0"/>
              <a:t>MZe</a:t>
            </a:r>
            <a:r>
              <a:rPr lang="cs-CZ" dirty="0" smtClean="0"/>
              <a:t>,MPO a kraji</a:t>
            </a:r>
          </a:p>
          <a:p>
            <a:pPr>
              <a:buNone/>
            </a:pPr>
            <a:r>
              <a:rPr lang="cs-CZ" dirty="0" smtClean="0"/>
              <a:t>….navrhnout podmínky a zpracovat </a:t>
            </a:r>
            <a:r>
              <a:rPr lang="cs-CZ" b="1" dirty="0" smtClean="0"/>
              <a:t>odborný podklad</a:t>
            </a:r>
            <a:r>
              <a:rPr lang="cs-CZ" dirty="0" smtClean="0"/>
              <a:t> pro vymezování lokalit vhodných pro využití </a:t>
            </a:r>
            <a:r>
              <a:rPr lang="cs-CZ" b="1" dirty="0" smtClean="0"/>
              <a:t>OZE</a:t>
            </a:r>
            <a:r>
              <a:rPr lang="cs-CZ" dirty="0" smtClean="0"/>
              <a:t> – při zachování přírodních a kulturních hodnot a charakteru krajiny</a:t>
            </a:r>
          </a:p>
          <a:p>
            <a:pPr>
              <a:buNone/>
            </a:pPr>
            <a:r>
              <a:rPr lang="cs-CZ" dirty="0" smtClean="0"/>
              <a:t>							Termín: r. 2016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pro územní plánování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7" y="3071813"/>
            <a:ext cx="8291264" cy="3054350"/>
          </a:xfrm>
        </p:spPr>
        <p:txBody>
          <a:bodyPr/>
          <a:lstStyle/>
          <a:p>
            <a:pPr>
              <a:buNone/>
            </a:pPr>
            <a:r>
              <a:rPr lang="cs-CZ" u="sng" dirty="0" smtClean="0"/>
              <a:t>pro kraje</a:t>
            </a:r>
            <a:r>
              <a:rPr lang="cs-CZ" dirty="0" smtClean="0"/>
              <a:t>:</a:t>
            </a:r>
          </a:p>
          <a:p>
            <a:pPr>
              <a:buNone/>
            </a:pPr>
            <a:r>
              <a:rPr lang="cs-CZ" dirty="0" smtClean="0"/>
              <a:t>199) Na </a:t>
            </a:r>
            <a:r>
              <a:rPr lang="cs-CZ" dirty="0" smtClean="0"/>
              <a:t>základě navržených podmínek a zpracovaného podkladu MŽP </a:t>
            </a:r>
            <a:r>
              <a:rPr lang="cs-CZ" b="1" dirty="0" smtClean="0"/>
              <a:t>prověřit možnost vymezení </a:t>
            </a:r>
            <a:r>
              <a:rPr lang="cs-CZ" dirty="0" smtClean="0"/>
              <a:t>ploch vhodných pro umístění </a:t>
            </a:r>
            <a:r>
              <a:rPr lang="cs-CZ" b="1" dirty="0" smtClean="0"/>
              <a:t>OZE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3" y="1785938"/>
            <a:ext cx="8147248" cy="1143000"/>
          </a:xfrm>
        </p:spPr>
        <p:txBody>
          <a:bodyPr/>
          <a:lstStyle/>
          <a:p>
            <a:r>
              <a:rPr lang="cs-CZ" dirty="0" smtClean="0"/>
              <a:t>Úkoly pro ministerstva a jiné správní úřady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3" y="3071812"/>
            <a:ext cx="8147248" cy="3453531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183)  </a:t>
            </a:r>
            <a:r>
              <a:rPr lang="cs-CZ" dirty="0" smtClean="0"/>
              <a:t>Pro </a:t>
            </a:r>
            <a:r>
              <a:rPr lang="cs-CZ" dirty="0" smtClean="0"/>
              <a:t>MPO </a:t>
            </a:r>
            <a:r>
              <a:rPr lang="cs-CZ" dirty="0" smtClean="0"/>
              <a:t>ve spolupráci s </a:t>
            </a:r>
            <a:r>
              <a:rPr lang="cs-CZ" dirty="0" smtClean="0"/>
              <a:t>MŽP, </a:t>
            </a:r>
            <a:r>
              <a:rPr lang="cs-CZ" dirty="0" err="1" smtClean="0"/>
              <a:t>MZe</a:t>
            </a:r>
            <a:r>
              <a:rPr lang="cs-CZ" dirty="0" smtClean="0"/>
              <a:t>, MK a </a:t>
            </a:r>
            <a:r>
              <a:rPr lang="cs-CZ" dirty="0" smtClean="0"/>
              <a:t>kraji</a:t>
            </a:r>
          </a:p>
          <a:p>
            <a:pPr>
              <a:buNone/>
            </a:pPr>
            <a:r>
              <a:rPr lang="cs-CZ" dirty="0" smtClean="0"/>
              <a:t>….prověřit účelnost a </a:t>
            </a:r>
            <a:r>
              <a:rPr lang="cs-CZ" dirty="0" smtClean="0"/>
              <a:t>reálnost lokalit vhodných </a:t>
            </a:r>
            <a:r>
              <a:rPr lang="cs-CZ" dirty="0" smtClean="0"/>
              <a:t>pro umís</a:t>
            </a:r>
            <a:r>
              <a:rPr lang="cs-CZ" dirty="0" smtClean="0"/>
              <a:t>ť</a:t>
            </a:r>
            <a:r>
              <a:rPr lang="cs-CZ" dirty="0" smtClean="0"/>
              <a:t>ování přečerpávacích vodních elektráren …z důvodu zajištění spolehlivosti elektrizační soustavy ČR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							Termín: r. </a:t>
            </a:r>
            <a:r>
              <a:rPr lang="cs-CZ" dirty="0" smtClean="0"/>
              <a:t>2015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3" y="1785938"/>
            <a:ext cx="8147248" cy="1143000"/>
          </a:xfrm>
        </p:spPr>
        <p:txBody>
          <a:bodyPr/>
          <a:lstStyle/>
          <a:p>
            <a:r>
              <a:rPr lang="cs-CZ" dirty="0" smtClean="0"/>
              <a:t>Úkoly pro </a:t>
            </a:r>
            <a:r>
              <a:rPr lang="cs-CZ" dirty="0" smtClean="0"/>
              <a:t>územní plánování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3" y="3071812"/>
            <a:ext cx="8147248" cy="3453531"/>
          </a:xfrm>
        </p:spPr>
        <p:txBody>
          <a:bodyPr/>
          <a:lstStyle/>
          <a:p>
            <a:pPr>
              <a:buNone/>
            </a:pPr>
            <a:r>
              <a:rPr lang="cs-CZ" u="sng" dirty="0" smtClean="0"/>
              <a:t>Pro kraje</a:t>
            </a:r>
            <a:r>
              <a:rPr lang="cs-CZ" dirty="0" smtClean="0"/>
              <a:t>:</a:t>
            </a:r>
          </a:p>
          <a:p>
            <a:pPr>
              <a:buNone/>
            </a:pPr>
            <a:r>
              <a:rPr lang="cs-CZ" dirty="0" smtClean="0"/>
              <a:t>203) Na základě prověření lokalit vhodných pro PVE prověřit možnost vymezení plochy , koridoru nebo územní rezervy ….pr</a:t>
            </a:r>
            <a:r>
              <a:rPr lang="cs-CZ" dirty="0" smtClean="0"/>
              <a:t>o zařízení k  zajištění spolehlivosti elektrizační soustavy ČR v souvislosti s využíváním OZE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				</a:t>
            </a:r>
            <a:r>
              <a:rPr lang="cs-CZ" dirty="0" smtClean="0"/>
              <a:t>			Termín</a:t>
            </a:r>
            <a:r>
              <a:rPr lang="cs-CZ" dirty="0" smtClean="0"/>
              <a:t>: r. </a:t>
            </a:r>
            <a:r>
              <a:rPr lang="cs-CZ" dirty="0" smtClean="0"/>
              <a:t>2015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363273" cy="792088"/>
          </a:xfrm>
        </p:spPr>
        <p:txBody>
          <a:bodyPr/>
          <a:lstStyle/>
          <a:p>
            <a:r>
              <a:rPr lang="cs-CZ" sz="3300" dirty="0" smtClean="0"/>
              <a:t>Republikové priority = udržitelný rozvoj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420888"/>
            <a:ext cx="8435280" cy="4248472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14 a) – dbát na rozvoj primárního sektoru</a:t>
            </a:r>
          </a:p>
          <a:p>
            <a:pPr>
              <a:buNone/>
            </a:pPr>
            <a:r>
              <a:rPr lang="cs-CZ" dirty="0" smtClean="0"/>
              <a:t>20a) – migrační propustnost krajiny …..i pro člověka + nežádoucí srůstání sídel s ohledem na přístupnost i propustnost krajiny</a:t>
            </a:r>
          </a:p>
          <a:p>
            <a:pPr>
              <a:buNone/>
            </a:pPr>
            <a:r>
              <a:rPr lang="cs-CZ" dirty="0" smtClean="0"/>
              <a:t>23 – dostatečný odstup nových obytných ploch</a:t>
            </a:r>
          </a:p>
          <a:p>
            <a:pPr>
              <a:buNone/>
            </a:pPr>
            <a:r>
              <a:rPr lang="cs-CZ" dirty="0" smtClean="0"/>
              <a:t>24 a) – dostatečný odstup od </a:t>
            </a:r>
            <a:r>
              <a:rPr lang="cs-CZ" dirty="0" err="1" smtClean="0"/>
              <a:t>prům</a:t>
            </a:r>
            <a:r>
              <a:rPr lang="cs-CZ" dirty="0" smtClean="0"/>
              <a:t>. a zem. areálů</a:t>
            </a:r>
          </a:p>
          <a:p>
            <a:pPr>
              <a:buNone/>
            </a:pPr>
            <a:r>
              <a:rPr lang="cs-CZ" dirty="0" smtClean="0"/>
              <a:t>….na území, kde dlouhodobě dochází k překračování imisních limitů</a:t>
            </a:r>
          </a:p>
          <a:p>
            <a:pPr>
              <a:buNone/>
            </a:pPr>
            <a:r>
              <a:rPr lang="cs-CZ" dirty="0" smtClean="0"/>
              <a:t>….připravuje se pomůcka k uplat</a:t>
            </a:r>
            <a:r>
              <a:rPr lang="cs-CZ" dirty="0" smtClean="0"/>
              <a:t>ňování priorit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ROB_a_SOB"/>
          <p:cNvPicPr>
            <a:picLocks noChangeAspect="1" noChangeArrowheads="1"/>
          </p:cNvPicPr>
          <p:nvPr/>
        </p:nvPicPr>
        <p:blipFill>
          <a:blip r:embed="rId3" cstate="print"/>
          <a:srcRect l="8539" t="12015" r="59970" b="55412"/>
          <a:stretch>
            <a:fillRect/>
          </a:stretch>
        </p:blipFill>
        <p:spPr bwMode="auto">
          <a:xfrm>
            <a:off x="0" y="0"/>
            <a:ext cx="4485240" cy="3140968"/>
          </a:xfrm>
          <a:prstGeom prst="rect">
            <a:avLst/>
          </a:prstGeom>
          <a:noFill/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-20635" y="3429000"/>
            <a:ext cx="4664644" cy="3096344"/>
          </a:xfrm>
        </p:spPr>
        <p:txBody>
          <a:bodyPr/>
          <a:lstStyle/>
          <a:p>
            <a:r>
              <a:rPr lang="cs-CZ" sz="1800" b="1" dirty="0" smtClean="0">
                <a:solidFill>
                  <a:schemeClr val="accent6">
                    <a:lumMod val="75000"/>
                  </a:schemeClr>
                </a:solidFill>
              </a:rPr>
              <a:t>OB 6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  <a:r>
              <a:rPr lang="cs-CZ" sz="1800" dirty="0" smtClean="0">
                <a:solidFill>
                  <a:schemeClr val="tx1"/>
                </a:solidFill>
              </a:rPr>
              <a:t>– rozvojová oblast Ústí nad Labem</a:t>
            </a:r>
          </a:p>
          <a:p>
            <a:r>
              <a:rPr lang="cs-CZ" sz="1800" b="1" dirty="0" smtClean="0">
                <a:solidFill>
                  <a:schemeClr val="accent6">
                    <a:lumMod val="75000"/>
                  </a:schemeClr>
                </a:solidFill>
              </a:rPr>
              <a:t>OS 2</a:t>
            </a:r>
            <a:r>
              <a:rPr lang="cs-CZ" sz="1800" dirty="0" smtClean="0">
                <a:solidFill>
                  <a:schemeClr val="tx1"/>
                </a:solidFill>
              </a:rPr>
              <a:t> – rozvoj. osa PHA – UL – </a:t>
            </a:r>
            <a:r>
              <a:rPr lang="cs-CZ" sz="1800" dirty="0" err="1" smtClean="0">
                <a:solidFill>
                  <a:schemeClr val="tx1"/>
                </a:solidFill>
              </a:rPr>
              <a:t>Dresden</a:t>
            </a:r>
            <a:endParaRPr lang="cs-CZ" sz="1800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accent6">
                    <a:lumMod val="75000"/>
                  </a:schemeClr>
                </a:solidFill>
              </a:rPr>
              <a:t>OS 7</a:t>
            </a:r>
            <a:r>
              <a:rPr lang="cs-CZ" sz="1800" dirty="0" smtClean="0">
                <a:solidFill>
                  <a:schemeClr val="tx1"/>
                </a:solidFill>
              </a:rPr>
              <a:t> – rozvoj. osa UL – </a:t>
            </a:r>
            <a:r>
              <a:rPr lang="cs-CZ" sz="1800" dirty="0" err="1" smtClean="0">
                <a:solidFill>
                  <a:schemeClr val="tx1"/>
                </a:solidFill>
              </a:rPr>
              <a:t>Chom</a:t>
            </a:r>
            <a:r>
              <a:rPr lang="cs-CZ" sz="1800" dirty="0" smtClean="0">
                <a:solidFill>
                  <a:schemeClr val="tx1"/>
                </a:solidFill>
              </a:rPr>
              <a:t> – KV – SRN</a:t>
            </a:r>
          </a:p>
          <a:p>
            <a:r>
              <a:rPr lang="cs-CZ" sz="1800" b="1" dirty="0">
                <a:solidFill>
                  <a:schemeClr val="accent3">
                    <a:lumMod val="50000"/>
                  </a:schemeClr>
                </a:solidFill>
              </a:rPr>
              <a:t>SOB 5 </a:t>
            </a:r>
            <a:r>
              <a:rPr lang="cs-CZ" sz="1800" dirty="0">
                <a:solidFill>
                  <a:schemeClr val="tx1"/>
                </a:solidFill>
              </a:rPr>
              <a:t>– specifická oblast Mostecko</a:t>
            </a:r>
          </a:p>
          <a:p>
            <a:r>
              <a:rPr lang="cs-CZ" sz="1800" b="1" dirty="0" smtClean="0">
                <a:solidFill>
                  <a:schemeClr val="accent3">
                    <a:lumMod val="50000"/>
                  </a:schemeClr>
                </a:solidFill>
              </a:rPr>
              <a:t>SOB 6</a:t>
            </a:r>
            <a:r>
              <a:rPr lang="cs-CZ" sz="1800" dirty="0" smtClean="0">
                <a:solidFill>
                  <a:schemeClr val="tx1"/>
                </a:solidFill>
              </a:rPr>
              <a:t> – specifická oblast Krušné hory</a:t>
            </a:r>
          </a:p>
          <a:p>
            <a:endParaRPr lang="cs-CZ" dirty="0"/>
          </a:p>
        </p:txBody>
      </p:sp>
      <p:pic>
        <p:nvPicPr>
          <p:cNvPr id="4" name="Picture 6" descr="Z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8031" y="2324"/>
            <a:ext cx="4435969" cy="3138644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4631064" y="3429000"/>
            <a:ext cx="4499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3175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OB6</a:t>
            </a:r>
            <a:r>
              <a:rPr lang="cs-CZ" dirty="0"/>
              <a:t> -</a:t>
            </a:r>
            <a:r>
              <a:rPr lang="cs-CZ" dirty="0" smtClean="0"/>
              <a:t> Rozvojová oblast </a:t>
            </a:r>
            <a:r>
              <a:rPr lang="cs-CZ" dirty="0"/>
              <a:t>Ústí nad </a:t>
            </a:r>
            <a:r>
              <a:rPr lang="cs-CZ" dirty="0" smtClean="0"/>
              <a:t>Labem</a:t>
            </a:r>
          </a:p>
          <a:p>
            <a:r>
              <a:rPr lang="cs-CZ" b="1" dirty="0">
                <a:ln w="3175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OS2</a:t>
            </a:r>
            <a:r>
              <a:rPr lang="cs-CZ" dirty="0"/>
              <a:t> </a:t>
            </a:r>
            <a:r>
              <a:rPr lang="cs-CZ" dirty="0" smtClean="0"/>
              <a:t>- Rozvojová osa Praha </a:t>
            </a:r>
            <a:r>
              <a:rPr lang="cs-CZ" dirty="0"/>
              <a:t>- Ústí nad Labem - hranice </a:t>
            </a:r>
            <a:r>
              <a:rPr lang="cs-CZ" dirty="0" smtClean="0"/>
              <a:t>CR/Německo (-Dresden)</a:t>
            </a:r>
          </a:p>
          <a:p>
            <a:r>
              <a:rPr lang="cs-CZ" b="1" dirty="0">
                <a:ln w="3175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OS7</a:t>
            </a:r>
            <a:r>
              <a:rPr lang="cs-CZ" dirty="0" smtClean="0"/>
              <a:t> - Rozvojová osa </a:t>
            </a:r>
            <a:r>
              <a:rPr lang="cs-CZ" dirty="0"/>
              <a:t>Ústí nad Labem - Chomutov - Karlovy Vary - Cheb - hranice </a:t>
            </a:r>
            <a:r>
              <a:rPr lang="cs-CZ" dirty="0" smtClean="0"/>
              <a:t>ČR/Německo </a:t>
            </a:r>
            <a:r>
              <a:rPr lang="cs-CZ" dirty="0"/>
              <a:t>(Nürnberg</a:t>
            </a:r>
            <a:r>
              <a:rPr lang="cs-CZ" dirty="0" smtClean="0"/>
              <a:t>)</a:t>
            </a:r>
          </a:p>
          <a:p>
            <a:r>
              <a:rPr lang="cs-CZ" b="1" dirty="0">
                <a:ln w="3175" cmpd="sng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</a:rPr>
              <a:t>SOB5</a:t>
            </a:r>
            <a:r>
              <a:rPr lang="cs-CZ" dirty="0"/>
              <a:t> </a:t>
            </a:r>
            <a:r>
              <a:rPr lang="cs-CZ" dirty="0" smtClean="0"/>
              <a:t>- specifická oblast Mostecko</a:t>
            </a:r>
          </a:p>
          <a:p>
            <a:r>
              <a:rPr lang="cs-CZ" b="1" dirty="0">
                <a:ln w="3175" cmpd="sng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</a:rPr>
              <a:t>SOB6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/>
              <a:t>specifická oblast </a:t>
            </a:r>
            <a:r>
              <a:rPr lang="cs-CZ" dirty="0" smtClean="0"/>
              <a:t>Krušné </a:t>
            </a:r>
            <a:r>
              <a:rPr lang="cs-CZ" dirty="0"/>
              <a:t>hory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0" y="3573016"/>
            <a:ext cx="4779831" cy="2376264"/>
          </a:xfrm>
        </p:spPr>
        <p:txBody>
          <a:bodyPr/>
          <a:lstStyle/>
          <a:p>
            <a:r>
              <a:rPr lang="cs-CZ" sz="1800" b="1" dirty="0" smtClean="0">
                <a:solidFill>
                  <a:schemeClr val="tx1"/>
                </a:solidFill>
              </a:rPr>
              <a:t>VR 1</a:t>
            </a:r>
            <a:r>
              <a:rPr lang="cs-CZ" sz="1800" dirty="0" smtClean="0">
                <a:solidFill>
                  <a:schemeClr val="tx1"/>
                </a:solidFill>
              </a:rPr>
              <a:t> - Dresden - Lovosice/Litoměřice - PHA</a:t>
            </a:r>
          </a:p>
          <a:p>
            <a:r>
              <a:rPr lang="cs-CZ" sz="1800" b="1" dirty="0" smtClean="0">
                <a:solidFill>
                  <a:srgbClr val="7030A0"/>
                </a:solidFill>
              </a:rPr>
              <a:t>C-E 61</a:t>
            </a:r>
            <a:r>
              <a:rPr lang="cs-CZ" sz="1800" dirty="0" smtClean="0">
                <a:solidFill>
                  <a:schemeClr val="tx1"/>
                </a:solidFill>
              </a:rPr>
              <a:t>- žel. trať 073 - Děčín - ÚL - Lysá n. L. </a:t>
            </a: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7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50806" y="3554345"/>
            <a:ext cx="4365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317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VRT- ZR1 </a:t>
            </a:r>
            <a:r>
              <a:rPr lang="cs-CZ" dirty="0" smtClean="0"/>
              <a:t>- územní </a:t>
            </a:r>
            <a:r>
              <a:rPr lang="cs-CZ" dirty="0"/>
              <a:t>rezerva pro koridor vysokorychlostní </a:t>
            </a:r>
            <a:r>
              <a:rPr lang="cs-CZ" dirty="0" smtClean="0"/>
              <a:t>tratě SRN/ČR </a:t>
            </a:r>
            <a:r>
              <a:rPr lang="cs-CZ" dirty="0"/>
              <a:t>- Ústí nad Labem - Lovosice - Roudnice nad Labem </a:t>
            </a:r>
            <a:r>
              <a:rPr lang="cs-CZ" dirty="0" smtClean="0"/>
              <a:t>- hranice </a:t>
            </a:r>
            <a:r>
              <a:rPr lang="cs-CZ" dirty="0"/>
              <a:t>ÚK</a:t>
            </a:r>
          </a:p>
        </p:txBody>
      </p:sp>
    </p:spTree>
    <p:extLst>
      <p:ext uri="{BB962C8B-B14F-4D97-AF65-F5344CB8AC3E}">
        <p14:creationId xmlns:p14="http://schemas.microsoft.com/office/powerpoint/2010/main" xmlns="" val="331195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5225287" cy="250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2616721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>
                <a:ln w="3175" cmpd="sng">
                  <a:solidFill>
                    <a:srgbClr val="CC99FF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VPS – i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dirty="0" smtClean="0"/>
              <a:t>- železniční tratě č. </a:t>
            </a:r>
            <a:r>
              <a:rPr lang="cs-CZ" dirty="0"/>
              <a:t>140 a </a:t>
            </a:r>
            <a:r>
              <a:rPr lang="cs-CZ" dirty="0" smtClean="0"/>
              <a:t>č.130 </a:t>
            </a:r>
            <a:r>
              <a:rPr lang="cs-CZ" dirty="0"/>
              <a:t>Klášterec nad </a:t>
            </a:r>
            <a:r>
              <a:rPr lang="cs-CZ" dirty="0" smtClean="0"/>
              <a:t>Ohří </a:t>
            </a:r>
            <a:r>
              <a:rPr lang="cs-CZ" dirty="0"/>
              <a:t>- Ústí nad </a:t>
            </a:r>
            <a:r>
              <a:rPr lang="cs-CZ" dirty="0" smtClean="0"/>
              <a:t>Labem, optimalizace </a:t>
            </a:r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414"/>
          <a:stretch/>
        </p:blipFill>
        <p:spPr bwMode="auto">
          <a:xfrm>
            <a:off x="5292080" y="116632"/>
            <a:ext cx="3672408" cy="250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ásobení 10"/>
          <p:cNvSpPr/>
          <p:nvPr/>
        </p:nvSpPr>
        <p:spPr>
          <a:xfrm>
            <a:off x="5950272" y="456481"/>
            <a:ext cx="2160240" cy="2160240"/>
          </a:xfrm>
          <a:prstGeom prst="mathMultiply">
            <a:avLst>
              <a:gd name="adj1" fmla="val 4829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Šrafovaná šipka doprava 15"/>
          <p:cNvSpPr/>
          <p:nvPr/>
        </p:nvSpPr>
        <p:spPr>
          <a:xfrm rot="5400000">
            <a:off x="6490330" y="2050753"/>
            <a:ext cx="1080120" cy="1676375"/>
          </a:xfrm>
          <a:prstGeom prst="stripedRightArrow">
            <a:avLst>
              <a:gd name="adj1" fmla="val 50000"/>
              <a:gd name="adj2" fmla="val 33508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225286" y="3540051"/>
            <a:ext cx="3811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7.3 </a:t>
            </a:r>
            <a:r>
              <a:rPr lang="en-US" b="1" dirty="0" err="1"/>
              <a:t>Úkoly</a:t>
            </a:r>
            <a:r>
              <a:rPr lang="en-US" b="1" dirty="0"/>
              <a:t> pro </a:t>
            </a:r>
            <a:r>
              <a:rPr lang="en-US" b="1" dirty="0" err="1"/>
              <a:t>ministerstva</a:t>
            </a:r>
            <a:r>
              <a:rPr lang="en-US" b="1" dirty="0"/>
              <a:t> a </a:t>
            </a:r>
            <a:r>
              <a:rPr lang="en-US" b="1" dirty="0" err="1"/>
              <a:t>jiné</a:t>
            </a:r>
            <a:r>
              <a:rPr lang="en-US" b="1" dirty="0"/>
              <a:t> </a:t>
            </a:r>
            <a:r>
              <a:rPr lang="en-US" b="1" dirty="0" err="1"/>
              <a:t>ústřední</a:t>
            </a:r>
            <a:r>
              <a:rPr lang="en-US" b="1" dirty="0"/>
              <a:t> </a:t>
            </a:r>
            <a:r>
              <a:rPr lang="en-US" b="1" dirty="0" err="1"/>
              <a:t>správní</a:t>
            </a:r>
            <a:r>
              <a:rPr lang="en-US" b="1" dirty="0"/>
              <a:t> </a:t>
            </a:r>
            <a:r>
              <a:rPr lang="en-US" b="1" dirty="0" err="1" smtClean="0"/>
              <a:t>úřady</a:t>
            </a:r>
            <a:r>
              <a:rPr lang="cs-CZ" b="1" dirty="0" smtClean="0"/>
              <a:t>: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(178) Prověřit územní nároky potřebné na modernizaci železničního spojení </a:t>
            </a:r>
            <a:r>
              <a:rPr lang="cs-CZ" dirty="0" smtClean="0"/>
              <a:t>Ostrov –Chomutov – Most – Ústí </a:t>
            </a:r>
            <a:r>
              <a:rPr lang="cs-CZ" dirty="0"/>
              <a:t>nad Labem.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7951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SIL"/>
          <p:cNvPicPr>
            <a:picLocks noChangeAspect="1" noChangeArrowheads="1"/>
          </p:cNvPicPr>
          <p:nvPr/>
        </p:nvPicPr>
        <p:blipFill>
          <a:blip r:embed="rId3" cstate="print"/>
          <a:srcRect l="14116" t="13861" r="58546" b="54639"/>
          <a:stretch>
            <a:fillRect/>
          </a:stretch>
        </p:blipFill>
        <p:spPr bwMode="auto">
          <a:xfrm>
            <a:off x="0" y="-1"/>
            <a:ext cx="4572000" cy="3429001"/>
          </a:xfrm>
          <a:prstGeom prst="rect">
            <a:avLst/>
          </a:prstGeom>
          <a:noFill/>
        </p:spPr>
      </p:pic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>
            <a:off x="0" y="3573016"/>
            <a:ext cx="4513617" cy="2952328"/>
          </a:xfrm>
        </p:spPr>
        <p:txBody>
          <a:bodyPr/>
          <a:lstStyle/>
          <a:p>
            <a:r>
              <a:rPr lang="cs-CZ" sz="1800" b="1" dirty="0" smtClean="0">
                <a:solidFill>
                  <a:schemeClr val="accent4">
                    <a:lumMod val="75000"/>
                  </a:schemeClr>
                </a:solidFill>
              </a:rPr>
              <a:t>D 8</a:t>
            </a:r>
            <a:r>
              <a:rPr lang="cs-CZ" sz="1800" dirty="0" smtClean="0">
                <a:solidFill>
                  <a:schemeClr val="tx1"/>
                </a:solidFill>
              </a:rPr>
              <a:t> + </a:t>
            </a:r>
            <a:r>
              <a:rPr lang="cs-CZ" sz="1800" b="1" dirty="0" smtClean="0">
                <a:solidFill>
                  <a:schemeClr val="accent2">
                    <a:lumMod val="75000"/>
                  </a:schemeClr>
                </a:solidFill>
              </a:rPr>
              <a:t>R 63 </a:t>
            </a:r>
            <a:r>
              <a:rPr lang="cs-CZ" sz="1800" dirty="0" smtClean="0">
                <a:solidFill>
                  <a:schemeClr val="tx1"/>
                </a:solidFill>
              </a:rPr>
              <a:t>-  stav - podpora</a:t>
            </a:r>
          </a:p>
          <a:p>
            <a:r>
              <a:rPr lang="cs-CZ" sz="1800" b="1" dirty="0" smtClean="0">
                <a:solidFill>
                  <a:schemeClr val="accent6">
                    <a:lumMod val="75000"/>
                  </a:schemeClr>
                </a:solidFill>
              </a:rPr>
              <a:t>S 11 </a:t>
            </a:r>
            <a:r>
              <a:rPr lang="cs-CZ" sz="1800" dirty="0" smtClean="0">
                <a:solidFill>
                  <a:schemeClr val="tx1"/>
                </a:solidFill>
              </a:rPr>
              <a:t>– nová kapacitní silnice (I/13)…D8 – Děčín – Česká Lípa – Svor – Liberec – R 35</a:t>
            </a: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2000" cy="342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3573016"/>
            <a:ext cx="4355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VPS – a, a1</a:t>
            </a:r>
            <a:r>
              <a:rPr lang="cs-CZ" dirty="0" smtClean="0"/>
              <a:t>- koridor </a:t>
            </a:r>
            <a:r>
              <a:rPr lang="cs-CZ" dirty="0"/>
              <a:t>dálnice D8 v okrese Ústí nad Labem a v okrese Teplice a</a:t>
            </a:r>
          </a:p>
          <a:p>
            <a:r>
              <a:rPr lang="cs-CZ" dirty="0"/>
              <a:t>stavby související, úsek hranice okresu Ústí nad </a:t>
            </a:r>
            <a:r>
              <a:rPr lang="cs-CZ" dirty="0" smtClean="0"/>
              <a:t>Labem/Litoměřice – Řehlovice</a:t>
            </a:r>
          </a:p>
          <a:p>
            <a:r>
              <a:rPr lang="cs-CZ" b="1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VPS </a:t>
            </a:r>
            <a:r>
              <a:rPr lang="cs-CZ" b="1" dirty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– PK3, PK4 </a:t>
            </a:r>
            <a:r>
              <a:rPr lang="cs-CZ" dirty="0"/>
              <a:t>- úsek Knínice (D8) - </a:t>
            </a:r>
            <a:r>
              <a:rPr lang="cs-CZ" dirty="0" smtClean="0"/>
              <a:t>Martiněves </a:t>
            </a:r>
            <a:r>
              <a:rPr lang="cs-CZ" dirty="0"/>
              <a:t>- hranice </a:t>
            </a:r>
            <a:r>
              <a:rPr lang="cs-CZ" dirty="0" smtClean="0"/>
              <a:t>města Děčín </a:t>
            </a:r>
            <a:r>
              <a:rPr lang="cs-CZ" dirty="0"/>
              <a:t>a úsek </a:t>
            </a:r>
            <a:r>
              <a:rPr lang="cs-CZ" dirty="0" smtClean="0"/>
              <a:t>Děčín </a:t>
            </a:r>
            <a:r>
              <a:rPr lang="cs-CZ" dirty="0"/>
              <a:t>– Benešov nad </a:t>
            </a:r>
            <a:r>
              <a:rPr lang="cs-CZ" dirty="0" smtClean="0"/>
              <a:t>Ploučnicí </a:t>
            </a:r>
            <a:r>
              <a:rPr lang="cs-CZ" dirty="0"/>
              <a:t>- hranice ÚK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5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0" y="3501008"/>
            <a:ext cx="4716016" cy="3096344"/>
          </a:xfrm>
        </p:spPr>
        <p:txBody>
          <a:bodyPr/>
          <a:lstStyle/>
          <a:p>
            <a:pPr algn="just"/>
            <a:r>
              <a:rPr lang="cs-CZ" sz="1800" b="1" dirty="0" smtClean="0">
                <a:solidFill>
                  <a:srgbClr val="00B0F0"/>
                </a:solidFill>
              </a:rPr>
              <a:t>VD 1</a:t>
            </a:r>
            <a:r>
              <a:rPr lang="cs-CZ" sz="1800" dirty="0" smtClean="0">
                <a:solidFill>
                  <a:schemeClr val="tx1"/>
                </a:solidFill>
              </a:rPr>
              <a:t> – Labe – zabezpečení splavnosti</a:t>
            </a:r>
          </a:p>
          <a:p>
            <a:pPr algn="just"/>
            <a:r>
              <a:rPr lang="cs-CZ" sz="1800" b="1" dirty="0" smtClean="0">
                <a:solidFill>
                  <a:srgbClr val="00B0F0"/>
                </a:solidFill>
              </a:rPr>
              <a:t>VTP</a:t>
            </a:r>
            <a:r>
              <a:rPr lang="cs-CZ" sz="1800" dirty="0" smtClean="0">
                <a:solidFill>
                  <a:schemeClr val="tx1"/>
                </a:solidFill>
              </a:rPr>
              <a:t>  – vnitrozemské říční přístavy – Děčín,</a:t>
            </a:r>
          </a:p>
          <a:p>
            <a:pPr algn="just"/>
            <a:r>
              <a:rPr lang="cs-CZ" sz="1800" dirty="0" smtClean="0">
                <a:solidFill>
                  <a:schemeClr val="tx1"/>
                </a:solidFill>
              </a:rPr>
              <a:t>Ústí nad Labem, Lovosice</a:t>
            </a: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2434"/>
            <a:ext cx="3732658" cy="530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76056" y="5301208"/>
            <a:ext cx="4067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</a:rPr>
              <a:t>VD1, VD1/SHP </a:t>
            </a:r>
            <a:r>
              <a:rPr lang="cs-CZ" dirty="0" smtClean="0"/>
              <a:t>- koridor </a:t>
            </a:r>
            <a:r>
              <a:rPr lang="cs-CZ" dirty="0"/>
              <a:t>pro Zlepšení plavebních </a:t>
            </a:r>
            <a:r>
              <a:rPr lang="cs-CZ" dirty="0" smtClean="0"/>
              <a:t>podmínek Labe </a:t>
            </a:r>
            <a:r>
              <a:rPr lang="cs-CZ" dirty="0"/>
              <a:t>v úseku </a:t>
            </a:r>
            <a:r>
              <a:rPr lang="cs-CZ" dirty="0" smtClean="0"/>
              <a:t>Střekov </a:t>
            </a:r>
            <a:r>
              <a:rPr lang="cs-CZ" dirty="0"/>
              <a:t>– státní hranice CR/SRN </a:t>
            </a:r>
          </a:p>
        </p:txBody>
      </p:sp>
    </p:spTree>
    <p:extLst>
      <p:ext uri="{BB962C8B-B14F-4D97-AF65-F5344CB8AC3E}">
        <p14:creationId xmlns:p14="http://schemas.microsoft.com/office/powerpoint/2010/main" xmlns="" val="34202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ELEKTRO"/>
          <p:cNvPicPr>
            <a:picLocks noChangeAspect="1" noChangeArrowheads="1"/>
          </p:cNvPicPr>
          <p:nvPr/>
        </p:nvPicPr>
        <p:blipFill>
          <a:blip r:embed="rId3" cstate="print"/>
          <a:srcRect l="14096" t="13861" r="58565" b="54639"/>
          <a:stretch>
            <a:fillRect/>
          </a:stretch>
        </p:blipFill>
        <p:spPr bwMode="auto">
          <a:xfrm>
            <a:off x="0" y="2"/>
            <a:ext cx="4441998" cy="3284982"/>
          </a:xfrm>
          <a:prstGeom prst="rect">
            <a:avLst/>
          </a:prstGeom>
          <a:noFill/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0" y="3501008"/>
            <a:ext cx="4644008" cy="1296144"/>
          </a:xfrm>
          <a:effectLst>
            <a:glow rad="101600">
              <a:srgbClr val="E88B0E">
                <a:alpha val="60000"/>
              </a:srgbClr>
            </a:glow>
          </a:effectLst>
        </p:spPr>
        <p:txBody>
          <a:bodyPr/>
          <a:lstStyle/>
          <a:p>
            <a:r>
              <a:rPr lang="cs-CZ" sz="1800" b="1" dirty="0" smtClean="0">
                <a:ln w="17780" cmpd="sng">
                  <a:solidFill>
                    <a:srgbClr val="996600"/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glow rad="228600">
                    <a:srgbClr val="EEA512"/>
                  </a:glow>
                </a:effectLst>
              </a:rPr>
              <a:t>E 25 </a:t>
            </a:r>
            <a:r>
              <a:rPr lang="cs-CZ" sz="1800" dirty="0" smtClean="0">
                <a:solidFill>
                  <a:schemeClr val="tx1"/>
                </a:solidFill>
              </a:rPr>
              <a:t>- 110 kV  - Nový Bor - Nová huť - Varnsdorf</a:t>
            </a: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948" y="-6749"/>
            <a:ext cx="4549052" cy="329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94948" y="3429000"/>
            <a:ext cx="454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3175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ER8</a:t>
            </a:r>
            <a:r>
              <a:rPr lang="cs-CZ" dirty="0"/>
              <a:t> </a:t>
            </a:r>
            <a:r>
              <a:rPr lang="cs-CZ" dirty="0" smtClean="0"/>
              <a:t>- vedení </a:t>
            </a:r>
            <a:r>
              <a:rPr lang="cs-CZ" dirty="0"/>
              <a:t>VVN 110 kV </a:t>
            </a:r>
            <a:r>
              <a:rPr lang="cs-CZ" dirty="0" smtClean="0"/>
              <a:t>TR Varnsdorf </a:t>
            </a:r>
            <a:r>
              <a:rPr lang="cs-CZ" dirty="0"/>
              <a:t>- TR Nový Bor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DALKOVOD"/>
          <p:cNvPicPr>
            <a:picLocks noChangeAspect="1" noChangeArrowheads="1"/>
          </p:cNvPicPr>
          <p:nvPr/>
        </p:nvPicPr>
        <p:blipFill>
          <a:blip r:embed="rId2" cstate="print"/>
          <a:srcRect l="14813" t="15295" r="57291" b="54166"/>
          <a:stretch>
            <a:fillRect/>
          </a:stretch>
        </p:blipFill>
        <p:spPr bwMode="auto">
          <a:xfrm>
            <a:off x="1" y="0"/>
            <a:ext cx="4641751" cy="3481313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1" y="3481313"/>
            <a:ext cx="457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12788" algn="l"/>
              </a:tabLst>
            </a:pPr>
            <a:r>
              <a:rPr lang="cs-CZ" b="1" dirty="0">
                <a:ln w="3175" cmpd="sng">
                  <a:solidFill>
                    <a:srgbClr val="CCCC00"/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</a:rPr>
              <a:t>DV 5</a:t>
            </a:r>
            <a:r>
              <a:rPr lang="cs-CZ" b="1" dirty="0" smtClean="0">
                <a:ln>
                  <a:solidFill>
                    <a:srgbClr val="CCCC00"/>
                  </a:solidFill>
                </a:ln>
                <a:solidFill>
                  <a:srgbClr val="C0504D"/>
                </a:solidFill>
              </a:rPr>
              <a:t> </a:t>
            </a:r>
            <a:r>
              <a:rPr lang="cs-CZ" dirty="0" smtClean="0">
                <a:solidFill>
                  <a:prstClr val="black"/>
                </a:solidFill>
              </a:rPr>
              <a:t>–</a:t>
            </a:r>
            <a:r>
              <a:rPr lang="cs-CZ" b="1" dirty="0" smtClean="0">
                <a:solidFill>
                  <a:srgbClr val="C0504D"/>
                </a:solidFill>
              </a:rPr>
              <a:t> </a:t>
            </a:r>
            <a:r>
              <a:rPr lang="cs-CZ" dirty="0" smtClean="0">
                <a:solidFill>
                  <a:prstClr val="black"/>
                </a:solidFill>
              </a:rPr>
              <a:t>ropovod Litvínov – hranice ČR/SRN </a:t>
            </a:r>
          </a:p>
          <a:p>
            <a:pPr algn="just"/>
            <a:r>
              <a:rPr lang="cs-CZ" dirty="0" smtClean="0">
                <a:solidFill>
                  <a:prstClr val="black"/>
                </a:solidFill>
              </a:rPr>
              <a:t>(- </a:t>
            </a:r>
            <a:r>
              <a:rPr lang="cs-CZ" dirty="0" err="1" smtClean="0">
                <a:solidFill>
                  <a:prstClr val="black"/>
                </a:solidFill>
              </a:rPr>
              <a:t>Spergau</a:t>
            </a:r>
            <a:r>
              <a:rPr lang="cs-CZ" dirty="0" smtClean="0">
                <a:solidFill>
                  <a:prstClr val="black"/>
                </a:solidFill>
              </a:rPr>
              <a:t>) – projekt na prodloužení ropovodu Družba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1646" y="0"/>
            <a:ext cx="4402354" cy="34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41646" y="3481313"/>
            <a:ext cx="4402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3175" cmpd="sng">
                  <a:solidFill>
                    <a:srgbClr val="FFCC00"/>
                  </a:solidFill>
                  <a:prstDash val="solid"/>
                  <a:miter lim="800000"/>
                </a:ln>
                <a:solidFill>
                  <a:srgbClr val="EEA512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DVR1</a:t>
            </a:r>
            <a:r>
              <a:rPr lang="cs-CZ" dirty="0" smtClean="0"/>
              <a:t> </a:t>
            </a:r>
            <a:r>
              <a:rPr lang="cs-CZ" dirty="0"/>
              <a:t>- územní </a:t>
            </a:r>
            <a:r>
              <a:rPr lang="cs-CZ" dirty="0" smtClean="0"/>
              <a:t>rezerva pro </a:t>
            </a:r>
            <a:r>
              <a:rPr lang="cs-CZ" dirty="0"/>
              <a:t>koridor </a:t>
            </a:r>
            <a:r>
              <a:rPr lang="cs-CZ" dirty="0" smtClean="0"/>
              <a:t>ropovodu v úseku centrální tankoviště </a:t>
            </a:r>
            <a:r>
              <a:rPr lang="cs-CZ" dirty="0"/>
              <a:t>ropy Nelahozeves - Litvínov  </a:t>
            </a:r>
          </a:p>
        </p:txBody>
      </p:sp>
    </p:spTree>
    <p:extLst>
      <p:ext uri="{BB962C8B-B14F-4D97-AF65-F5344CB8AC3E}">
        <p14:creationId xmlns:p14="http://schemas.microsoft.com/office/powerpoint/2010/main" xmlns="" val="30798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v3-uk-logo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ppt-v3-uk-logo</Template>
  <TotalTime>1901</TotalTime>
  <Words>726</Words>
  <Application>Microsoft Office PowerPoint</Application>
  <PresentationFormat>Předvádění na obrazovce (4:3)</PresentationFormat>
  <Paragraphs>185</Paragraphs>
  <Slides>13</Slides>
  <Notes>11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ppt-v3-uk-logo</vt:lpstr>
      <vt:lpstr>Snímek 1</vt:lpstr>
      <vt:lpstr>Republikové priority = udržitelný rozvoj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Úkoly pro ministerstva a jiné správní úřady</vt:lpstr>
      <vt:lpstr>Úkoly pro územní plánování</vt:lpstr>
      <vt:lpstr>Úkoly pro ministerstva a jiné správní úřady</vt:lpstr>
      <vt:lpstr>Úkoly pro územní plánování</vt:lpstr>
    </vt:vector>
  </TitlesOfParts>
  <Company>Krajský úřad Ústeckého kraje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Morche Lukáš</dc:creator>
  <cp:lastModifiedBy>novotna.j</cp:lastModifiedBy>
  <cp:revision>217</cp:revision>
  <dcterms:created xsi:type="dcterms:W3CDTF">2013-04-04T12:24:33Z</dcterms:created>
  <dcterms:modified xsi:type="dcterms:W3CDTF">2015-06-30T06:30:07Z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64600.0000000000</vt:lpwstr>
  </property>
  <property fmtid="{D5CDD505-2E9C-101B-9397-08002B2CF9AE}" pid="3" name="Typ formuláře">
    <vt:lpwstr>Powerpoint prezentace</vt:lpwstr>
  </property>
  <property fmtid="{D5CDD505-2E9C-101B-9397-08002B2CF9AE}" pid="4" name="Vnitřní předpis0">
    <vt:lpwstr/>
  </property>
  <property fmtid="{D5CDD505-2E9C-101B-9397-08002B2CF9AE}" pid="5" name="Poznámka">
    <vt:lpwstr/>
  </property>
</Properties>
</file>