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68" r:id="rId11"/>
    <p:sldId id="269" r:id="rId12"/>
    <p:sldId id="267" r:id="rId13"/>
    <p:sldId id="270" r:id="rId1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AD162-A6C9-448E-85BC-BA5FAE5F0566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BA0C3-9BDB-4C65-A68F-0491E59047A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B2E13-2571-4F26-AFB7-5AF9ECF9D51B}" type="datetimeFigureOut">
              <a:rPr lang="cs-CZ" smtClean="0"/>
              <a:pPr/>
              <a:t>23.9.2013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0537A-ABB5-45A0-BF76-CD5CCB51E90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0537A-ABB5-45A0-BF76-CD5CCB51E906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0537A-ABB5-45A0-BF76-CD5CCB51E906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0537A-ABB5-45A0-BF76-CD5CCB51E906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540B-7AB2-4DEF-BBF7-8943F77C711B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6B135-3C28-4284-80B0-C0CDD05A7101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BEED-F26D-401D-981A-5DB66AB979BC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A5180-7007-4EF3-A3F1-2473B7616907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24B7D-2F4F-478D-961A-6B55583C92AF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E0CA-7ECA-403F-A266-8E1F9367B2F5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FFB53-C3CE-42D6-9C4A-7DE60F126B10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E1ECA-69CA-47EE-A859-FFCFC733B0DF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CC7-1456-4284-B0E8-F0CCC7DD1CB9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E70-C264-4AD8-8C6C-14CDD3AE753D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F72A-2A70-4D2F-B068-95D9BFE1C481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A3B59-FB53-4F26-89CA-60317D9A3924}" type="datetime1">
              <a:rPr lang="cs-CZ" smtClean="0"/>
              <a:pPr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619672" y="2780928"/>
            <a:ext cx="60486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Zadávání veřejných zakázek</a:t>
            </a:r>
          </a:p>
          <a:p>
            <a:pPr algn="ctr"/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400" b="1" dirty="0" smtClean="0">
                <a:latin typeface="Arial" pitchFamily="34" charset="0"/>
                <a:cs typeface="Arial" pitchFamily="34" charset="0"/>
              </a:rPr>
              <a:t>Ing. Jana Nedrdová</a:t>
            </a:r>
          </a:p>
          <a:p>
            <a:pPr algn="ctr"/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000" dirty="0" smtClean="0">
                <a:latin typeface="Arial" pitchFamily="34" charset="0"/>
                <a:cs typeface="Arial" pitchFamily="34" charset="0"/>
              </a:rPr>
              <a:t>Ústí nad Labem, 23.9.2013</a:t>
            </a:r>
          </a:p>
          <a:p>
            <a:pPr algn="ctr"/>
            <a:endParaRPr lang="cs-CZ" sz="24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Skupina 9"/>
          <p:cNvGrpSpPr/>
          <p:nvPr/>
        </p:nvGrpSpPr>
        <p:grpSpPr>
          <a:xfrm>
            <a:off x="1763688" y="404664"/>
            <a:ext cx="5541883" cy="1138273"/>
            <a:chOff x="1763688" y="404664"/>
            <a:chExt cx="5541883" cy="1138273"/>
          </a:xfrm>
        </p:grpSpPr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00809"/>
            <a:ext cx="86764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Závazné postupy </a:t>
            </a:r>
            <a:r>
              <a:rPr lang="cs-CZ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OPVK</a:t>
            </a:r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pro zadávání </a:t>
            </a:r>
            <a:r>
              <a:rPr lang="cs-CZ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VZMR</a:t>
            </a:r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(Příručka pro příjemce str. 94  - 121)</a:t>
            </a:r>
            <a:endParaRPr lang="cs-CZ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dle předpokládané hodnoty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VZ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bez DPH: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b="1" u="sng" dirty="0" err="1" smtClean="0">
                <a:latin typeface="Arial" pitchFamily="34" charset="0"/>
                <a:cs typeface="Arial" pitchFamily="34" charset="0"/>
              </a:rPr>
              <a:t>VZ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 &lt; 200 000 Kč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- nemusí být provedeno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VŘ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- objednávka jednomu vhodnému dodavateli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- cenové nabídky od více dodavatelů (zásada 			  hospodárnosti i pro zakázky bez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VŘ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, pro stanovení 		  předpokládané hodnoty zakázky)</a:t>
            </a: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                       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	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688632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00809"/>
            <a:ext cx="867645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Závazné postupy </a:t>
            </a:r>
            <a:r>
              <a:rPr lang="cs-CZ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OPVK</a:t>
            </a:r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pro zadávání </a:t>
            </a:r>
            <a:r>
              <a:rPr lang="cs-CZ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VZMR</a:t>
            </a:r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(Příručka pro příjemce str. 94  - 121)</a:t>
            </a:r>
            <a:endParaRPr lang="cs-CZ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dle předpokládané hodnoty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VZ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bez DPH: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b="1" u="sng" dirty="0" err="1" smtClean="0">
                <a:latin typeface="Arial" pitchFamily="34" charset="0"/>
                <a:cs typeface="Arial" pitchFamily="34" charset="0"/>
              </a:rPr>
              <a:t>VZ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  s hodnotou nejméně 200 000 Kč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&lt;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1 000 000 Kč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- musí být provedeno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VŘ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- výzva k podání nabídky 3 dodavatelům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(formulář 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MŠMT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- zveřejnění výzvy na webových stránkách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MŠMT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- lhůta pro podání nabídek 10 kalendářních dnů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………..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d</a:t>
            </a:r>
            <a:r>
              <a:rPr lang="cs-CZ" sz="2000" i="1" dirty="0" smtClean="0">
                <a:latin typeface="Arial" pitchFamily="34" charset="0"/>
                <a:cs typeface="Arial" pitchFamily="34" charset="0"/>
              </a:rPr>
              <a:t>alší podmínky dle příručky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           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	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688632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00809"/>
            <a:ext cx="867645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Lhůty</a:t>
            </a: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otevřené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ZŘ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-  cca  4 - 5 měsíců </a:t>
            </a:r>
          </a:p>
          <a:p>
            <a:pPr>
              <a:buFont typeface="Wingdings" pitchFamily="2" charset="2"/>
              <a:buChar char="§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zjednodušené podlimitní -  2 měsíce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VŘ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VZ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malého rozsahu -  1 měsíc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	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688632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00809"/>
            <a:ext cx="867645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Děkuji za pozornost</a:t>
            </a:r>
            <a:endParaRPr lang="cs-CZ" sz="3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cs-CZ" sz="32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Jana 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Nedrdová</a:t>
            </a:r>
          </a:p>
          <a:p>
            <a:pPr algn="ctr">
              <a:buNone/>
            </a:pPr>
            <a:endParaRPr lang="cs-CZ" sz="24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nedrdova.j@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kr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ustecky.cz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  tel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. 734 393 900</a:t>
            </a:r>
          </a:p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475  657 944</a:t>
            </a:r>
          </a:p>
          <a:p>
            <a:pPr>
              <a:buFont typeface="Wingdings" pitchFamily="2" charset="2"/>
              <a:buChar char="§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688632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00809"/>
            <a:ext cx="86764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3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Legislativa</a:t>
            </a:r>
          </a:p>
          <a:p>
            <a:pPr algn="ctr"/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Zákon č. 137/2006 Sb. o veřejných zakázkách (Zákon)</a:t>
            </a: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Směrnice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KÚÚK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Pravida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pro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zadávání veřejných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zakázek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č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S-3/2012</a:t>
            </a: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Závazné postupy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pro zadávání zakázek z prostředků      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finanční podpory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OPVK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(Příručka pro příjemce kap. 7)</a:t>
            </a:r>
          </a:p>
          <a:p>
            <a:pPr>
              <a:buFont typeface="Wingdings" pitchFamily="2" charset="2"/>
              <a:buChar char="§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cs-CZ" sz="24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541883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00809"/>
            <a:ext cx="867645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Druhy veřejných zakázek</a:t>
            </a:r>
          </a:p>
          <a:p>
            <a:pPr algn="ctr"/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Dodávky 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– stroje, zařízení, spotřební materiál……</a:t>
            </a: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Služby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–  publikace, doprava……</a:t>
            </a:r>
            <a:endParaRPr lang="cs-CZ" sz="2400" b="1" u="sng" dirty="0" smtClean="0"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Stavební práce      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–  stavební úpravy učeben  </a:t>
            </a:r>
            <a:endParaRPr lang="cs-CZ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cs-CZ" sz="24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541883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00809"/>
            <a:ext cx="867645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3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Veřejná zakázka (</a:t>
            </a:r>
            <a:r>
              <a:rPr lang="cs-CZ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VZ</a:t>
            </a:r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podle výše předpokládané hodnoty (bez DPH)</a:t>
            </a:r>
          </a:p>
          <a:p>
            <a:pPr algn="ctr"/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nadlimitní </a:t>
            </a:r>
            <a:r>
              <a:rPr lang="cs-CZ" sz="2400" b="1" u="sng" dirty="0" err="1" smtClean="0">
                <a:latin typeface="Arial" pitchFamily="34" charset="0"/>
                <a:cs typeface="Arial" pitchFamily="34" charset="0"/>
              </a:rPr>
              <a:t>VZ</a:t>
            </a:r>
            <a:r>
              <a:rPr lang="cs-CZ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&gt;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5 010 000 Kč   dodávky, služby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	      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&gt;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125 265 000 Kč   stavební práce  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podlimitní </a:t>
            </a:r>
            <a:r>
              <a:rPr lang="cs-CZ" sz="2400" b="1" u="sng" dirty="0" err="1" smtClean="0">
                <a:latin typeface="Arial" pitchFamily="34" charset="0"/>
                <a:cs typeface="Arial" pitchFamily="34" charset="0"/>
              </a:rPr>
              <a:t>VZ</a:t>
            </a:r>
            <a:r>
              <a:rPr lang="cs-CZ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&gt;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1 000 000 Kč   dodávky, služby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	       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&gt;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3 000 000 Kč   stavební práce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                    ( </a:t>
            </a:r>
            <a:r>
              <a:rPr lang="cs-CZ" sz="2000" b="1" u="sng" dirty="0" smtClean="0">
                <a:latin typeface="Arial" pitchFamily="34" charset="0"/>
                <a:cs typeface="Arial" pitchFamily="34" charset="0"/>
              </a:rPr>
              <a:t>&gt;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  1 000 000 Kč   od 1.1.2014 )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		                         </a:t>
            </a: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cs-CZ" sz="24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541883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00809"/>
            <a:ext cx="86764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3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Veřejná zakázka (</a:t>
            </a:r>
            <a:r>
              <a:rPr lang="cs-CZ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VZ</a:t>
            </a:r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podle výše předpokládané hodnoty (bez DPH)</a:t>
            </a:r>
          </a:p>
          <a:p>
            <a:pPr algn="ctr"/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sz="2400" b="1" u="sng" dirty="0" err="1" smtClean="0">
                <a:latin typeface="Arial" pitchFamily="34" charset="0"/>
                <a:cs typeface="Arial" pitchFamily="34" charset="0"/>
              </a:rPr>
              <a:t>VZ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 malého rozsahu</a:t>
            </a:r>
            <a:r>
              <a:rPr lang="cs-CZ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&lt;   1 000 000 Kč   dodávky, služby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	                   &lt;   3 000 000 Kč   stavební práce  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                                       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( &lt; 1 000 000 Kč   od 1.1.2014 )</a:t>
            </a:r>
          </a:p>
          <a:p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cs-CZ" sz="24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541883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00809"/>
            <a:ext cx="867645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Zadávací řízení   X   Výběrové řízení</a:t>
            </a:r>
          </a:p>
          <a:p>
            <a:pPr algn="ctr"/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Zadávací řízení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-  postupy podle Zákona pro  			(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ZŘ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)	             podlimitní a nadlimitní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VZ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Výběrové řízení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-  postupy podle Směrnice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KÚÚK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     (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VŘ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)                a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Závazných postupů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OPVK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pro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VZ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			  malého rozsahu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VZMR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                            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	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688632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72816"/>
            <a:ext cx="86764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800" b="1" dirty="0" smtClean="0">
                <a:latin typeface="Arial" pitchFamily="34" charset="0"/>
                <a:cs typeface="Arial" pitchFamily="34" charset="0"/>
              </a:rPr>
              <a:t>V rámci celého procesu 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ZŘ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cs-CZ" sz="2800" b="1" dirty="0" err="1" smtClean="0">
                <a:latin typeface="Arial" pitchFamily="34" charset="0"/>
                <a:cs typeface="Arial" pitchFamily="34" charset="0"/>
              </a:rPr>
              <a:t>VŘ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 - odborná pomoc</a:t>
            </a:r>
          </a:p>
          <a:p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	EXPERT 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 na  zadávací / výběrová řízení</a:t>
            </a:r>
          </a:p>
          <a:p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688632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2053" name="Picture 5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2852936"/>
            <a:ext cx="1100023" cy="1805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00809"/>
            <a:ext cx="867645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Druhy </a:t>
            </a:r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řízení</a:t>
            </a:r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cs-CZ" sz="28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otevřené </a:t>
            </a:r>
            <a:r>
              <a:rPr lang="cs-CZ" sz="2400" b="1" u="sng" dirty="0" err="1" smtClean="0">
                <a:latin typeface="Arial" pitchFamily="34" charset="0"/>
                <a:cs typeface="Arial" pitchFamily="34" charset="0"/>
              </a:rPr>
              <a:t>ZŘ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-  nadlimitní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VZ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zjednodušené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podlimitní </a:t>
            </a:r>
            <a:r>
              <a:rPr lang="cs-CZ" sz="2400" b="1" u="sng" dirty="0" err="1" smtClean="0">
                <a:latin typeface="Arial" pitchFamily="34" charset="0"/>
                <a:cs typeface="Arial" pitchFamily="34" charset="0"/>
              </a:rPr>
              <a:t>ZŘ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– podlimitní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VZ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výběrové řízení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cs-CZ" sz="2400" b="1" dirty="0" err="1" smtClean="0">
                <a:latin typeface="Arial" pitchFamily="34" charset="0"/>
                <a:cs typeface="Arial" pitchFamily="34" charset="0"/>
              </a:rPr>
              <a:t>VZMR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(200 tis.Kč – 1 000 tis.Kč)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                       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		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cs-CZ" sz="2400" b="1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688632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  <a:alpha val="96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115616" y="6021288"/>
            <a:ext cx="6696744" cy="700187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Projekt „Přírodovědné a technické vzdělávání Ústeckého kraje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Reg.č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dirty="0" err="1" smtClean="0">
                <a:solidFill>
                  <a:schemeClr val="tx1"/>
                </a:solidFill>
              </a:rPr>
              <a:t>CZ.1.07</a:t>
            </a:r>
            <a:r>
              <a:rPr lang="cs-CZ" dirty="0" smtClean="0">
                <a:solidFill>
                  <a:schemeClr val="tx1"/>
                </a:solidFill>
              </a:rPr>
              <a:t>/1.1.00/44.0005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1700809"/>
            <a:ext cx="867645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Předpokládaná hodnota </a:t>
            </a:r>
            <a:r>
              <a:rPr lang="cs-CZ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VZ</a:t>
            </a:r>
            <a:endParaRPr lang="cs-CZ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zadavatel je povinen stanovit předpokládanou hodnotu     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VZ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před jejím zahájením - průzkum trhu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                                              -  obdobné ceny zakázek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			             -  cenové nabídky</a:t>
            </a:r>
          </a:p>
          <a:p>
            <a:pPr>
              <a:buFont typeface="Wingdings" pitchFamily="2" charset="2"/>
              <a:buChar char="§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  zadavatel musí sečíst obdobné, spolu související     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    zakázky v jednom účetním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období</a:t>
            </a:r>
          </a:p>
          <a:p>
            <a:pPr>
              <a:buFont typeface="Wingdings" pitchFamily="2" charset="2"/>
              <a:buChar char="§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zadavatel je povinen poskytovateli podpory na vyžádání      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prokázat způsob stanovení předpokládané hodnoty  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  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Skupina 9"/>
          <p:cNvGrpSpPr/>
          <p:nvPr/>
        </p:nvGrpSpPr>
        <p:grpSpPr>
          <a:xfrm>
            <a:off x="1763688" y="404664"/>
            <a:ext cx="5688632" cy="1138273"/>
            <a:chOff x="1763688" y="404664"/>
            <a:chExt cx="5541883" cy="113827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763688" y="404664"/>
              <a:ext cx="5531831" cy="1126812"/>
              <a:chOff x="1423" y="1423"/>
              <a:chExt cx="8710" cy="1775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23" y="1423"/>
                <a:ext cx="7552" cy="1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logo uk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8906" y="1423"/>
                <a:ext cx="1227" cy="1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Obdélník 8"/>
            <p:cNvSpPr/>
            <p:nvPr/>
          </p:nvSpPr>
          <p:spPr>
            <a:xfrm>
              <a:off x="6513483" y="1326913"/>
              <a:ext cx="792088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274</TotalTime>
  <Words>467</Words>
  <Application>Microsoft Office PowerPoint</Application>
  <PresentationFormat>Předvádění na obrazovce (4:3)</PresentationFormat>
  <Paragraphs>154</Paragraphs>
  <Slides>13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nedrdova.j</cp:lastModifiedBy>
  <cp:revision>29</cp:revision>
  <dcterms:modified xsi:type="dcterms:W3CDTF">2013-09-23T06:25:27Z</dcterms:modified>
</cp:coreProperties>
</file>