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6" r:id="rId2"/>
    <p:sldId id="322" r:id="rId3"/>
    <p:sldId id="312" r:id="rId4"/>
    <p:sldId id="313" r:id="rId5"/>
    <p:sldId id="315" r:id="rId6"/>
    <p:sldId id="317" r:id="rId7"/>
    <p:sldId id="318" r:id="rId8"/>
    <p:sldId id="319" r:id="rId9"/>
    <p:sldId id="321" r:id="rId10"/>
    <p:sldId id="320" r:id="rId11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9A1A7"/>
    <a:srgbClr val="375D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04" autoAdjust="0"/>
    <p:restoredTop sz="97536" autoAdjust="0"/>
  </p:normalViewPr>
  <p:slideViewPr>
    <p:cSldViewPr>
      <p:cViewPr>
        <p:scale>
          <a:sx n="85" d="100"/>
          <a:sy n="85" d="100"/>
        </p:scale>
        <p:origin x="-1644" y="-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C33F7E-CCAA-4B41-B673-FBFF60EF3EE5}" type="datetimeFigureOut">
              <a:rPr lang="cs-CZ"/>
              <a:pPr>
                <a:defRPr/>
              </a:pPr>
              <a:t>14.12.2015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D393DC-79F5-46A0-8F43-427C5C922A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208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C077A37-74C7-4C2D-BEB5-2E42A05EDE81}" type="datetimeFigureOut">
              <a:rPr lang="cs-CZ"/>
              <a:pPr>
                <a:defRPr/>
              </a:pPr>
              <a:t>14.12.2015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7C97DC-1E0F-4EB7-8441-96CB8472D2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27871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4C8F55-63B2-4321-96B1-36E663049CD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624168-F3F5-437E-BFE2-E3DEC09F49C4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1604" y="2130425"/>
            <a:ext cx="71438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1604" y="3886200"/>
            <a:ext cx="7143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BD207-9C33-4555-9515-1851A31B8C56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EC1E4-35A2-434B-BFCC-CA4C69C9D1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D471-CA66-47DD-98EF-B68484B9D3F6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58A92-CD85-4A86-AB71-6A781D1305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785926"/>
            <a:ext cx="2057400" cy="4340237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43042" y="1785926"/>
            <a:ext cx="4833958" cy="4340237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8F928-67BB-4A40-8406-0035167544E6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30D44-8D3D-44D1-8C89-14910684EFC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5182E-AA52-4637-8A9B-ED1A5030D52E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3705E-E6FA-4EFC-AFD0-36B454171AE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3" y="4406900"/>
            <a:ext cx="71438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3" y="2906713"/>
            <a:ext cx="71438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04D86-31D5-424F-9797-C302832A63FC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95CD5-6C06-40F0-90DD-5B38D55627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71604" y="3071810"/>
            <a:ext cx="3500462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14942" y="3071810"/>
            <a:ext cx="3471858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58A46-1986-4DB3-A9A4-B65EE0E64AFF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C4AEB-8319-46EF-A7C2-48D7FEF9A7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4" y="3071810"/>
            <a:ext cx="3500462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71604" y="3857629"/>
            <a:ext cx="3500462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214942" y="3071810"/>
            <a:ext cx="347185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14942" y="3857629"/>
            <a:ext cx="3471858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11FBF-2368-4C6B-871A-894616FE00A2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61F7-22E8-40BE-B4F9-A8F5B2F0D4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8D579-DDF6-444C-8058-97ED1A65A618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5A86D-D0FE-4D17-8886-B76320AA8DB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9057E-B0A7-4AE7-BF93-DBAA9A8985CE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F7161-E136-4F0D-9583-BB1FD483F7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9" y="1785926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43438" y="1785926"/>
            <a:ext cx="4043362" cy="4340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9" y="3143248"/>
            <a:ext cx="2850486" cy="29829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CFA69-1C86-466B-825C-71096009ED29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92D9E-FAC4-489B-A539-1D1798E52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8" y="4800600"/>
            <a:ext cx="713676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78638" y="1785927"/>
            <a:ext cx="7136766" cy="294164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Klepnutím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8" y="5367338"/>
            <a:ext cx="713676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A285E-44C8-4106-A521-19A669BCA231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D9846-3E57-4E7D-95FE-3B6B99C893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uk_logo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" y="292100"/>
            <a:ext cx="347503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571625" y="1785938"/>
            <a:ext cx="7115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571625" y="3071813"/>
            <a:ext cx="7115175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581150" y="6356350"/>
            <a:ext cx="113347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3F87E73-ED02-4C23-841B-8D072E679872}" type="datetime1">
              <a:rPr lang="cs-CZ"/>
              <a:pPr>
                <a:defRPr/>
              </a:pPr>
              <a:t>14.12.2015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84488" y="6357938"/>
            <a:ext cx="4530725" cy="357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cs-CZ" sz="1200" kern="1200">
                <a:solidFill>
                  <a:srgbClr val="89A1A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t>Zápatí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72375" y="6356350"/>
            <a:ext cx="111442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14BE27A-0B8E-4B67-828D-E3ACF74614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tovicek.p@kr-ustecky.cz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kr-ustecky.cz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785818"/>
          </a:xfrm>
        </p:spPr>
        <p:txBody>
          <a:bodyPr/>
          <a:lstStyle/>
          <a:p>
            <a:r>
              <a:rPr lang="cs-CZ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Porada s ORP 10.12.2015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643182"/>
            <a:ext cx="7715304" cy="3714756"/>
          </a:xfrm>
        </p:spPr>
        <p:txBody>
          <a:bodyPr/>
          <a:lstStyle/>
          <a:p>
            <a:r>
              <a:rPr lang="cs-CZ" sz="36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Lhůta pro pořízení územní studie </a:t>
            </a:r>
          </a:p>
          <a:p>
            <a:pPr>
              <a:spcBef>
                <a:spcPts val="1200"/>
              </a:spcBef>
            </a:pPr>
            <a:r>
              <a:rPr lang="cs-CZ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43 odst. 2  SZ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Příloha č. 7 odst. 2, písm. c) vyhlášky č. 500/2006 Sb. </a:t>
            </a:r>
          </a:p>
          <a:p>
            <a:pPr>
              <a:spcBef>
                <a:spcPts val="1800"/>
              </a:spcBef>
              <a:spcAft>
                <a:spcPts val="1200"/>
              </a:spcAft>
            </a:pPr>
            <a:r>
              <a:rPr lang="cs-CZ" sz="24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Téma: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cs-CZ" sz="24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„ Co je přiměřená lhůta pro pořízení ÚS ?“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cs-CZ" sz="24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Nadpis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095703" cy="3170783"/>
          </a:xfrm>
        </p:spPr>
        <p:txBody>
          <a:bodyPr/>
          <a:lstStyle/>
          <a:p>
            <a:pPr eaLnBrk="1" hangingPunct="1"/>
            <a:r>
              <a:rPr lang="cs-CZ" sz="28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Děkuji Vám za pozornost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933056"/>
            <a:ext cx="8001000" cy="1752600"/>
          </a:xfrm>
        </p:spPr>
        <p:txBody>
          <a:bodyPr/>
          <a:lstStyle/>
          <a:p>
            <a:endParaRPr lang="cs-CZ" sz="18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r>
              <a:rPr lang="cs-CZ" sz="18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Pavel </a:t>
            </a:r>
            <a:r>
              <a:rPr lang="cs-CZ" sz="1800" b="1" dirty="0">
                <a:solidFill>
                  <a:schemeClr val="tx1"/>
                </a:solidFill>
                <a:latin typeface="Arial" charset="0"/>
                <a:cs typeface="Arial" charset="0"/>
              </a:rPr>
              <a:t>Šťovíček</a:t>
            </a:r>
          </a:p>
          <a:p>
            <a:r>
              <a:rPr lang="cs-CZ" sz="1800" b="1" dirty="0">
                <a:solidFill>
                  <a:schemeClr val="tx1"/>
                </a:solidFill>
                <a:latin typeface="Arial" charset="0"/>
                <a:cs typeface="Arial" charset="0"/>
              </a:rPr>
              <a:t>Tel.:  </a:t>
            </a:r>
            <a:r>
              <a:rPr lang="cs-CZ" sz="1800" dirty="0">
                <a:solidFill>
                  <a:schemeClr val="tx1"/>
                </a:solidFill>
                <a:latin typeface="Arial" charset="0"/>
                <a:cs typeface="Arial" charset="0"/>
              </a:rPr>
              <a:t>+420 475 657 502</a:t>
            </a:r>
          </a:p>
          <a:p>
            <a:r>
              <a:rPr lang="cs-CZ" sz="1800" b="1" dirty="0">
                <a:solidFill>
                  <a:schemeClr val="tx1"/>
                </a:solidFill>
                <a:latin typeface="Arial" charset="0"/>
                <a:cs typeface="Arial" charset="0"/>
              </a:rPr>
              <a:t>e-mail: </a:t>
            </a:r>
            <a:r>
              <a:rPr lang="cs-CZ" sz="1800" dirty="0">
                <a:solidFill>
                  <a:schemeClr val="tx1"/>
                </a:solidFill>
                <a:latin typeface="Arial" charset="0"/>
                <a:cs typeface="Arial" charset="0"/>
                <a:hlinkClick r:id="rId3"/>
              </a:rPr>
              <a:t>stovicek.p@kr-ustecky.cz</a:t>
            </a:r>
            <a:r>
              <a:rPr lang="cs-CZ" sz="18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</a:p>
          <a:p>
            <a:r>
              <a:rPr lang="cs-CZ" sz="1800" dirty="0">
                <a:solidFill>
                  <a:schemeClr val="tx1"/>
                </a:solidFill>
                <a:latin typeface="Arial" charset="0"/>
                <a:cs typeface="Arial" charset="0"/>
                <a:hlinkClick r:id="rId4"/>
              </a:rPr>
              <a:t>www.kr-ustecky.cz</a:t>
            </a:r>
            <a:endParaRPr lang="cs-CZ" sz="18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cs-CZ" b="1" dirty="0" smtClean="0">
              <a:solidFill>
                <a:schemeClr val="tx1"/>
              </a:solidFill>
            </a:endParaRPr>
          </a:p>
          <a:p>
            <a:pPr eaLnBrk="1" hangingPunct="1">
              <a:defRPr/>
            </a:pP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4541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DEF5E26-6446-4137-8927-96FB95286624}" type="slidenum">
              <a:rPr lang="cs-CZ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cs-CZ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99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643866" cy="785818"/>
          </a:xfrm>
        </p:spPr>
        <p:txBody>
          <a:bodyPr/>
          <a:lstStyle/>
          <a:p>
            <a:pPr algn="just"/>
            <a:r>
              <a:rPr lang="cs-CZ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ÚS </a:t>
            </a:r>
            <a:r>
              <a:rPr lang="cs-CZ" sz="2400" dirty="0">
                <a:solidFill>
                  <a:schemeClr val="tx1"/>
                </a:solidFill>
                <a:latin typeface="Arial" charset="0"/>
                <a:cs typeface="Arial" charset="0"/>
              </a:rPr>
              <a:t>vymezená v </a:t>
            </a:r>
            <a:r>
              <a:rPr lang="cs-CZ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ÚP - podmínka pro rozhodování      o změnách   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643182"/>
            <a:ext cx="7715304" cy="3714756"/>
          </a:xfrm>
        </p:spPr>
        <p:txBody>
          <a:bodyPr/>
          <a:lstStyle/>
          <a:p>
            <a:pPr algn="just">
              <a:spcBef>
                <a:spcPts val="1200"/>
              </a:spcBef>
            </a:pPr>
            <a:r>
              <a:rPr lang="cs-CZ" sz="21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43 odst. 2  SZ </a:t>
            </a:r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– umožňuje (neukládá) vymezení ploch a koridorů, v nichž je </a:t>
            </a:r>
            <a:r>
              <a:rPr lang="cs-CZ" sz="21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rozhodování podmíněno zpracováním ÚS</a:t>
            </a: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podmínky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pro pořízení</a:t>
            </a: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přiměřená lhůta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pro vložení dat do ev. ÚPČ (marným uplynutím lhůty omezení změn zaniká)</a:t>
            </a:r>
          </a:p>
          <a:p>
            <a:pPr algn="just">
              <a:spcBef>
                <a:spcPts val="1200"/>
              </a:spcBef>
            </a:pPr>
            <a:r>
              <a:rPr lang="cs-CZ" sz="2100" b="1" dirty="0">
                <a:solidFill>
                  <a:schemeClr val="tx1"/>
                </a:solidFill>
                <a:latin typeface="Arial" charset="0"/>
                <a:cs typeface="Arial" charset="0"/>
              </a:rPr>
              <a:t>Příloha </a:t>
            </a:r>
            <a:r>
              <a:rPr lang="cs-CZ" sz="21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č. 7 vyhlášky </a:t>
            </a:r>
            <a:r>
              <a:rPr lang="cs-CZ" sz="2100" b="1" dirty="0">
                <a:solidFill>
                  <a:schemeClr val="tx1"/>
                </a:solidFill>
                <a:latin typeface="Arial" charset="0"/>
                <a:cs typeface="Arial" charset="0"/>
              </a:rPr>
              <a:t>č. 500/2006 </a:t>
            </a:r>
            <a:r>
              <a:rPr lang="cs-CZ" sz="21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Sb. (obsah ÚP)</a:t>
            </a:r>
            <a:endParaRPr lang="cs-CZ" sz="21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textová část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, návrh</a:t>
            </a: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-</a:t>
            </a: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podmínky, lhůta; odůvodnění – řádné zdůvodnění vymezení </a:t>
            </a: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grafická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část, návrh - výkres základního členění </a:t>
            </a:r>
            <a:endParaRPr lang="cs-CZ" sz="2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cs-CZ" sz="21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„Co je přiměřená lhůta pro pořízení ÚS ?“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cs-CZ" sz="24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88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Příklad – ÚP z roku 2012 – přezkum soudem 2015</a:t>
            </a: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276872"/>
            <a:ext cx="7715304" cy="436683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cs-CZ" sz="2000" b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Návrh ÚP – vymezení provedeno takto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:</a:t>
            </a:r>
          </a:p>
          <a:p>
            <a:pPr marL="355600" indent="-355600" algn="just">
              <a:spcBef>
                <a:spcPts val="900"/>
              </a:spcBef>
              <a:spcAft>
                <a:spcPts val="900"/>
              </a:spcAft>
              <a:buFont typeface="Arial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„…..</a:t>
            </a:r>
            <a:r>
              <a:rPr lang="nl-NL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Cílem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ÚS</a:t>
            </a:r>
            <a:r>
              <a:rPr lang="nl-NL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nl-NL" sz="2000" dirty="0">
                <a:solidFill>
                  <a:schemeClr val="tx1"/>
                </a:solidFill>
                <a:latin typeface="Arial" charset="0"/>
                <a:cs typeface="Arial" charset="0"/>
              </a:rPr>
              <a:t>je </a:t>
            </a:r>
            <a:r>
              <a:rPr lang="nl-NL" sz="2000" u="sng" dirty="0">
                <a:solidFill>
                  <a:schemeClr val="tx1"/>
                </a:solidFill>
                <a:latin typeface="Arial" charset="0"/>
                <a:cs typeface="Arial" charset="0"/>
              </a:rPr>
              <a:t>koordinace</a:t>
            </a:r>
            <a:r>
              <a:rPr lang="nl-NL" sz="2000" dirty="0">
                <a:solidFill>
                  <a:schemeClr val="tx1"/>
                </a:solidFill>
                <a:latin typeface="Arial" charset="0"/>
                <a:cs typeface="Arial" charset="0"/>
              </a:rPr>
              <a:t> plošného</a:t>
            </a:r>
            <a:r>
              <a:rPr lang="nl-NL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,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prostorového                            a 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funkčního uspořádání včetně řešení technické a dopravní infrastruktury, zeleně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, vazeb 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na stávající sídlo a krajinu, přiměřená ochrana melioračních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zařízení…..“</a:t>
            </a: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„…..Lhůta 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pro pořízení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US a schválení 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pořizovatelem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a vložení 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dat o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ÚS 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do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evidence ÚPČ 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se stanoví </a:t>
            </a:r>
            <a:r>
              <a:rPr lang="cs-CZ" sz="2000" u="sng" dirty="0">
                <a:solidFill>
                  <a:schemeClr val="tx1"/>
                </a:solidFill>
                <a:latin typeface="Arial" charset="0"/>
                <a:cs typeface="Arial" charset="0"/>
              </a:rPr>
              <a:t>do 31.12.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2030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…..“</a:t>
            </a:r>
            <a:endParaRPr lang="cs-CZ" sz="20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63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>
                <a:solidFill>
                  <a:schemeClr val="tx1"/>
                </a:solidFill>
                <a:latin typeface="Arial" charset="0"/>
                <a:cs typeface="Arial" charset="0"/>
              </a:rPr>
              <a:t>Příklad – ÚP z roku 2012 – přezkum soudem 2015</a:t>
            </a:r>
            <a:endParaRPr lang="cs-CZ" sz="21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276872"/>
            <a:ext cx="7715304" cy="436683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Odůvodnění návrhu ÚP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:</a:t>
            </a: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„ …..pro </a:t>
            </a:r>
            <a:r>
              <a:rPr lang="cs-CZ" sz="2000" u="sng" dirty="0">
                <a:solidFill>
                  <a:schemeClr val="tx1"/>
                </a:solidFill>
                <a:latin typeface="Arial" charset="0"/>
                <a:cs typeface="Arial" charset="0"/>
              </a:rPr>
              <a:t>zastavitelné plochy většího rozsahu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....byla v územním plánu stanovena podmínka prověření ÚS…“</a:t>
            </a: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„ …..vzhledem k tomu, že jsou tyto plochy náročné na zajištění nové infrastruktury, byl </a:t>
            </a:r>
            <a:r>
              <a:rPr lang="cs-CZ" sz="2000" u="sng" dirty="0">
                <a:solidFill>
                  <a:schemeClr val="tx1"/>
                </a:solidFill>
                <a:latin typeface="Arial" charset="0"/>
                <a:cs typeface="Arial" charset="0"/>
              </a:rPr>
              <a:t>termín stanoven ve velkém časovém rozpětí až do konce roku 2030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…“</a:t>
            </a: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„ …..obec si vytvořila </a:t>
            </a:r>
            <a:r>
              <a:rPr lang="cs-CZ" sz="2000" u="sng" dirty="0">
                <a:solidFill>
                  <a:schemeClr val="tx1"/>
                </a:solidFill>
                <a:latin typeface="Arial" charset="0"/>
                <a:cs typeface="Arial" charset="0"/>
              </a:rPr>
              <a:t>dostatečný prostor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 pro zajištění finančních prostředků </a:t>
            </a:r>
            <a:r>
              <a:rPr lang="cs-CZ" sz="2000" u="sng" dirty="0">
                <a:solidFill>
                  <a:schemeClr val="tx1"/>
                </a:solidFill>
                <a:latin typeface="Arial" charset="0"/>
                <a:cs typeface="Arial" charset="0"/>
              </a:rPr>
              <a:t>na vypracování ÚS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 a na postupné </a:t>
            </a:r>
            <a:r>
              <a:rPr lang="cs-CZ" sz="2000" u="sng" dirty="0">
                <a:solidFill>
                  <a:schemeClr val="tx1"/>
                </a:solidFill>
                <a:latin typeface="Arial" charset="0"/>
                <a:cs typeface="Arial" charset="0"/>
              </a:rPr>
              <a:t>vyhodnocování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uplatňování </a:t>
            </a:r>
            <a:r>
              <a:rPr lang="cs-CZ" sz="2000" u="sng" dirty="0">
                <a:solidFill>
                  <a:schemeClr val="tx1"/>
                </a:solidFill>
                <a:latin typeface="Arial" charset="0"/>
                <a:cs typeface="Arial" charset="0"/>
              </a:rPr>
              <a:t>ÚP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…“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2000" i="1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2000" i="1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58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>
                <a:solidFill>
                  <a:schemeClr val="tx1"/>
                </a:solidFill>
                <a:latin typeface="Arial" charset="0"/>
                <a:cs typeface="Arial" charset="0"/>
              </a:rPr>
              <a:t>Příklad – ÚP z roku 2012 – přezkum soudem 2015</a:t>
            </a:r>
            <a:endParaRPr lang="cs-CZ" sz="21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276872"/>
            <a:ext cx="7715304" cy="436683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Návrh na zrušení části OOP (krajský soud)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Navrhovatel (vlastník pozemků):</a:t>
            </a:r>
            <a:endParaRPr lang="cs-CZ" sz="20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napadá lhůtu do 31.12.2030 -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nepřiměřený zásah do vlastnického práva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, který znemožňuje využít pozemky</a:t>
            </a: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výběr ploch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pro pořízení ÚS bez srozumitelného klíče – projev libovůle </a:t>
            </a: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požaduje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zrušit OOP ve všech částech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, které se týkají rozhodování o změnách v území za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podmínky zpracování ÚS</a:t>
            </a:r>
            <a:endParaRPr lang="cs-CZ" sz="2000" u="sng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83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>
                <a:solidFill>
                  <a:schemeClr val="tx1"/>
                </a:solidFill>
                <a:latin typeface="Arial" charset="0"/>
                <a:cs typeface="Arial" charset="0"/>
              </a:rPr>
              <a:t>Příklad – ÚP z roku 2012 – přezkum soudem </a:t>
            </a:r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2015 </a:t>
            </a:r>
            <a:endParaRPr lang="cs-CZ" sz="21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276872"/>
            <a:ext cx="7715304" cy="436683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Návrh na zrušení části OOP (krajský soud)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Odpůrce (obec):</a:t>
            </a:r>
            <a:endParaRPr lang="cs-CZ" sz="20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v době vydání ÚP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neobsahoval SZ požadavek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na stanovení lhůty (pouze vyhláška č. 500/2006 Sb.)</a:t>
            </a: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lhůta koresponduje s účinností ÚP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– absence infrastruktury (ČOV), potřeba koordinace rozvoje, vyhodnocování ÚP,…..</a:t>
            </a: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dopady zrušení podmínky ÚS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– neřízený rozvoj stavební činnosti, zásah do veřejného zájmu na koordinovaném rozvoji obce,…. </a:t>
            </a: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v rámci samosprávných kompetencí bude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vymezovat pozemky určené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k výstavbě  </a:t>
            </a:r>
            <a:r>
              <a:rPr lang="cs-CZ" sz="2000" i="1" dirty="0">
                <a:solidFill>
                  <a:schemeClr val="tx1"/>
                </a:solidFill>
                <a:latin typeface="Arial" charset="0"/>
                <a:cs typeface="Arial" charset="0"/>
              </a:rPr>
              <a:t>(v čase) </a:t>
            </a:r>
            <a:endParaRPr lang="cs-CZ" sz="20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  <a:r>
              <a:rPr lang="cs-CZ" sz="18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=&gt; podmínka pořízení ÚS se stala nástrojem etapizace ?!</a:t>
            </a:r>
          </a:p>
        </p:txBody>
      </p:sp>
    </p:spTree>
    <p:extLst>
      <p:ext uri="{BB962C8B-B14F-4D97-AF65-F5344CB8AC3E}">
        <p14:creationId xmlns:p14="http://schemas.microsoft.com/office/powerpoint/2010/main" val="156132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>
                <a:solidFill>
                  <a:schemeClr val="tx1"/>
                </a:solidFill>
                <a:latin typeface="Arial" charset="0"/>
                <a:cs typeface="Arial" charset="0"/>
              </a:rPr>
              <a:t>Příklad – ÚP z roku 2012 – přezkum soudem 2015</a:t>
            </a:r>
            <a:endParaRPr lang="cs-CZ" sz="21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276872"/>
            <a:ext cx="7715304" cy="436683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Návrh na zrušení části OOP (krajský soud)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Rozsudek krajského soudu:</a:t>
            </a:r>
            <a:endParaRPr lang="cs-CZ" sz="20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zrušil ÚP v částech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, týkajících se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pozemků navrhovatele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v rozsahu, jež žádal (lhůtu i podmínku ÚS) - zůstaly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nedotčeny části ÚP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, týkající se obecně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ÚS</a:t>
            </a: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lhůta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by neměla přesahovat dobu pro vyhodnocování ÚP ve smyslu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§ 55 odst. 1 SZ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(max.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v jednotkách let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) </a:t>
            </a: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lhůta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18 let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–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zcela nepřiměřená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vykazuje prvky libovůle a diskriminace navrhovatele </a:t>
            </a:r>
          </a:p>
        </p:txBody>
      </p:sp>
    </p:spTree>
    <p:extLst>
      <p:ext uri="{BB962C8B-B14F-4D97-AF65-F5344CB8AC3E}">
        <p14:creationId xmlns:p14="http://schemas.microsoft.com/office/powerpoint/2010/main" val="385676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643050"/>
            <a:ext cx="7643866" cy="571504"/>
          </a:xfrm>
        </p:spPr>
        <p:txBody>
          <a:bodyPr/>
          <a:lstStyle/>
          <a:p>
            <a:r>
              <a:rPr lang="cs-CZ" sz="2100" dirty="0">
                <a:solidFill>
                  <a:schemeClr val="tx1"/>
                </a:solidFill>
                <a:latin typeface="Arial" charset="0"/>
                <a:cs typeface="Arial" charset="0"/>
              </a:rPr>
              <a:t>Příklad – ÚP z roku 2012 – přezkum soudem 2015</a:t>
            </a:r>
            <a:endParaRPr lang="cs-CZ" sz="21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276872"/>
            <a:ext cx="7715304" cy="436683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Návrh na zrušení části OOP (krajský soud)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Rozsudek krajského soudu:</a:t>
            </a:r>
            <a:endParaRPr lang="cs-CZ" sz="20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nesdílí obavu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z nekontrolované výstavby </a:t>
            </a:r>
          </a:p>
          <a:p>
            <a:pPr marL="800100" lvl="1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územní řízení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(umístění stavby v širších souvislostech)</a:t>
            </a:r>
          </a:p>
          <a:p>
            <a:pPr marL="800100" lvl="1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změna ÚP 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(stanovení nové zákonné lhůty k pořízení ÚS)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endParaRPr lang="cs-CZ" sz="20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342900" indent="-342900" algn="just"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000" u="sng" dirty="0">
                <a:solidFill>
                  <a:schemeClr val="tx1"/>
                </a:solidFill>
                <a:latin typeface="Arial" charset="0"/>
                <a:cs typeface="Arial" charset="0"/>
              </a:rPr>
              <a:t>ÚS </a:t>
            </a: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má zásadně charakter podkladu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pro pořizování ÚPD – nemá sloužit k nahrazení úkolů ÚPD samotné </a:t>
            </a:r>
          </a:p>
          <a:p>
            <a:pPr algn="just">
              <a:spcBef>
                <a:spcPts val="900"/>
              </a:spcBef>
              <a:spcAft>
                <a:spcPts val="900"/>
              </a:spcAft>
            </a:pPr>
            <a:r>
              <a:rPr lang="cs-CZ" sz="20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	=&gt; není nástrojem etapizace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000" b="1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endParaRPr lang="cs-CZ" sz="2000" b="1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11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ctrTitle"/>
          </p:nvPr>
        </p:nvSpPr>
        <p:spPr>
          <a:xfrm>
            <a:off x="642910" y="1844824"/>
            <a:ext cx="7643866" cy="864096"/>
          </a:xfrm>
        </p:spPr>
        <p:txBody>
          <a:bodyPr/>
          <a:lstStyle/>
          <a:p>
            <a:r>
              <a:rPr lang="cs-CZ" sz="2100" dirty="0">
                <a:solidFill>
                  <a:schemeClr val="tx1"/>
                </a:solidFill>
                <a:latin typeface="Arial" charset="0"/>
                <a:cs typeface="Arial" charset="0"/>
              </a:rPr>
              <a:t>Etapizace </a:t>
            </a:r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v ÚP dle Přílohy č. </a:t>
            </a:r>
            <a:r>
              <a:rPr lang="cs-CZ" sz="2100" dirty="0">
                <a:solidFill>
                  <a:schemeClr val="tx1"/>
                </a:solidFill>
                <a:latin typeface="Arial" charset="0"/>
                <a:cs typeface="Arial" charset="0"/>
              </a:rPr>
              <a:t>7 </a:t>
            </a:r>
            <a:r>
              <a:rPr lang="cs-CZ" sz="21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vyhlášky č</a:t>
            </a:r>
            <a:r>
              <a:rPr lang="cs-CZ" sz="2100" dirty="0">
                <a:solidFill>
                  <a:schemeClr val="tx1"/>
                </a:solidFill>
                <a:latin typeface="Arial" charset="0"/>
                <a:cs typeface="Arial" charset="0"/>
              </a:rPr>
              <a:t>. 500/2006 Sb. </a:t>
            </a:r>
            <a:br>
              <a:rPr lang="cs-CZ" sz="2100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endParaRPr lang="cs-CZ" sz="21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13315" name="Podnadpis 2"/>
          <p:cNvSpPr>
            <a:spLocks noGrp="1"/>
          </p:cNvSpPr>
          <p:nvPr>
            <p:ph type="subTitle" idx="1"/>
          </p:nvPr>
        </p:nvSpPr>
        <p:spPr>
          <a:xfrm>
            <a:off x="642910" y="2852936"/>
            <a:ext cx="7715304" cy="3790774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Pokud </a:t>
            </a:r>
            <a:r>
              <a:rPr lang="cs-CZ" sz="2000" u="sng" dirty="0">
                <a:solidFill>
                  <a:schemeClr val="tx1"/>
                </a:solidFill>
                <a:latin typeface="Arial" charset="0"/>
                <a:cs typeface="Arial" charset="0"/>
              </a:rPr>
              <a:t>je to účelné</a:t>
            </a:r>
            <a:r>
              <a:rPr lang="cs-CZ" sz="2000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cs-CZ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– </a:t>
            </a:r>
          </a:p>
          <a:p>
            <a:pPr marL="800100" lvl="1" indent="-342900" algn="just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Textová část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- stanovení pořadí změn v území (etapizace) </a:t>
            </a:r>
          </a:p>
          <a:p>
            <a:pPr marL="800100" lvl="1" indent="-342900" algn="just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u="sng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Grafická část</a:t>
            </a:r>
            <a:r>
              <a:rPr lang="cs-CZ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– dle potřeby výkres pořadí změn v území (etapizace)</a:t>
            </a:r>
            <a:endParaRPr lang="cs-CZ" sz="20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44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-v3-uk-logo">
  <a:themeElements>
    <a:clrScheme name="Kancelář">
      <a:dk1>
        <a:sysClr val="windowText" lastClr="6B6D1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6B6D1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6B6D1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ppt-v3-uk-logo</Template>
  <TotalTime>1947</TotalTime>
  <Words>670</Words>
  <Application>Microsoft Office PowerPoint</Application>
  <PresentationFormat>Předvádění na obrazovce (4:3)</PresentationFormat>
  <Paragraphs>92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ppt-v3-uk-logo</vt:lpstr>
      <vt:lpstr>Porada s ORP 10.12.2015</vt:lpstr>
      <vt:lpstr>ÚS vymezená v ÚP - podmínka pro rozhodování      o změnách   </vt:lpstr>
      <vt:lpstr>Příklad – ÚP z roku 2012 – přezkum soudem 2015</vt:lpstr>
      <vt:lpstr>Příklad – ÚP z roku 2012 – přezkum soudem 2015</vt:lpstr>
      <vt:lpstr>Příklad – ÚP z roku 2012 – přezkum soudem 2015</vt:lpstr>
      <vt:lpstr>Příklad – ÚP z roku 2012 – přezkum soudem 2015 </vt:lpstr>
      <vt:lpstr>Příklad – ÚP z roku 2012 – přezkum soudem 2015</vt:lpstr>
      <vt:lpstr>Příklad – ÚP z roku 2012 – přezkum soudem 2015</vt:lpstr>
      <vt:lpstr>Etapizace v ÚP dle Přílohy č. 7 vyhlášky č. 500/2006 Sb.  </vt:lpstr>
      <vt:lpstr>Děkuji Vám za pozornost </vt:lpstr>
    </vt:vector>
  </TitlesOfParts>
  <Company>Krajský úřad Ústeckého kraje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Morche Lukáš</dc:creator>
  <cp:lastModifiedBy>Řípová Claudia</cp:lastModifiedBy>
  <cp:revision>214</cp:revision>
  <cp:lastPrinted>2015-12-09T07:07:43Z</cp:lastPrinted>
  <dcterms:created xsi:type="dcterms:W3CDTF">2013-04-04T12:24:33Z</dcterms:created>
  <dcterms:modified xsi:type="dcterms:W3CDTF">2015-12-14T13:11:29Z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64600.0000000000</vt:lpwstr>
  </property>
  <property fmtid="{D5CDD505-2E9C-101B-9397-08002B2CF9AE}" pid="3" name="Typ formuláře">
    <vt:lpwstr>Powerpoint prezentace</vt:lpwstr>
  </property>
  <property fmtid="{D5CDD505-2E9C-101B-9397-08002B2CF9AE}" pid="4" name="Vnitřní předpis0">
    <vt:lpwstr/>
  </property>
  <property fmtid="{D5CDD505-2E9C-101B-9397-08002B2CF9AE}" pid="5" name="Poznámka">
    <vt:lpwstr/>
  </property>
</Properties>
</file>